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6"/>
  </p:notesMasterIdLst>
  <p:handoutMasterIdLst>
    <p:handoutMasterId r:id="rId17"/>
  </p:handoutMasterIdLst>
  <p:sldIdLst>
    <p:sldId id="430" r:id="rId2"/>
    <p:sldId id="433" r:id="rId3"/>
    <p:sldId id="438" r:id="rId4"/>
    <p:sldId id="434" r:id="rId5"/>
    <p:sldId id="350" r:id="rId6"/>
    <p:sldId id="436" r:id="rId7"/>
    <p:sldId id="437" r:id="rId8"/>
    <p:sldId id="456" r:id="rId9"/>
    <p:sldId id="348" r:id="rId10"/>
    <p:sldId id="457" r:id="rId11"/>
    <p:sldId id="458" r:id="rId12"/>
    <p:sldId id="459" r:id="rId13"/>
    <p:sldId id="460" r:id="rId14"/>
    <p:sldId id="45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62"/>
    <a:srgbClr val="A20000"/>
    <a:srgbClr val="BF651B"/>
    <a:srgbClr val="D14D29"/>
    <a:srgbClr val="32AC95"/>
    <a:srgbClr val="A54E07"/>
    <a:srgbClr val="292929"/>
    <a:srgbClr val="EEEEEE"/>
    <a:srgbClr val="F57E1B"/>
    <a:srgbClr val="A4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018" autoAdjust="0"/>
    <p:restoredTop sz="97430" autoAdjust="0"/>
  </p:normalViewPr>
  <p:slideViewPr>
    <p:cSldViewPr>
      <p:cViewPr>
        <p:scale>
          <a:sx n="93" d="100"/>
          <a:sy n="93" d="100"/>
        </p:scale>
        <p:origin x="-222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D130D-AAC8-44A9-A3BE-2E1BA6D7C0AA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0B8F-FD91-447F-B347-C28456E58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989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72F9-58EA-40AC-93EB-2F165E6D99A5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03152-9403-460D-AF64-A1ED637F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30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5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50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20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3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4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67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691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39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1"/>
            <a:ext cx="115824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199" y="4392169"/>
            <a:ext cx="16256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264400" y="2070100"/>
            <a:ext cx="6858000" cy="271780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367271" y="2284730"/>
            <a:ext cx="6858000" cy="228854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39"/>
            <a:ext cx="1930400" cy="5851525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84709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1"/>
            <a:ext cx="1016000" cy="365125"/>
          </a:xfrm>
        </p:spPr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051635" y="3329432"/>
            <a:ext cx="6858000" cy="19913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5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6" descr="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0" y="116632"/>
            <a:ext cx="12216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xing" descr="图片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1" y="507992"/>
            <a:ext cx="12012066" cy="1739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 userDrawn="1"/>
        </p:nvSpPr>
        <p:spPr>
          <a:xfrm>
            <a:off x="-24760" y="730424"/>
            <a:ext cx="12216760" cy="6370984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100000">
                <a:schemeClr val="bg1">
                  <a:alpha val="89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矩形 45"/>
          <p:cNvSpPr/>
          <p:nvPr userDrawn="1"/>
        </p:nvSpPr>
        <p:spPr>
          <a:xfrm>
            <a:off x="-84000" y="770325"/>
            <a:ext cx="12276000" cy="1080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1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332344" y="96312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8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894E-6 8.67052E-7 L -0.31754 0.023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7" y="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4" grpId="0" animBg="1"/>
      <p:bldP spid="4" grpId="1" animBg="1"/>
      <p:bldP spid="4" grpId="2" animBg="1"/>
      <p:bldP spid="4" grpId="3" animBg="1"/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教学分析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99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6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279E-6 -5.78035E-8 L -0.42908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60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5" grpId="1" animBg="1"/>
      <p:bldP spid="5" grpId="2" animBg="1"/>
      <p:bldP spid="5" grpId="3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教学设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5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43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493E-6 -5.78035E-8 L -0.54646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0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4" grpId="0" animBg="1"/>
      <p:bldP spid="4" grpId="1" animBg="1"/>
      <p:bldP spid="4" grpId="2" animBg="1"/>
      <p:bldP spid="4" grpId="3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95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6332624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765968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9199312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632656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07568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44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2E-6 -5.78035E-8 L -0.66996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8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5" grpId="0" animBg="1"/>
      <p:bldP spid="5" grpId="1" animBg="1"/>
      <p:bldP spid="5" grpId="2" animBg="1"/>
      <p:bldP spid="5" grpId="3" animBg="1"/>
      <p:bldP spid="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07568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2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6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623546" y="0"/>
            <a:ext cx="8944909" cy="3752816"/>
          </a:xfrm>
          <a:custGeom>
            <a:avLst/>
            <a:gdLst/>
            <a:ahLst/>
            <a:cxnLst/>
            <a:rect l="l" t="t" r="r" b="b"/>
            <a:pathLst>
              <a:path w="8949568" h="4020830">
                <a:moveTo>
                  <a:pt x="0" y="0"/>
                </a:moveTo>
                <a:lnTo>
                  <a:pt x="8949568" y="0"/>
                </a:lnTo>
                <a:cubicBezTo>
                  <a:pt x="8710550" y="2260057"/>
                  <a:pt x="6798293" y="4020830"/>
                  <a:pt x="4474784" y="4020830"/>
                </a:cubicBezTo>
                <a:cubicBezTo>
                  <a:pt x="2151275" y="4020830"/>
                  <a:pt x="239018" y="2260057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TextBox 3"/>
          <p:cNvSpPr txBox="1"/>
          <p:nvPr userDrawn="1"/>
        </p:nvSpPr>
        <p:spPr>
          <a:xfrm>
            <a:off x="1993681" y="3861048"/>
            <a:ext cx="8204639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lvl="0">
              <a:defRPr sz="8000" spc="50">
                <a:ln w="11430"/>
                <a:solidFill>
                  <a:srgbClr val="CD1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defRPr>
            </a:lvl1pPr>
          </a:lstStyle>
          <a:p>
            <a:pPr algn="ctr"/>
            <a:r>
              <a:rPr lang="zh-CN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感谢收看 请多指点</a:t>
            </a:r>
            <a:endParaRPr lang="zh-CN" altLang="en-US" sz="5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6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0" y="5085184"/>
            <a:ext cx="34923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54"/>
          <p:cNvSpPr txBox="1">
            <a:spLocks noChangeArrowheads="1"/>
          </p:cNvSpPr>
          <p:nvPr userDrawn="1"/>
        </p:nvSpPr>
        <p:spPr bwMode="auto">
          <a:xfrm>
            <a:off x="5193249" y="5107567"/>
            <a:ext cx="3567253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11020228@qq.com</a:t>
            </a:r>
          </a:p>
        </p:txBody>
      </p:sp>
      <p:sp>
        <p:nvSpPr>
          <p:cNvPr id="38" name="TextBox 10"/>
          <p:cNvSpPr>
            <a:spLocks noChangeArrowheads="1"/>
          </p:cNvSpPr>
          <p:nvPr userDrawn="1"/>
        </p:nvSpPr>
        <p:spPr bwMode="auto">
          <a:xfrm>
            <a:off x="5193249" y="6188159"/>
            <a:ext cx="3567253" cy="3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http://weibo.com/teliss</a:t>
            </a:r>
          </a:p>
        </p:txBody>
      </p:sp>
      <p:pic>
        <p:nvPicPr>
          <p:cNvPr id="39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0" y="6210010"/>
            <a:ext cx="395794" cy="3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6" y="5643665"/>
            <a:ext cx="33925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54"/>
          <p:cNvSpPr txBox="1">
            <a:spLocks noChangeArrowheads="1"/>
          </p:cNvSpPr>
          <p:nvPr userDrawn="1"/>
        </p:nvSpPr>
        <p:spPr bwMode="auto">
          <a:xfrm>
            <a:off x="5193249" y="5647857"/>
            <a:ext cx="3567253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http://teliss.blog.163.com</a:t>
            </a:r>
            <a:endParaRPr lang="en-US" altLang="zh-CN" sz="20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4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3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3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3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3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3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3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1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6" descr="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0" y="116632"/>
            <a:ext cx="12216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xing" descr="图片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1" y="507992"/>
            <a:ext cx="12012066" cy="1739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 userDrawn="1"/>
        </p:nvSpPr>
        <p:spPr>
          <a:xfrm>
            <a:off x="-24760" y="730424"/>
            <a:ext cx="12216760" cy="6370984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100000">
                <a:schemeClr val="bg1">
                  <a:alpha val="89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/>
          <p:nvPr userDrawn="1"/>
        </p:nvSpPr>
        <p:spPr>
          <a:xfrm>
            <a:off x="-84000" y="770325"/>
            <a:ext cx="12276000" cy="1080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分析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332344" y="96312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894E-6 8.67052E-7 L -0.31754 0.023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7" y="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4" grpId="0" animBg="1"/>
      <p:bldP spid="4" grpId="1" animBg="1"/>
      <p:bldP spid="4" grpId="2" animBg="1"/>
      <p:bldP spid="4" grpId="3" animBg="1"/>
      <p:bldP spid="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教学分析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17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9136" y="4389121"/>
            <a:ext cx="1621536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教学设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48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279E-6 -5.78035E-8 L -0.42908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60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5" grpId="1" animBg="1"/>
      <p:bldP spid="5" grpId="2" animBg="1"/>
      <p:bldP spid="5" grpId="3" animBg="1"/>
      <p:bldP spid="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教学设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8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过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493E-6 -5.78035E-8 L -0.54646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0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4" grpId="0" animBg="1"/>
      <p:bldP spid="4" grpId="1" animBg="1"/>
      <p:bldP spid="4" grpId="2" animBg="1"/>
      <p:bldP spid="4" grpId="3" animBg="1"/>
      <p:bldP spid="10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过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6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反思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6332624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教学分析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765968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教学设计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9199312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教学过程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632656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2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07568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33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2E-6 -5.78035E-8 L -0.66996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8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5" grpId="0" animBg="1"/>
      <p:bldP spid="5" grpId="1" animBg="1"/>
      <p:bldP spid="5" grpId="2" animBg="1"/>
      <p:bldP spid="5" grpId="3" animBg="1"/>
      <p:bldP spid="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反思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07568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  <a:endParaRPr lang="zh-CN" altLang="en-US" sz="3000" b="1" dirty="0">
              <a:solidFill>
                <a:srgbClr val="8B333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75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623546" y="0"/>
            <a:ext cx="8944909" cy="3752816"/>
          </a:xfrm>
          <a:custGeom>
            <a:avLst/>
            <a:gdLst/>
            <a:ahLst/>
            <a:cxnLst/>
            <a:rect l="l" t="t" r="r" b="b"/>
            <a:pathLst>
              <a:path w="8949568" h="4020830">
                <a:moveTo>
                  <a:pt x="0" y="0"/>
                </a:moveTo>
                <a:lnTo>
                  <a:pt x="8949568" y="0"/>
                </a:lnTo>
                <a:cubicBezTo>
                  <a:pt x="8710550" y="2260057"/>
                  <a:pt x="6798293" y="4020830"/>
                  <a:pt x="4474784" y="4020830"/>
                </a:cubicBezTo>
                <a:cubicBezTo>
                  <a:pt x="2151275" y="4020830"/>
                  <a:pt x="239018" y="2260057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5" name="TextBox 3"/>
          <p:cNvSpPr txBox="1"/>
          <p:nvPr userDrawn="1"/>
        </p:nvSpPr>
        <p:spPr>
          <a:xfrm>
            <a:off x="1993681" y="3861048"/>
            <a:ext cx="8204639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lvl="0">
              <a:defRPr sz="8000" spc="50">
                <a:ln w="11430"/>
                <a:solidFill>
                  <a:srgbClr val="CD1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defRPr>
            </a:lvl1pPr>
          </a:lstStyle>
          <a:p>
            <a:pPr lvl="0" algn="ctr"/>
            <a:r>
              <a:rPr lang="zh-CN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感谢收看</a:t>
            </a:r>
            <a:r>
              <a:rPr lang="zh-CN" altLang="en-US" sz="5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请多指点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0" y="5085184"/>
            <a:ext cx="34923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54"/>
          <p:cNvSpPr txBox="1">
            <a:spLocks noChangeArrowheads="1"/>
          </p:cNvSpPr>
          <p:nvPr userDrawn="1"/>
        </p:nvSpPr>
        <p:spPr bwMode="auto">
          <a:xfrm>
            <a:off x="5193249" y="5107567"/>
            <a:ext cx="3567253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11020228@qq.com</a:t>
            </a:r>
          </a:p>
        </p:txBody>
      </p:sp>
      <p:sp>
        <p:nvSpPr>
          <p:cNvPr id="38" name="TextBox 10"/>
          <p:cNvSpPr>
            <a:spLocks noChangeArrowheads="1"/>
          </p:cNvSpPr>
          <p:nvPr userDrawn="1"/>
        </p:nvSpPr>
        <p:spPr bwMode="auto">
          <a:xfrm>
            <a:off x="5193249" y="6188159"/>
            <a:ext cx="3567253" cy="3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http://weibo.com/teliss</a:t>
            </a:r>
          </a:p>
        </p:txBody>
      </p:sp>
      <p:pic>
        <p:nvPicPr>
          <p:cNvPr id="39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0" y="6210010"/>
            <a:ext cx="395794" cy="3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6" y="5643665"/>
            <a:ext cx="33925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54"/>
          <p:cNvSpPr txBox="1">
            <a:spLocks noChangeArrowheads="1"/>
          </p:cNvSpPr>
          <p:nvPr userDrawn="1"/>
        </p:nvSpPr>
        <p:spPr bwMode="auto">
          <a:xfrm>
            <a:off x="5193249" y="5647857"/>
            <a:ext cx="3567253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http://teliss.blog.163.com</a:t>
            </a:r>
            <a:endParaRPr lang="en-US" altLang="zh-CN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3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3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3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3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3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3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7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12192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12192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3D0596-B639-41C3-B781-84020B66AC93}" type="datetimeFigureOut">
              <a:rPr lang="zh-CN" altLang="en-US" smtClean="0"/>
              <a:t>2017/7/17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C28D441-7101-4162-8A55-DCC87E133B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12192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 userDrawn="1"/>
        </p:nvSpPr>
        <p:spPr>
          <a:xfrm>
            <a:off x="-240704" y="327344"/>
            <a:ext cx="12432704" cy="432024"/>
          </a:xfrm>
          <a:prstGeom prst="rect">
            <a:avLst/>
          </a:prstGeom>
          <a:gradFill flip="none" rotWithShape="1">
            <a:gsLst>
              <a:gs pos="0">
                <a:srgbClr val="421312"/>
              </a:gs>
              <a:gs pos="80000">
                <a:srgbClr val="AF322F"/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 hidden="1"/>
          <p:cNvGrpSpPr/>
          <p:nvPr userDrawn="1"/>
        </p:nvGrpSpPr>
        <p:grpSpPr>
          <a:xfrm>
            <a:off x="-96688" y="-243408"/>
            <a:ext cx="12288688" cy="7686288"/>
            <a:chOff x="1740032" y="1556792"/>
            <a:chExt cx="3995928" cy="249936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032" y="1556792"/>
              <a:ext cx="3995928" cy="249936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 userDrawn="1"/>
          </p:nvSpPr>
          <p:spPr>
            <a:xfrm>
              <a:off x="1740032" y="1556792"/>
              <a:ext cx="3995928" cy="2499360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0" y="759368"/>
            <a:ext cx="12192000" cy="6098632"/>
          </a:xfrm>
          <a:prstGeom prst="rect">
            <a:avLst/>
          </a:prstGeom>
          <a:blipFill dpi="0" rotWithShape="1">
            <a:blip r:embed="rId40">
              <a:alphaModFix amt="1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 rot="2700000">
            <a:off x="-26608" y="203365"/>
            <a:ext cx="489479" cy="489479"/>
          </a:xfrm>
          <a:prstGeom prst="rect">
            <a:avLst/>
          </a:prstGeom>
          <a:blipFill dpi="0" rotWithShape="1"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 rot="2700000">
            <a:off x="518768" y="39803"/>
            <a:ext cx="324403" cy="324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 userDrawn="1"/>
        </p:nvSpPr>
        <p:spPr>
          <a:xfrm rot="2700000">
            <a:off x="870796" y="312840"/>
            <a:ext cx="252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35" r:id="rId25"/>
    <p:sldLayoutId id="2147483736" r:id="rId26"/>
    <p:sldLayoutId id="2147483651" r:id="rId27"/>
    <p:sldLayoutId id="2147483652" r:id="rId28"/>
    <p:sldLayoutId id="2147483691" r:id="rId29"/>
    <p:sldLayoutId id="2147483690" r:id="rId30"/>
    <p:sldLayoutId id="2147483692" r:id="rId31"/>
    <p:sldLayoutId id="2147483653" r:id="rId32"/>
    <p:sldLayoutId id="2147483693" r:id="rId33"/>
    <p:sldLayoutId id="2147483676" r:id="rId34"/>
    <p:sldLayoutId id="2147483694" r:id="rId35"/>
    <p:sldLayoutId id="2147483658" r:id="rId36"/>
    <p:sldLayoutId id="2147483659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125444" y="4653136"/>
            <a:ext cx="4216667" cy="1817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CN" sz="7200" dirty="0" smtClean="0">
                <a:solidFill>
                  <a:schemeClr val="bg1">
                    <a:lumMod val="95000"/>
                  </a:schemeClr>
                </a:solidFill>
              </a:rPr>
              <a:t>Travelingin</a:t>
            </a:r>
          </a:p>
          <a:p>
            <a:pPr>
              <a:lnSpc>
                <a:spcPts val="6600"/>
              </a:lnSpc>
            </a:pPr>
            <a:r>
              <a:rPr lang="en-US" altLang="zh-CN" sz="7200" dirty="0" smtClean="0">
                <a:solidFill>
                  <a:schemeClr val="bg1">
                    <a:lumMod val="95000"/>
                  </a:schemeClr>
                </a:solidFill>
              </a:rPr>
              <a:t>   unsplash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700000">
            <a:off x="-1104801" y="1863350"/>
            <a:ext cx="2886115" cy="28861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8900000">
            <a:off x="1612147" y="1354547"/>
            <a:ext cx="1533803" cy="153380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700000">
            <a:off x="2234259" y="2906152"/>
            <a:ext cx="1939366" cy="193936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900000">
            <a:off x="1065700" y="4260885"/>
            <a:ext cx="1533803" cy="153380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18900000">
            <a:off x="4399029" y="2593053"/>
            <a:ext cx="1533803" cy="1533803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2700000">
            <a:off x="5712637" y="3318516"/>
            <a:ext cx="2321182" cy="232118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8900000">
            <a:off x="4219046" y="4085953"/>
            <a:ext cx="752900" cy="75289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8900000">
            <a:off x="5891186" y="2397577"/>
            <a:ext cx="752900" cy="75289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678490" y="4112027"/>
            <a:ext cx="3322166" cy="77756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北方地区洋葱高产栽培技术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0342" y="3417445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农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业实用新</a:t>
            </a:r>
            <a:r>
              <a:rPr lang="zh-CN" alt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技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术大全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0256" y="4889592"/>
            <a:ext cx="452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High - yield cultivation techniques of onion</a:t>
            </a:r>
            <a:endParaRPr lang="zh-CN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84357" y="11330"/>
            <a:ext cx="68803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CN" sz="7200" dirty="0" smtClean="0">
                <a:solidFill>
                  <a:srgbClr val="EEEEEE"/>
                </a:solidFill>
                <a:latin typeface="Copperplate Gothic Bold" pitchFamily="34" charset="0"/>
              </a:rPr>
              <a:t>Travelingin nsplash</a:t>
            </a:r>
            <a:endParaRPr lang="zh-CN" altLang="en-US" sz="7200" dirty="0">
              <a:solidFill>
                <a:srgbClr val="EEEEEE"/>
              </a:solidFill>
              <a:latin typeface="Copperplate Gothic Bold" pitchFamily="34" charset="0"/>
            </a:endParaRPr>
          </a:p>
        </p:txBody>
      </p:sp>
      <p:pic>
        <p:nvPicPr>
          <p:cNvPr id="4" name="media4o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76808" y="-583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7043"/>
    </mc:Choice>
    <mc:Fallback>
      <p:transition advClick="0" advTm="7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5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7" grpId="0" animBg="1"/>
      <p:bldP spid="13" grpId="0" animBg="1"/>
      <p:bldP spid="12" grpId="0" animBg="1"/>
      <p:bldP spid="14" grpId="0"/>
      <p:bldP spid="15" grpId="0"/>
      <p:bldP spid="20" grpId="0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35360" y="191683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/>
              <a:t>洋葱霜霉病的防</a:t>
            </a:r>
            <a:r>
              <a:rPr lang="zh-CN" altLang="en-US" b="1" dirty="0"/>
              <a:t>治方法：</a:t>
            </a:r>
            <a:endParaRPr lang="zh-CN" altLang="en-US" dirty="0"/>
          </a:p>
          <a:p>
            <a:r>
              <a:rPr lang="en-US" altLang="zh-CN" dirty="0"/>
              <a:t>1</a:t>
            </a:r>
            <a:r>
              <a:rPr lang="zh-CN" altLang="en-US" dirty="0"/>
              <a:t>、选用无病种子，播种前用农资淘宝指南介绍的新高脂膜拌种，可保温、保湿、吸胀，提高种子发芽率，使幼苗健壮。驱避地下虫害，隔离病毒感染。也可与种衣剂混用。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加强园田管理：选地势高，排水好，通风的地块种植。施足肥料，增施磷钾肥。合理灌水，不使葱地过湿。发现病株，及时拔除埋掉并喷施新高脂膜防病菌扩散传染。收获后彻底清除病残体，集中处理，并进行深耕，减少菌源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、药剂防治：发病初期喷药防治，每隔</a:t>
            </a:r>
            <a:r>
              <a:rPr lang="en-US" altLang="zh-CN" dirty="0"/>
              <a:t>7</a:t>
            </a:r>
            <a:r>
              <a:rPr lang="zh-CN" altLang="en-US" dirty="0"/>
              <a:t>－</a:t>
            </a:r>
            <a:r>
              <a:rPr lang="en-US" altLang="zh-CN" dirty="0"/>
              <a:t>10</a:t>
            </a:r>
            <a:r>
              <a:rPr lang="zh-CN" altLang="en-US" dirty="0"/>
              <a:t>天喷</a:t>
            </a:r>
            <a:r>
              <a:rPr lang="en-US" altLang="zh-CN" dirty="0"/>
              <a:t>1</a:t>
            </a:r>
            <a:r>
              <a:rPr lang="zh-CN" altLang="en-US" dirty="0"/>
              <a:t>次，连喷</a:t>
            </a:r>
            <a:r>
              <a:rPr lang="en-US" altLang="zh-CN" dirty="0"/>
              <a:t>3</a:t>
            </a:r>
            <a:r>
              <a:rPr lang="zh-CN" altLang="en-US" dirty="0"/>
              <a:t>－</a:t>
            </a:r>
            <a:r>
              <a:rPr lang="en-US" altLang="zh-CN" dirty="0"/>
              <a:t>4</a:t>
            </a:r>
            <a:r>
              <a:rPr lang="zh-CN" altLang="en-US" dirty="0"/>
              <a:t>次，常有的药剂有</a:t>
            </a:r>
            <a:r>
              <a:rPr lang="en-US" altLang="zh-CN" dirty="0"/>
              <a:t>70</a:t>
            </a:r>
            <a:r>
              <a:rPr lang="zh-CN" altLang="en-US" dirty="0"/>
              <a:t>％乙磷铝锰锌可湿性粉剂</a:t>
            </a:r>
            <a:r>
              <a:rPr lang="en-US" altLang="zh-CN" dirty="0"/>
              <a:t>600</a:t>
            </a:r>
            <a:r>
              <a:rPr lang="zh-CN" altLang="en-US" dirty="0"/>
              <a:t>－</a:t>
            </a:r>
            <a:r>
              <a:rPr lang="en-US" altLang="zh-CN" dirty="0"/>
              <a:t>800</a:t>
            </a:r>
            <a:r>
              <a:rPr lang="zh-CN" altLang="en-US" dirty="0"/>
              <a:t>倍，</a:t>
            </a:r>
            <a:r>
              <a:rPr lang="en-US" altLang="zh-CN" dirty="0"/>
              <a:t>25</a:t>
            </a:r>
            <a:r>
              <a:rPr lang="zh-CN" altLang="en-US" dirty="0"/>
              <a:t>％甲霜灵霜霉威可湿性粉剂</a:t>
            </a:r>
            <a:r>
              <a:rPr lang="en-US" altLang="zh-CN" dirty="0"/>
              <a:t>500</a:t>
            </a:r>
            <a:r>
              <a:rPr lang="zh-CN" altLang="en-US" dirty="0"/>
              <a:t>－</a:t>
            </a:r>
            <a:r>
              <a:rPr lang="en-US" altLang="zh-CN" dirty="0"/>
              <a:t>1000</a:t>
            </a:r>
            <a:r>
              <a:rPr lang="zh-CN" altLang="en-US" dirty="0"/>
              <a:t>倍，</a:t>
            </a:r>
            <a:r>
              <a:rPr lang="en-US" altLang="zh-CN" dirty="0"/>
              <a:t>50</a:t>
            </a:r>
            <a:r>
              <a:rPr lang="zh-CN" altLang="en-US" dirty="0"/>
              <a:t>％安克可湿性粉剂</a:t>
            </a:r>
            <a:r>
              <a:rPr lang="en-US" altLang="zh-CN" dirty="0"/>
              <a:t>2500</a:t>
            </a:r>
            <a:r>
              <a:rPr lang="zh-CN" altLang="en-US" dirty="0"/>
              <a:t>倍，新高脂膜</a:t>
            </a:r>
            <a:r>
              <a:rPr lang="en-US" altLang="zh-CN" dirty="0"/>
              <a:t>500</a:t>
            </a:r>
            <a:r>
              <a:rPr lang="zh-CN" altLang="en-US" dirty="0"/>
              <a:t>倍液。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484784"/>
            <a:ext cx="4762500" cy="409575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9" name="任意多边形 8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51993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66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2858"/>
    </mc:Choice>
    <mc:Fallback>
      <p:transition advTm="12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07368" y="1772816"/>
            <a:ext cx="734047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洋葱紫斑病的防治方</a:t>
            </a:r>
            <a:r>
              <a:rPr lang="zh-CN" altLang="en-US" dirty="0" smtClean="0"/>
              <a:t>法：</a:t>
            </a:r>
            <a:endParaRPr lang="en-US" altLang="zh-CN" dirty="0" smtClean="0"/>
          </a:p>
          <a:p>
            <a:r>
              <a:rPr lang="zh-CN" altLang="en-US" dirty="0"/>
              <a:t>三、防治方法：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）清洁田园、清除病残体等传染源。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）加强管理，多施基肥、追肥，使洋葱生长健壮，增强抗病力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发</a:t>
            </a:r>
            <a:r>
              <a:rPr lang="zh-CN" altLang="en-US" dirty="0"/>
              <a:t>病后要控制灌水，以降低土壤湿度，及早防治蓟马，以免造成</a:t>
            </a:r>
            <a:r>
              <a:rPr lang="zh-CN" altLang="en-US" dirty="0" smtClean="0"/>
              <a:t>伤</a:t>
            </a:r>
            <a:endParaRPr lang="en-US" altLang="zh-CN" dirty="0" smtClean="0"/>
          </a:p>
          <a:p>
            <a:r>
              <a:rPr lang="zh-CN" altLang="en-US" dirty="0" smtClean="0"/>
              <a:t>口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）药剂防治：洋葱种子用</a:t>
            </a:r>
            <a:r>
              <a:rPr lang="en-US" altLang="zh-CN" dirty="0"/>
              <a:t>40</a:t>
            </a:r>
            <a:r>
              <a:rPr lang="zh-CN" altLang="en-US" dirty="0"/>
              <a:t>％甲醛</a:t>
            </a:r>
            <a:r>
              <a:rPr lang="en-US" altLang="zh-CN" dirty="0"/>
              <a:t>300</a:t>
            </a:r>
            <a:r>
              <a:rPr lang="zh-CN" altLang="en-US" dirty="0"/>
              <a:t>倍液浸种</a:t>
            </a:r>
            <a:r>
              <a:rPr lang="en-US" altLang="zh-CN" dirty="0"/>
              <a:t>3</a:t>
            </a:r>
            <a:r>
              <a:rPr lang="zh-CN" altLang="en-US" dirty="0"/>
              <a:t>小时，浸后及</a:t>
            </a:r>
            <a:r>
              <a:rPr lang="zh-CN" altLang="en-US" dirty="0" smtClean="0"/>
              <a:t>时</a:t>
            </a:r>
            <a:endParaRPr lang="en-US" altLang="zh-CN" dirty="0" smtClean="0"/>
          </a:p>
          <a:p>
            <a:r>
              <a:rPr lang="zh-CN" altLang="en-US" dirty="0" smtClean="0"/>
              <a:t>洗</a:t>
            </a:r>
            <a:r>
              <a:rPr lang="zh-CN" altLang="en-US" dirty="0"/>
              <a:t>净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发</a:t>
            </a:r>
            <a:r>
              <a:rPr lang="zh-CN" altLang="en-US" dirty="0"/>
              <a:t>病初期喷</a:t>
            </a:r>
            <a:r>
              <a:rPr lang="en-US" altLang="zh-CN" dirty="0"/>
              <a:t>75</a:t>
            </a:r>
            <a:r>
              <a:rPr lang="zh-CN" altLang="en-US" dirty="0"/>
              <a:t>％百菌清可湿性粉剂</a:t>
            </a:r>
            <a:r>
              <a:rPr lang="en-US" altLang="zh-CN" dirty="0"/>
              <a:t>600</a:t>
            </a:r>
            <a:r>
              <a:rPr lang="zh-CN" altLang="en-US" dirty="0"/>
              <a:t>倍液、或</a:t>
            </a:r>
            <a:r>
              <a:rPr lang="en-US" altLang="zh-CN" dirty="0"/>
              <a:t>64</a:t>
            </a:r>
            <a:r>
              <a:rPr lang="zh-CN" altLang="en-US" dirty="0"/>
              <a:t>％杀毒矾可湿性</a:t>
            </a:r>
            <a:r>
              <a:rPr lang="zh-CN" altLang="en-US" dirty="0" smtClean="0"/>
              <a:t>粉</a:t>
            </a:r>
            <a:endParaRPr lang="en-US" altLang="zh-CN" dirty="0" smtClean="0"/>
          </a:p>
          <a:p>
            <a:r>
              <a:rPr lang="zh-CN" altLang="en-US" dirty="0" smtClean="0"/>
              <a:t>剂</a:t>
            </a:r>
            <a:r>
              <a:rPr lang="en-US" altLang="zh-CN" dirty="0"/>
              <a:t>500</a:t>
            </a:r>
            <a:r>
              <a:rPr lang="zh-CN" altLang="en-US" dirty="0"/>
              <a:t>倍液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r>
              <a:rPr lang="en-US" altLang="zh-CN" dirty="0" smtClean="0"/>
              <a:t>70</a:t>
            </a:r>
            <a:r>
              <a:rPr lang="zh-CN" altLang="en-US" dirty="0"/>
              <a:t>％代森锰锌</a:t>
            </a:r>
            <a:r>
              <a:rPr lang="en-US" altLang="zh-CN" dirty="0"/>
              <a:t>500</a:t>
            </a:r>
            <a:r>
              <a:rPr lang="zh-CN" altLang="en-US" dirty="0"/>
              <a:t>倍液、</a:t>
            </a:r>
            <a:r>
              <a:rPr lang="en-US" altLang="zh-CN" dirty="0"/>
              <a:t>40</a:t>
            </a:r>
            <a:r>
              <a:rPr lang="zh-CN" altLang="en-US" dirty="0"/>
              <a:t>％大富丹</a:t>
            </a:r>
            <a:r>
              <a:rPr lang="en-US" altLang="zh-CN" dirty="0"/>
              <a:t>500</a:t>
            </a:r>
            <a:r>
              <a:rPr lang="zh-CN" altLang="en-US" dirty="0"/>
              <a:t>倍</a:t>
            </a:r>
            <a:r>
              <a:rPr lang="zh-CN" altLang="en-US" dirty="0" smtClean="0"/>
              <a:t>液、或</a:t>
            </a:r>
            <a:r>
              <a:rPr lang="en-US" altLang="zh-CN" dirty="0"/>
              <a:t>50</a:t>
            </a:r>
            <a:r>
              <a:rPr lang="zh-CN" altLang="en-US" dirty="0"/>
              <a:t>％扑海因</a:t>
            </a:r>
            <a:r>
              <a:rPr lang="en-US" altLang="zh-CN" dirty="0"/>
              <a:t>1500</a:t>
            </a:r>
            <a:r>
              <a:rPr lang="zh-CN" altLang="en-US" dirty="0"/>
              <a:t>倍液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r>
              <a:rPr lang="zh-CN" altLang="en-US" dirty="0" smtClean="0"/>
              <a:t>铜</a:t>
            </a:r>
            <a:r>
              <a:rPr lang="zh-CN" altLang="en-US" dirty="0"/>
              <a:t>铵合剂</a:t>
            </a:r>
            <a:r>
              <a:rPr lang="en-US" altLang="zh-CN" dirty="0"/>
              <a:t>500</a:t>
            </a:r>
            <a:r>
              <a:rPr lang="zh-CN" altLang="en-US" dirty="0"/>
              <a:t>倍液、</a:t>
            </a:r>
            <a:r>
              <a:rPr lang="en-US" altLang="zh-CN" dirty="0"/>
              <a:t>2</a:t>
            </a:r>
            <a:r>
              <a:rPr lang="zh-CN" altLang="en-US" dirty="0"/>
              <a:t>％多抗霉素</a:t>
            </a:r>
            <a:r>
              <a:rPr lang="en-US" altLang="zh-CN" dirty="0"/>
              <a:t>30ppm</a:t>
            </a:r>
            <a:r>
              <a:rPr lang="zh-CN" altLang="en-US" dirty="0"/>
              <a:t>、</a:t>
            </a:r>
            <a:r>
              <a:rPr lang="en-US" altLang="zh-CN" dirty="0"/>
              <a:t>50</a:t>
            </a:r>
            <a:r>
              <a:rPr lang="zh-CN" altLang="en-US" dirty="0"/>
              <a:t>％速克灵</a:t>
            </a:r>
            <a:r>
              <a:rPr lang="en-US" altLang="zh-CN" dirty="0"/>
              <a:t>30―50</a:t>
            </a:r>
            <a:r>
              <a:rPr lang="zh-CN" altLang="en-US" dirty="0"/>
              <a:t>克、葱</a:t>
            </a:r>
            <a:r>
              <a:rPr lang="zh-CN" altLang="en-US" dirty="0" smtClean="0"/>
              <a:t>蒜</a:t>
            </a:r>
            <a:endParaRPr lang="en-US" altLang="zh-CN" dirty="0" smtClean="0"/>
          </a:p>
          <a:p>
            <a:r>
              <a:rPr lang="zh-CN" altLang="en-US" dirty="0" smtClean="0"/>
              <a:t>病</a:t>
            </a:r>
            <a:r>
              <a:rPr lang="zh-CN" altLang="en-US" dirty="0"/>
              <a:t>菌净等药剂喷雾，以上药剂任选一种即可，各种药剂应交替使用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每</a:t>
            </a:r>
            <a:r>
              <a:rPr lang="en-US" altLang="zh-CN" dirty="0"/>
              <a:t>7―10</a:t>
            </a:r>
            <a:r>
              <a:rPr lang="zh-CN" altLang="en-US" dirty="0"/>
              <a:t>天一次，连续防治</a:t>
            </a:r>
            <a:r>
              <a:rPr lang="en-US" altLang="zh-CN" dirty="0"/>
              <a:t>3―4</a:t>
            </a:r>
            <a:r>
              <a:rPr lang="zh-CN" altLang="en-US" dirty="0"/>
              <a:t>次，在每</a:t>
            </a:r>
            <a:r>
              <a:rPr lang="en-US" altLang="zh-CN" dirty="0"/>
              <a:t>10kg</a:t>
            </a:r>
            <a:r>
              <a:rPr lang="zh-CN" altLang="en-US" dirty="0"/>
              <a:t>药液中加</a:t>
            </a:r>
            <a:r>
              <a:rPr lang="en-US" altLang="zh-CN" dirty="0"/>
              <a:t>5―10</a:t>
            </a:r>
            <a:r>
              <a:rPr lang="zh-CN" altLang="en-US" dirty="0"/>
              <a:t>克中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r>
              <a:rPr lang="zh-CN" altLang="en-US" dirty="0" smtClean="0"/>
              <a:t>洗</a:t>
            </a:r>
            <a:r>
              <a:rPr lang="zh-CN" altLang="en-US" dirty="0"/>
              <a:t>衣粉，可增加药液的粘着性。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628800"/>
            <a:ext cx="4556172" cy="4752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任意多边形 10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519936" y="884480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366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88">
        <p:fade/>
      </p:transition>
    </mc:Choice>
    <mc:Fallback>
      <p:transition spd="med" advTm="9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5360" y="1700808"/>
            <a:ext cx="74262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洋葱定植前期的管理问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r>
              <a:rPr lang="zh-CN" altLang="en-US" dirty="0" smtClean="0"/>
              <a:t>了</a:t>
            </a:r>
            <a:r>
              <a:rPr lang="zh-CN" altLang="en-US" dirty="0"/>
              <a:t>提高洋葱定植以后的发根能力，可 在 定 植 前 </a:t>
            </a:r>
            <a:r>
              <a:rPr lang="en-US" altLang="zh-CN" dirty="0"/>
              <a:t>10〜1 5 </a:t>
            </a:r>
            <a:endParaRPr lang="en-US" altLang="zh-CN" dirty="0" smtClean="0"/>
          </a:p>
          <a:p>
            <a:r>
              <a:rPr lang="zh-CN" altLang="en-US" dirty="0" smtClean="0"/>
              <a:t>天</a:t>
            </a:r>
            <a:r>
              <a:rPr lang="zh-CN" altLang="en-US" dirty="0"/>
              <a:t>对叶面喷</a:t>
            </a:r>
            <a:r>
              <a:rPr lang="en-US" altLang="zh-CN" dirty="0"/>
              <a:t>0. 2 % 〜0. 4 % </a:t>
            </a:r>
            <a:r>
              <a:rPr lang="zh-CN" altLang="en-US" dirty="0"/>
              <a:t>的磷酸二氢钾，这是因为磷</a:t>
            </a:r>
            <a:r>
              <a:rPr lang="zh-CN" altLang="en-US" dirty="0" smtClean="0"/>
              <a:t>素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植株中运输十分缓慢，从根到叶尖要用</a:t>
            </a:r>
            <a:r>
              <a:rPr lang="en-US" altLang="zh-CN" dirty="0"/>
              <a:t>3〜4 </a:t>
            </a:r>
            <a:r>
              <a:rPr lang="zh-CN" altLang="en-US" dirty="0"/>
              <a:t>天，而叶片</a:t>
            </a:r>
            <a:r>
              <a:rPr lang="zh-CN" altLang="en-US" dirty="0" smtClean="0"/>
              <a:t>喷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zh-CN" altLang="en-US" dirty="0"/>
              <a:t>磷 在 </a:t>
            </a:r>
            <a:r>
              <a:rPr lang="en-US" altLang="zh-CN" dirty="0"/>
              <a:t>1〜2 h </a:t>
            </a:r>
            <a:r>
              <a:rPr lang="zh-CN" altLang="en-US" dirty="0"/>
              <a:t>后即可吸收运转。起苗前一天，可浇一次轻</a:t>
            </a:r>
            <a:r>
              <a:rPr lang="zh-CN" altLang="en-US" dirty="0" smtClean="0"/>
              <a:t>水。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zh-CN" altLang="en-US" dirty="0"/>
              <a:t>当床土干湿适度时</a:t>
            </a:r>
            <a:r>
              <a:rPr lang="en-US" altLang="zh-CN" dirty="0"/>
              <a:t>.</a:t>
            </a:r>
            <a:r>
              <a:rPr lang="zh-CN" altLang="en-US" dirty="0"/>
              <a:t>用苗铲起苗，不可用手拔苗，防止伤根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降</a:t>
            </a:r>
            <a:r>
              <a:rPr lang="zh-CN" altLang="en-US" dirty="0"/>
              <a:t>低成活率。起出的幼苗要按大小分级</a:t>
            </a:r>
            <a:r>
              <a:rPr lang="en-US" altLang="zh-CN" dirty="0"/>
              <a:t>.</a:t>
            </a:r>
            <a:r>
              <a:rPr lang="zh-CN" altLang="en-US" dirty="0"/>
              <a:t>而后分别栽植，以</a:t>
            </a:r>
            <a:r>
              <a:rPr lang="zh-CN" altLang="en-US" dirty="0" smtClean="0"/>
              <a:t>便</a:t>
            </a:r>
            <a:endParaRPr lang="en-US" altLang="zh-CN" dirty="0" smtClean="0"/>
          </a:p>
          <a:p>
            <a:r>
              <a:rPr lang="zh-CN" altLang="en-US" dirty="0" smtClean="0"/>
              <a:t>管</a:t>
            </a:r>
            <a:r>
              <a:rPr lang="zh-CN" altLang="en-US" dirty="0"/>
              <a:t>理。除去病苗、虫伤苗、矮化苗、徒长苗、分蘖苗、抽荔</a:t>
            </a:r>
            <a:r>
              <a:rPr lang="zh-CN" altLang="en-US" dirty="0" smtClean="0"/>
              <a:t>危</a:t>
            </a:r>
            <a:endParaRPr lang="en-US" altLang="zh-CN" dirty="0" smtClean="0"/>
          </a:p>
          <a:p>
            <a:r>
              <a:rPr lang="zh-CN" altLang="en-US" dirty="0" smtClean="0"/>
              <a:t>险</a:t>
            </a:r>
            <a:r>
              <a:rPr lang="zh-CN" altLang="en-US" dirty="0"/>
              <a:t>苗、黄化萎缩和根部腐朽的劣苗。 对叶鞘直径接近</a:t>
            </a:r>
            <a:r>
              <a:rPr lang="en-US" altLang="zh-CN" dirty="0"/>
              <a:t>1 cm 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r>
              <a:rPr lang="zh-CN" altLang="en-US" dirty="0" smtClean="0"/>
              <a:t>大</a:t>
            </a:r>
            <a:r>
              <a:rPr lang="zh-CN" altLang="en-US" dirty="0"/>
              <a:t>苗</a:t>
            </a:r>
            <a:r>
              <a:rPr lang="en-US" altLang="zh-CN" dirty="0"/>
              <a:t>.</a:t>
            </a:r>
            <a:r>
              <a:rPr lang="zh-CN" altLang="en-US" dirty="0"/>
              <a:t>定植前可将叶部剪掉</a:t>
            </a:r>
            <a:r>
              <a:rPr lang="en-US" altLang="zh-CN" dirty="0"/>
              <a:t>1/3,</a:t>
            </a:r>
            <a:r>
              <a:rPr lang="zh-CN" altLang="en-US" dirty="0"/>
              <a:t>这样做可减少先期抽綦的可能性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但</a:t>
            </a:r>
            <a:r>
              <a:rPr lang="zh-CN" altLang="en-US" dirty="0"/>
              <a:t>剪叶不可过量。定植前</a:t>
            </a:r>
            <a:r>
              <a:rPr lang="en-US" altLang="zh-CN" dirty="0"/>
              <a:t>.</a:t>
            </a:r>
            <a:r>
              <a:rPr lang="zh-CN" altLang="en-US" dirty="0"/>
              <a:t>幼苗要在湿润的条件下保存，以保</a:t>
            </a:r>
            <a:r>
              <a:rPr lang="zh-CN" altLang="en-US" dirty="0" smtClean="0"/>
              <a:t>护</a:t>
            </a:r>
            <a:endParaRPr lang="en-US" altLang="zh-CN" dirty="0" smtClean="0"/>
          </a:p>
          <a:p>
            <a:r>
              <a:rPr lang="zh-CN" altLang="en-US" dirty="0" smtClean="0"/>
              <a:t>根</a:t>
            </a:r>
            <a:r>
              <a:rPr lang="zh-CN" altLang="en-US" dirty="0"/>
              <a:t>系。栽植密度应考虑品种熟性、生育期长短、土壤肥力和水</a:t>
            </a:r>
            <a:r>
              <a:rPr lang="zh-CN" altLang="en-US" dirty="0" smtClean="0"/>
              <a:t>肥</a:t>
            </a:r>
            <a:endParaRPr lang="en-US" altLang="zh-CN" dirty="0" smtClean="0"/>
          </a:p>
          <a:p>
            <a:r>
              <a:rPr lang="zh-CN" altLang="en-US" dirty="0" smtClean="0"/>
              <a:t>条</a:t>
            </a:r>
            <a:r>
              <a:rPr lang="zh-CN" altLang="en-US" dirty="0"/>
              <a:t>件，同时要正确处理总产</a:t>
            </a:r>
            <a:r>
              <a:rPr lang="en-US" altLang="zh-CN" dirty="0"/>
              <a:t>M </a:t>
            </a:r>
            <a:r>
              <a:rPr lang="zh-CN" altLang="en-US" dirty="0"/>
              <a:t>与 单 株 产 量 的 关 系 。一</a:t>
            </a:r>
            <a:r>
              <a:rPr lang="en-US" altLang="zh-CN" dirty="0"/>
              <a:t>_</a:t>
            </a:r>
            <a:r>
              <a:rPr lang="zh-CN" altLang="en-US" dirty="0"/>
              <a:t>般 </a:t>
            </a:r>
            <a:endParaRPr lang="en-US" altLang="zh-CN" dirty="0" smtClean="0"/>
          </a:p>
          <a:p>
            <a:r>
              <a:rPr lang="zh-CN" altLang="en-US" dirty="0" smtClean="0"/>
              <a:t>秋</a:t>
            </a:r>
            <a:r>
              <a:rPr lang="zh-CN" altLang="en-US" dirty="0"/>
              <a:t>播冬前定植的洋葱，以 每 亩 栽 </a:t>
            </a:r>
            <a:r>
              <a:rPr lang="en-US" altLang="zh-CN" dirty="0"/>
              <a:t>3 </a:t>
            </a:r>
            <a:r>
              <a:rPr lang="zh-CN" altLang="en-US" dirty="0"/>
              <a:t>万 株 为 宜 ；春栽密</a:t>
            </a:r>
            <a:r>
              <a:rPr lang="en-US" altLang="zh-CN" dirty="0"/>
              <a:t>^</a:t>
            </a:r>
            <a:r>
              <a:rPr lang="zh-CN" altLang="en-US" dirty="0" smtClean="0"/>
              <a:t>度</a:t>
            </a:r>
            <a:endParaRPr lang="en-US" altLang="zh-CN" dirty="0" smtClean="0"/>
          </a:p>
          <a:p>
            <a:r>
              <a:rPr lang="zh-CN" altLang="en-US" dirty="0" smtClean="0"/>
              <a:t>可</a:t>
            </a:r>
            <a:r>
              <a:rPr lang="zh-CN" altLang="en-US" dirty="0"/>
              <a:t>适度增加。常用的行株距为</a:t>
            </a:r>
            <a:r>
              <a:rPr lang="en-US" altLang="zh-CN" dirty="0"/>
              <a:t>15 cmX15 cm</a:t>
            </a:r>
            <a:r>
              <a:rPr lang="zh-CN" altLang="en-US" dirty="0"/>
              <a:t>、</a:t>
            </a:r>
            <a:r>
              <a:rPr lang="en-US" altLang="zh-CN" dirty="0"/>
              <a:t>18 cmX1 2 . 5cm</a:t>
            </a:r>
            <a:r>
              <a:rPr lang="zh-CN" altLang="en-US" dirty="0"/>
              <a:t>、</a:t>
            </a:r>
            <a:r>
              <a:rPr lang="en-US" altLang="zh-CN" dirty="0"/>
              <a:t>2 </a:t>
            </a:r>
            <a:r>
              <a:rPr lang="en-US" altLang="zh-CN" dirty="0" smtClean="0"/>
              <a:t>2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cmX1 0 cm </a:t>
            </a:r>
            <a:r>
              <a:rPr lang="zh-CN" altLang="en-US" dirty="0"/>
              <a:t>等 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412776"/>
            <a:ext cx="4752528" cy="4608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</p:pic>
      <p:sp>
        <p:nvSpPr>
          <p:cNvPr id="10" name="任意多边形 9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519936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65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90">
        <p:fade/>
      </p:transition>
    </mc:Choice>
    <mc:Fallback>
      <p:transition spd="med" advTm="11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1935" y="1628800"/>
            <a:ext cx="664797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洋葱收获贮藏注意事</a:t>
            </a:r>
            <a:r>
              <a:rPr lang="zh-CN" altLang="en-US" dirty="0" smtClean="0"/>
              <a:t>项</a:t>
            </a:r>
            <a:endParaRPr lang="en-US" altLang="zh-CN" dirty="0" smtClean="0"/>
          </a:p>
          <a:p>
            <a:r>
              <a:rPr lang="zh-CN" altLang="en-US" dirty="0" smtClean="0"/>
              <a:t>方</a:t>
            </a:r>
            <a:r>
              <a:rPr lang="zh-CN" altLang="en-US" dirty="0"/>
              <a:t>法主要有：</a:t>
            </a:r>
          </a:p>
          <a:p>
            <a:r>
              <a:rPr lang="zh-CN" altLang="en-US" dirty="0" smtClean="0"/>
              <a:t>①</a:t>
            </a:r>
            <a:r>
              <a:rPr lang="zh-CN" altLang="en-US" dirty="0"/>
              <a:t>挂藏；在叶子晒至七八成干时，编成辫子，每辫以</a:t>
            </a:r>
            <a:r>
              <a:rPr lang="en-US" altLang="zh-CN" dirty="0"/>
              <a:t>1</a:t>
            </a:r>
            <a:r>
              <a:rPr lang="zh-CN" altLang="en-US" dirty="0"/>
              <a:t>米长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 smtClean="0"/>
              <a:t>50</a:t>
            </a:r>
            <a:r>
              <a:rPr lang="zh-CN" altLang="en-US" dirty="0"/>
              <a:t>头左右为宜，然后，挂在干燥、通风的房间或棚内，有</a:t>
            </a:r>
            <a:r>
              <a:rPr lang="zh-CN" altLang="en-US" dirty="0" smtClean="0"/>
              <a:t>利</a:t>
            </a:r>
            <a:endParaRPr lang="en-US" altLang="zh-CN" dirty="0" smtClean="0"/>
          </a:p>
          <a:p>
            <a:r>
              <a:rPr lang="zh-CN" altLang="en-US" dirty="0" smtClean="0"/>
              <a:t>于</a:t>
            </a:r>
            <a:r>
              <a:rPr lang="zh-CN" altLang="en-US" dirty="0"/>
              <a:t>撑湿，不发芽，不易腐烂。</a:t>
            </a:r>
          </a:p>
          <a:p>
            <a:r>
              <a:rPr lang="zh-CN" altLang="en-US" dirty="0" smtClean="0"/>
              <a:t>②</a:t>
            </a:r>
            <a:r>
              <a:rPr lang="zh-CN" altLang="en-US" dirty="0"/>
              <a:t>堆藏：在通风干燥的室内或棚中，地上垫好枕木，再铺</a:t>
            </a:r>
            <a:r>
              <a:rPr lang="zh-CN" altLang="en-US" dirty="0" smtClean="0"/>
              <a:t>一</a:t>
            </a:r>
            <a:endParaRPr lang="en-US" altLang="zh-CN" dirty="0" smtClean="0"/>
          </a:p>
          <a:p>
            <a:r>
              <a:rPr lang="zh-CN" altLang="en-US" dirty="0" smtClean="0"/>
              <a:t>层</a:t>
            </a:r>
            <a:r>
              <a:rPr lang="zh-CN" altLang="en-US" dirty="0"/>
              <a:t>玉米秸，然后把编好的洋葱码穆上面，堆高以</a:t>
            </a:r>
            <a:r>
              <a:rPr lang="en-US" altLang="zh-CN" dirty="0"/>
              <a:t>1</a:t>
            </a:r>
            <a:r>
              <a:rPr lang="zh-CN" altLang="en-US" dirty="0"/>
              <a:t>．</a:t>
            </a:r>
            <a:r>
              <a:rPr lang="en-US" altLang="zh-CN" dirty="0"/>
              <a:t>5</a:t>
            </a:r>
            <a:r>
              <a:rPr lang="zh-CN" altLang="en-US" dirty="0"/>
              <a:t>米左</a:t>
            </a:r>
            <a:r>
              <a:rPr lang="zh-CN" altLang="en-US" dirty="0" smtClean="0"/>
              <a:t>右</a:t>
            </a:r>
            <a:endParaRPr lang="en-US" altLang="zh-CN" dirty="0" smtClean="0"/>
          </a:p>
          <a:p>
            <a:r>
              <a:rPr lang="zh-CN" altLang="en-US" dirty="0" smtClean="0"/>
              <a:t>为</a:t>
            </a:r>
            <a:r>
              <a:rPr lang="zh-CN" altLang="en-US" dirty="0"/>
              <a:t>宜。初期，选晴天倒垛</a:t>
            </a:r>
            <a:r>
              <a:rPr lang="en-US" altLang="zh-CN" dirty="0"/>
              <a:t>1--2</a:t>
            </a:r>
            <a:r>
              <a:rPr lang="zh-CN" altLang="en-US" dirty="0"/>
              <a:t>次，排除堆内的湿热空气。</a:t>
            </a:r>
            <a:r>
              <a:rPr lang="zh-CN" altLang="en-US" dirty="0" smtClean="0"/>
              <a:t>封</a:t>
            </a:r>
            <a:endParaRPr lang="en-US" altLang="zh-CN" dirty="0" smtClean="0"/>
          </a:p>
          <a:p>
            <a:r>
              <a:rPr lang="zh-CN" altLang="en-US" dirty="0" smtClean="0"/>
              <a:t>垛</a:t>
            </a:r>
            <a:r>
              <a:rPr lang="zh-CN" altLang="en-US" dirty="0"/>
              <a:t>后，只要不是漏雨不应倒垛，以防碰伤促使萌芽。</a:t>
            </a:r>
          </a:p>
          <a:p>
            <a:r>
              <a:rPr lang="zh-CN" altLang="en-US" dirty="0" smtClean="0"/>
              <a:t>③</a:t>
            </a:r>
            <a:r>
              <a:rPr lang="zh-CN" altLang="en-US" dirty="0"/>
              <a:t>筐藏：从葱头颈部</a:t>
            </a:r>
            <a:r>
              <a:rPr lang="en-US" altLang="zh-CN" dirty="0"/>
              <a:t>5—6</a:t>
            </a:r>
            <a:r>
              <a:rPr lang="zh-CN" altLang="en-US" dirty="0"/>
              <a:t>厘米处剪断叶鞘，装筐、码垛，</a:t>
            </a:r>
            <a:r>
              <a:rPr lang="zh-CN" altLang="en-US" dirty="0" smtClean="0"/>
              <a:t>但</a:t>
            </a:r>
            <a:endParaRPr lang="en-US" altLang="zh-CN" dirty="0" smtClean="0"/>
          </a:p>
          <a:p>
            <a:r>
              <a:rPr lang="zh-CN" altLang="en-US" dirty="0" smtClean="0"/>
              <a:t>前</a:t>
            </a:r>
            <a:r>
              <a:rPr lang="zh-CN" altLang="en-US" dirty="0"/>
              <a:t>期应注意倒垛倒筐，把烂的捡出，不论采用以上哪种方法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都</a:t>
            </a:r>
            <a:r>
              <a:rPr lang="zh-CN" altLang="en-US" dirty="0"/>
              <a:t>应贮藏在阴凉、干燥、通风的场所，避免雨淋日晒。</a:t>
            </a:r>
          </a:p>
          <a:p>
            <a:r>
              <a:rPr lang="zh-CN" altLang="en-US" dirty="0" smtClean="0"/>
              <a:t>此</a:t>
            </a:r>
            <a:r>
              <a:rPr lang="zh-CN" altLang="en-US" dirty="0"/>
              <a:t>外，为了使洋葱延长贮期并在贮藏期间不致发芽而影响质量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可</a:t>
            </a:r>
            <a:r>
              <a:rPr lang="zh-CN" altLang="en-US" dirty="0"/>
              <a:t>在收获前</a:t>
            </a:r>
            <a:r>
              <a:rPr lang="en-US" altLang="zh-CN" dirty="0"/>
              <a:t>1—3</a:t>
            </a:r>
            <a:r>
              <a:rPr lang="zh-CN" altLang="en-US" dirty="0"/>
              <a:t>周，用</a:t>
            </a:r>
            <a:r>
              <a:rPr lang="en-US" altLang="zh-CN" dirty="0"/>
              <a:t>0.25</a:t>
            </a:r>
            <a:r>
              <a:rPr lang="zh-CN" altLang="en-US" dirty="0"/>
              <a:t>％的青鲜素水溶液喷洒叶面，以</a:t>
            </a:r>
            <a:r>
              <a:rPr lang="zh-CN" altLang="en-US" dirty="0" smtClean="0"/>
              <a:t>破</a:t>
            </a:r>
            <a:endParaRPr lang="en-US" altLang="zh-CN" dirty="0" smtClean="0"/>
          </a:p>
          <a:p>
            <a:r>
              <a:rPr lang="zh-CN" altLang="en-US" dirty="0" smtClean="0"/>
              <a:t>坏</a:t>
            </a:r>
            <a:r>
              <a:rPr lang="zh-CN" altLang="en-US" dirty="0"/>
              <a:t>植株生长点，使葱头顶芽永不萌发，但不能作种用。</a:t>
            </a:r>
          </a:p>
          <a:p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09" y="1628800"/>
            <a:ext cx="4814431" cy="4824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w="114300" prst="artDeco"/>
          </a:sp3d>
        </p:spPr>
      </p:pic>
      <p:sp>
        <p:nvSpPr>
          <p:cNvPr id="10" name="任意多边形 9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519936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8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31">
        <p:fade/>
      </p:transition>
    </mc:Choice>
    <mc:Fallback>
      <p:transition spd="med" advTm="8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125444" y="4119171"/>
            <a:ext cx="526297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CN" sz="7200" dirty="0" smtClean="0">
                <a:solidFill>
                  <a:prstClr val="white">
                    <a:lumMod val="95000"/>
                  </a:prstClr>
                </a:solidFill>
              </a:rPr>
              <a:t>Traveli</a:t>
            </a:r>
            <a:r>
              <a:rPr lang="zh-CN" altLang="en-US" sz="7200" dirty="0" smtClean="0">
                <a:solidFill>
                  <a:prstClr val="white">
                    <a:lumMod val="95000"/>
                  </a:prstClr>
                </a:solidFill>
              </a:rPr>
              <a:t>阜  </a:t>
            </a:r>
            <a:endParaRPr lang="en-US" altLang="zh-CN" sz="7200" dirty="0">
              <a:solidFill>
                <a:prstClr val="white">
                  <a:lumMod val="95000"/>
                </a:prstClr>
              </a:solidFill>
            </a:endParaRPr>
          </a:p>
          <a:p>
            <a:pPr>
              <a:lnSpc>
                <a:spcPts val="6600"/>
              </a:lnSpc>
            </a:pPr>
            <a:r>
              <a:rPr lang="zh-CN" altLang="en-US" sz="7200" dirty="0" smtClean="0">
                <a:solidFill>
                  <a:prstClr val="white">
                    <a:lumMod val="95000"/>
                  </a:prstClr>
                </a:solidFill>
              </a:rPr>
              <a:t>阜新</a:t>
            </a:r>
            <a:r>
              <a:rPr lang="zh-CN" altLang="en-US" sz="1200" dirty="0" smtClean="0">
                <a:solidFill>
                  <a:prstClr val="white">
                    <a:lumMod val="95000"/>
                  </a:prstClr>
                </a:solidFill>
                <a:latin typeface="+mj-ea"/>
                <a:ea typeface="+mj-ea"/>
              </a:rPr>
              <a:t>阜新</a:t>
            </a:r>
            <a:r>
              <a:rPr lang="en-US" altLang="zh-CN" sz="1200" dirty="0" smtClean="0">
                <a:solidFill>
                  <a:prstClr val="white">
                    <a:lumMod val="95000"/>
                  </a:prstClr>
                </a:solidFill>
              </a:rPr>
              <a:t>unsplash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2700000">
            <a:off x="-1081489" y="1838421"/>
            <a:ext cx="2886115" cy="28861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rot="18900000">
            <a:off x="1612147" y="1354547"/>
            <a:ext cx="1533803" cy="153380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2700000">
            <a:off x="2234259" y="2906152"/>
            <a:ext cx="1939366" cy="193936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8900000">
            <a:off x="1065700" y="4260885"/>
            <a:ext cx="1533803" cy="153380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8900000">
            <a:off x="4399029" y="2593053"/>
            <a:ext cx="1533803" cy="153380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2700000">
            <a:off x="5712637" y="3318516"/>
            <a:ext cx="2321182" cy="232118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8900000">
            <a:off x="4219046" y="4085953"/>
            <a:ext cx="752900" cy="75289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8900000">
            <a:off x="5891186" y="2397577"/>
            <a:ext cx="752900" cy="75289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8248" y="342900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谢谢您的聆听！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4633" y="4196789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Thank you!</a:t>
            </a:r>
          </a:p>
          <a:p>
            <a:r>
              <a:rPr lang="zh-CN" altLang="en-US" sz="1200" dirty="0" smtClean="0">
                <a:solidFill>
                  <a:prstClr val="black"/>
                </a:solidFill>
              </a:rPr>
              <a:t>辽宁省阜新市农广校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r>
              <a:rPr lang="zh-CN" altLang="en-US" sz="1200" dirty="0">
                <a:solidFill>
                  <a:prstClr val="black"/>
                </a:solidFill>
              </a:rPr>
              <a:t>作</a:t>
            </a:r>
            <a:r>
              <a:rPr lang="zh-CN" altLang="en-US" sz="1200" dirty="0" smtClean="0">
                <a:solidFill>
                  <a:prstClr val="black"/>
                </a:solidFill>
              </a:rPr>
              <a:t>者</a:t>
            </a:r>
            <a:r>
              <a:rPr lang="en-US" altLang="zh-CN" sz="1200" dirty="0" smtClean="0">
                <a:solidFill>
                  <a:prstClr val="black"/>
                </a:solidFill>
              </a:rPr>
              <a:t>:</a:t>
            </a:r>
            <a:r>
              <a:rPr lang="zh-CN" altLang="en-US" sz="1200" dirty="0" smtClean="0">
                <a:solidFill>
                  <a:prstClr val="black"/>
                </a:solidFill>
              </a:rPr>
              <a:t>白玉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4357" y="11330"/>
            <a:ext cx="68803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CN" sz="7200" dirty="0" smtClean="0">
                <a:solidFill>
                  <a:srgbClr val="EEEEEE"/>
                </a:solidFill>
                <a:latin typeface="Copperplate Gothic Bold" pitchFamily="34" charset="0"/>
              </a:rPr>
              <a:t>Travelingin nsplash</a:t>
            </a:r>
            <a:endParaRPr lang="zh-CN" altLang="en-US" sz="7200" dirty="0">
              <a:solidFill>
                <a:srgbClr val="EEEEEE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4473"/>
      </p:ext>
    </p:extLst>
  </p:cSld>
  <p:clrMapOvr>
    <a:masterClrMapping/>
  </p:clrMapOvr>
  <p:transition spd="slow" advTm="10805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7" grpId="0" animBg="1"/>
      <p:bldP spid="13" grpId="0" animBg="1"/>
      <p:bldP spid="14" grpId="0"/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-36512" y="838994"/>
            <a:ext cx="3752850" cy="285750"/>
          </a:xfrm>
          <a:custGeom>
            <a:avLst/>
            <a:gdLst>
              <a:gd name="connsiteX0" fmla="*/ 0 w 3752850"/>
              <a:gd name="connsiteY0" fmla="*/ 285750 h 285750"/>
              <a:gd name="connsiteX1" fmla="*/ 3752850 w 3752850"/>
              <a:gd name="connsiteY1" fmla="*/ 285750 h 285750"/>
              <a:gd name="connsiteX2" fmla="*/ 3467100 w 3752850"/>
              <a:gd name="connsiteY2" fmla="*/ 0 h 285750"/>
              <a:gd name="connsiteX3" fmla="*/ 19050 w 3752850"/>
              <a:gd name="connsiteY3" fmla="*/ 0 h 285750"/>
              <a:gd name="connsiteX4" fmla="*/ 0 w 3752850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850" h="285750">
                <a:moveTo>
                  <a:pt x="0" y="285750"/>
                </a:moveTo>
                <a:lnTo>
                  <a:pt x="3752850" y="285750"/>
                </a:lnTo>
                <a:lnTo>
                  <a:pt x="3467100" y="0"/>
                </a:lnTo>
                <a:lnTo>
                  <a:pt x="190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5401954" y="8334"/>
            <a:ext cx="6958742" cy="6877050"/>
          </a:xfrm>
          <a:custGeom>
            <a:avLst/>
            <a:gdLst>
              <a:gd name="connsiteX0" fmla="*/ 6953250 w 6953250"/>
              <a:gd name="connsiteY0" fmla="*/ 19050 h 6877050"/>
              <a:gd name="connsiteX1" fmla="*/ 3352800 w 6953250"/>
              <a:gd name="connsiteY1" fmla="*/ 19050 h 6877050"/>
              <a:gd name="connsiteX2" fmla="*/ 0 w 6953250"/>
              <a:gd name="connsiteY2" fmla="*/ 3371850 h 6877050"/>
              <a:gd name="connsiteX3" fmla="*/ 3505200 w 6953250"/>
              <a:gd name="connsiteY3" fmla="*/ 6877050 h 6877050"/>
              <a:gd name="connsiteX4" fmla="*/ 6953250 w 6953250"/>
              <a:gd name="connsiteY4" fmla="*/ 6877050 h 6877050"/>
              <a:gd name="connsiteX5" fmla="*/ 6953250 w 6953250"/>
              <a:gd name="connsiteY5" fmla="*/ 0 h 6877050"/>
              <a:gd name="connsiteX6" fmla="*/ 6953250 w 6953250"/>
              <a:gd name="connsiteY6" fmla="*/ 19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0" h="6877050">
                <a:moveTo>
                  <a:pt x="6953250" y="19050"/>
                </a:moveTo>
                <a:lnTo>
                  <a:pt x="3352800" y="19050"/>
                </a:lnTo>
                <a:lnTo>
                  <a:pt x="0" y="3371850"/>
                </a:lnTo>
                <a:lnTo>
                  <a:pt x="3505200" y="6877050"/>
                </a:lnTo>
                <a:lnTo>
                  <a:pt x="6953250" y="6877050"/>
                </a:lnTo>
                <a:lnTo>
                  <a:pt x="6953250" y="0"/>
                </a:lnTo>
                <a:lnTo>
                  <a:pt x="6953250" y="19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-22720" y="853235"/>
            <a:ext cx="3036168" cy="285750"/>
          </a:xfrm>
          <a:custGeom>
            <a:avLst/>
            <a:gdLst>
              <a:gd name="connsiteX0" fmla="*/ 0 w 3752850"/>
              <a:gd name="connsiteY0" fmla="*/ 285750 h 285750"/>
              <a:gd name="connsiteX1" fmla="*/ 3752850 w 3752850"/>
              <a:gd name="connsiteY1" fmla="*/ 285750 h 285750"/>
              <a:gd name="connsiteX2" fmla="*/ 3467100 w 3752850"/>
              <a:gd name="connsiteY2" fmla="*/ 0 h 285750"/>
              <a:gd name="connsiteX3" fmla="*/ 19050 w 3752850"/>
              <a:gd name="connsiteY3" fmla="*/ 0 h 285750"/>
              <a:gd name="connsiteX4" fmla="*/ 0 w 3752850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850" h="285750">
                <a:moveTo>
                  <a:pt x="0" y="285750"/>
                </a:moveTo>
                <a:lnTo>
                  <a:pt x="3752850" y="285750"/>
                </a:lnTo>
                <a:lnTo>
                  <a:pt x="3467100" y="0"/>
                </a:lnTo>
                <a:lnTo>
                  <a:pt x="1905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-36512" y="-76745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自学要求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7448" y="395371"/>
            <a:ext cx="2789262" cy="58649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lvl="0">
              <a:defRPr/>
            </a:pPr>
            <a:r>
              <a:rPr lang="en-US" altLang="zh-CN" kern="0" dirty="0">
                <a:solidFill>
                  <a:schemeClr val="bg1">
                    <a:lumMod val="65000"/>
                  </a:schemeClr>
                </a:solidFill>
                <a:latin typeface="Calibri"/>
                <a:ea typeface="宋体"/>
              </a:rPr>
              <a:t>Self - taught requirements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 rot="2700000">
            <a:off x="4115030" y="2948581"/>
            <a:ext cx="865595" cy="86559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2700000">
            <a:off x="1669926" y="2450731"/>
            <a:ext cx="1861296" cy="18612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545407" y="1502388"/>
            <a:ext cx="865595" cy="865595"/>
            <a:chOff x="5545407" y="1502388"/>
            <a:chExt cx="865595" cy="865595"/>
          </a:xfrm>
        </p:grpSpPr>
        <p:sp>
          <p:nvSpPr>
            <p:cNvPr id="2" name="矩形 1"/>
            <p:cNvSpPr/>
            <p:nvPr/>
          </p:nvSpPr>
          <p:spPr>
            <a:xfrm rot="2700000">
              <a:off x="5545407" y="1502388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73892" y="1519686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94540" y="2168111"/>
            <a:ext cx="865595" cy="865595"/>
            <a:chOff x="4894540" y="2168111"/>
            <a:chExt cx="865595" cy="865595"/>
          </a:xfrm>
        </p:grpSpPr>
        <p:sp>
          <p:nvSpPr>
            <p:cNvPr id="13" name="矩形 12"/>
            <p:cNvSpPr/>
            <p:nvPr/>
          </p:nvSpPr>
          <p:spPr>
            <a:xfrm rot="2700000">
              <a:off x="4894540" y="2168111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3025" y="2185409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24767" y="3752287"/>
            <a:ext cx="865595" cy="865595"/>
            <a:chOff x="4924767" y="3752287"/>
            <a:chExt cx="865595" cy="865595"/>
          </a:xfrm>
        </p:grpSpPr>
        <p:sp>
          <p:nvSpPr>
            <p:cNvPr id="14" name="矩形 13"/>
            <p:cNvSpPr/>
            <p:nvPr/>
          </p:nvSpPr>
          <p:spPr>
            <a:xfrm rot="2700000">
              <a:off x="4924767" y="3752287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3025" y="3769585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81225" y="4397098"/>
            <a:ext cx="865595" cy="865595"/>
            <a:chOff x="5581225" y="4397098"/>
            <a:chExt cx="865595" cy="865595"/>
          </a:xfrm>
        </p:grpSpPr>
        <p:sp>
          <p:nvSpPr>
            <p:cNvPr id="15" name="矩形 14"/>
            <p:cNvSpPr/>
            <p:nvPr/>
          </p:nvSpPr>
          <p:spPr>
            <a:xfrm rot="2700000">
              <a:off x="5581225" y="4397098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09710" y="4414396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88088" y="186224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课前阅读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12024" y="26854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提出问题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4397" y="350266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寻求答案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8088" y="44143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554025"/>
      </p:ext>
    </p:extLst>
  </p:cSld>
  <p:clrMapOvr>
    <a:masterClrMapping/>
  </p:clrMapOvr>
  <p:transition spd="slow" advClick="0" advTm="4515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-36512" y="838994"/>
            <a:ext cx="3752850" cy="285750"/>
          </a:xfrm>
          <a:custGeom>
            <a:avLst/>
            <a:gdLst>
              <a:gd name="connsiteX0" fmla="*/ 0 w 3752850"/>
              <a:gd name="connsiteY0" fmla="*/ 285750 h 285750"/>
              <a:gd name="connsiteX1" fmla="*/ 3752850 w 3752850"/>
              <a:gd name="connsiteY1" fmla="*/ 285750 h 285750"/>
              <a:gd name="connsiteX2" fmla="*/ 3467100 w 3752850"/>
              <a:gd name="connsiteY2" fmla="*/ 0 h 285750"/>
              <a:gd name="connsiteX3" fmla="*/ 19050 w 3752850"/>
              <a:gd name="connsiteY3" fmla="*/ 0 h 285750"/>
              <a:gd name="connsiteX4" fmla="*/ 0 w 3752850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850" h="285750">
                <a:moveTo>
                  <a:pt x="0" y="285750"/>
                </a:moveTo>
                <a:lnTo>
                  <a:pt x="3752850" y="285750"/>
                </a:lnTo>
                <a:lnTo>
                  <a:pt x="3467100" y="0"/>
                </a:lnTo>
                <a:lnTo>
                  <a:pt x="19050" y="0"/>
                </a:lnTo>
                <a:lnTo>
                  <a:pt x="0" y="28575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5233258" y="0"/>
            <a:ext cx="6958742" cy="6877050"/>
          </a:xfrm>
          <a:custGeom>
            <a:avLst/>
            <a:gdLst>
              <a:gd name="connsiteX0" fmla="*/ 6953250 w 6953250"/>
              <a:gd name="connsiteY0" fmla="*/ 19050 h 6877050"/>
              <a:gd name="connsiteX1" fmla="*/ 3352800 w 6953250"/>
              <a:gd name="connsiteY1" fmla="*/ 19050 h 6877050"/>
              <a:gd name="connsiteX2" fmla="*/ 0 w 6953250"/>
              <a:gd name="connsiteY2" fmla="*/ 3371850 h 6877050"/>
              <a:gd name="connsiteX3" fmla="*/ 3505200 w 6953250"/>
              <a:gd name="connsiteY3" fmla="*/ 6877050 h 6877050"/>
              <a:gd name="connsiteX4" fmla="*/ 6953250 w 6953250"/>
              <a:gd name="connsiteY4" fmla="*/ 6877050 h 6877050"/>
              <a:gd name="connsiteX5" fmla="*/ 6953250 w 6953250"/>
              <a:gd name="connsiteY5" fmla="*/ 0 h 6877050"/>
              <a:gd name="connsiteX6" fmla="*/ 6953250 w 6953250"/>
              <a:gd name="connsiteY6" fmla="*/ 19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0" h="6877050">
                <a:moveTo>
                  <a:pt x="6953250" y="19050"/>
                </a:moveTo>
                <a:lnTo>
                  <a:pt x="3352800" y="19050"/>
                </a:lnTo>
                <a:lnTo>
                  <a:pt x="0" y="3371850"/>
                </a:lnTo>
                <a:lnTo>
                  <a:pt x="3505200" y="6877050"/>
                </a:lnTo>
                <a:lnTo>
                  <a:pt x="6953250" y="6877050"/>
                </a:lnTo>
                <a:lnTo>
                  <a:pt x="6953250" y="0"/>
                </a:lnTo>
                <a:lnTo>
                  <a:pt x="6953250" y="19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-36512" y="682055"/>
            <a:ext cx="3036168" cy="285750"/>
          </a:xfrm>
          <a:custGeom>
            <a:avLst/>
            <a:gdLst>
              <a:gd name="connsiteX0" fmla="*/ 0 w 3752850"/>
              <a:gd name="connsiteY0" fmla="*/ 285750 h 285750"/>
              <a:gd name="connsiteX1" fmla="*/ 3752850 w 3752850"/>
              <a:gd name="connsiteY1" fmla="*/ 285750 h 285750"/>
              <a:gd name="connsiteX2" fmla="*/ 3467100 w 3752850"/>
              <a:gd name="connsiteY2" fmla="*/ 0 h 285750"/>
              <a:gd name="connsiteX3" fmla="*/ 19050 w 3752850"/>
              <a:gd name="connsiteY3" fmla="*/ 0 h 285750"/>
              <a:gd name="connsiteX4" fmla="*/ 0 w 3752850"/>
              <a:gd name="connsiteY4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2850" h="285750">
                <a:moveTo>
                  <a:pt x="0" y="285750"/>
                </a:moveTo>
                <a:lnTo>
                  <a:pt x="3752850" y="285750"/>
                </a:lnTo>
                <a:lnTo>
                  <a:pt x="3467100" y="0"/>
                </a:lnTo>
                <a:lnTo>
                  <a:pt x="1905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-36512" y="-76745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目 录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7448" y="395372"/>
            <a:ext cx="2241811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CONTENTS PAGE </a:t>
            </a:r>
          </a:p>
        </p:txBody>
      </p:sp>
      <p:sp>
        <p:nvSpPr>
          <p:cNvPr id="16" name="矩形 15"/>
          <p:cNvSpPr/>
          <p:nvPr/>
        </p:nvSpPr>
        <p:spPr>
          <a:xfrm rot="2700000">
            <a:off x="4115030" y="2948581"/>
            <a:ext cx="865595" cy="86559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2700000">
            <a:off x="1669926" y="2450731"/>
            <a:ext cx="1861296" cy="18612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545407" y="1502388"/>
            <a:ext cx="865595" cy="865595"/>
            <a:chOff x="5545407" y="1502388"/>
            <a:chExt cx="865595" cy="865595"/>
          </a:xfrm>
        </p:grpSpPr>
        <p:sp>
          <p:nvSpPr>
            <p:cNvPr id="2" name="矩形 1"/>
            <p:cNvSpPr/>
            <p:nvPr/>
          </p:nvSpPr>
          <p:spPr>
            <a:xfrm rot="2700000">
              <a:off x="5545407" y="1502388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73892" y="1519686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94540" y="2168111"/>
            <a:ext cx="865595" cy="865595"/>
            <a:chOff x="4894540" y="2168111"/>
            <a:chExt cx="865595" cy="865595"/>
          </a:xfrm>
        </p:grpSpPr>
        <p:sp>
          <p:nvSpPr>
            <p:cNvPr id="13" name="矩形 12"/>
            <p:cNvSpPr/>
            <p:nvPr/>
          </p:nvSpPr>
          <p:spPr>
            <a:xfrm rot="2700000">
              <a:off x="4894540" y="2168111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3025" y="2185409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47899" y="3590314"/>
            <a:ext cx="865595" cy="865595"/>
            <a:chOff x="4924767" y="3752287"/>
            <a:chExt cx="865595" cy="865595"/>
          </a:xfrm>
        </p:grpSpPr>
        <p:sp>
          <p:nvSpPr>
            <p:cNvPr id="14" name="矩形 13"/>
            <p:cNvSpPr/>
            <p:nvPr/>
          </p:nvSpPr>
          <p:spPr>
            <a:xfrm rot="2700000">
              <a:off x="4924767" y="3752287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3025" y="3769585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16413" y="4264717"/>
            <a:ext cx="865595" cy="865595"/>
            <a:chOff x="5581225" y="4397098"/>
            <a:chExt cx="865595" cy="865595"/>
          </a:xfrm>
        </p:grpSpPr>
        <p:sp>
          <p:nvSpPr>
            <p:cNvPr id="15" name="矩形 14"/>
            <p:cNvSpPr/>
            <p:nvPr/>
          </p:nvSpPr>
          <p:spPr>
            <a:xfrm rot="2700000">
              <a:off x="5581225" y="4397098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09710" y="4414396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32104" y="158028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洋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葱的介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绍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56040" y="2158839"/>
            <a:ext cx="520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洋葱育苗应注意哪些问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题？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2718" y="2769310"/>
            <a:ext cx="587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洋葱幼苗期常发生哪些病虫害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49773" y="3340664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洋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葱栽培怎样覆盖地膜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洋葱收获时储藏时应注意哪些问题？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115029" y="2921287"/>
            <a:ext cx="865595" cy="865595"/>
            <a:chOff x="5545407" y="1502388"/>
            <a:chExt cx="865595" cy="865595"/>
          </a:xfrm>
        </p:grpSpPr>
        <p:sp>
          <p:nvSpPr>
            <p:cNvPr id="27" name="矩形 26"/>
            <p:cNvSpPr/>
            <p:nvPr/>
          </p:nvSpPr>
          <p:spPr>
            <a:xfrm rot="2700000">
              <a:off x="5545407" y="1502388"/>
              <a:ext cx="865595" cy="86559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31003" y="1519686"/>
              <a:ext cx="4086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zh-CN" alt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68" y="2679205"/>
            <a:ext cx="140176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82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558"/>
    </mc:Choice>
    <mc:Fallback>
      <p:transition advClick="0" advTm="5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77132" y="1942650"/>
            <a:ext cx="3920307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洋葱营养丰富，含蛋白质、胡萝卜素等多种营养成分，在欧州洋葱被誉为 “菜中皇后”。我国南北方普遍都有栽培，其中北方地区主要种植长日型洋葱。近年来，由于国内外市场需要量增加，洋葱已成为极具发展潜力的蔬菜。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580" y="1688287"/>
            <a:ext cx="1348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洋葱的介绍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6120" y="299613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洋葱什么时候进行育苗和播种？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24506" y="3549244"/>
            <a:ext cx="4030543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在东北地区一般采用春育苗的方法，该方法可以延长洋葱的生长时期。在东北地区的播种时间一般要根据当地的栽培条件和气象条件决定，在黑龙江如果用日光温室育苗，时间可以提早一些，在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月中下旬进行，如果在塑料大棚进行育苗，时间相对晚一些，可以在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月中下旬进行，即洋葱的播种时间从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月下旬至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月下旬都可以。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播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种前做好哪些准备工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作？</a:t>
            </a:r>
            <a:endParaRPr lang="en-US" altLang="zh-CN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东北地区在播种前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15~25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天要开始做准备工作，要清理积雪，扣棚，当棚内的土壤化冻深度达到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15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厘米时开始进行床土的配制，同时将适量发好的农家肥掺入。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519936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79376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" y="1484784"/>
            <a:ext cx="6700838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任意多边形 11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67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937"/>
    </mc:Choice>
    <mc:Fallback>
      <p:transition advClick="0" advTm="5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6" grpId="0"/>
      <p:bldP spid="37" grpId="0"/>
      <p:bldP spid="38" grpId="0"/>
      <p:bldP spid="39" grpId="0"/>
      <p:bldP spid="13" grpId="0" animBg="1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 hidden="1"/>
          <p:cNvSpPr/>
          <p:nvPr/>
        </p:nvSpPr>
        <p:spPr>
          <a:xfrm>
            <a:off x="479376" y="836712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课前准备</a:t>
            </a:r>
            <a:endParaRPr lang="zh-CN" altLang="en-US" sz="1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" name="Text Box 32"/>
          <p:cNvSpPr txBox="1">
            <a:spLocks noChangeArrowheads="1"/>
          </p:cNvSpPr>
          <p:nvPr/>
        </p:nvSpPr>
        <p:spPr bwMode="gray">
          <a:xfrm>
            <a:off x="4490194" y="4946315"/>
            <a:ext cx="1308100" cy="30777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82326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CN" sz="1400" dirty="0">
              <a:solidFill>
                <a:srgbClr val="FFFFFF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27680" y="2204864"/>
            <a:ext cx="6584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、洋葱育苗应注意哪些问题？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、洋葱幼苗期常发生哪些病虫害？如何防治？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、洋葱定植应达到什么标准？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、长日型洋葱怎样直播？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、北方地区洋葱栽培整地时应注意哪些问题？</a:t>
            </a:r>
            <a:endParaRPr lang="en-US" altLang="zh-CN" dirty="0" smtClean="0"/>
          </a:p>
          <a:p>
            <a:r>
              <a:rPr lang="en-US" altLang="zh-CN" dirty="0" smtClean="0"/>
              <a:t>6</a:t>
            </a:r>
            <a:r>
              <a:rPr lang="zh-CN" altLang="en-US" dirty="0" smtClean="0"/>
              <a:t>、北方地区洋葱栽培如何施底肥？</a:t>
            </a:r>
            <a:endParaRPr lang="en-US" altLang="zh-CN" dirty="0" smtClean="0"/>
          </a:p>
          <a:p>
            <a:r>
              <a:rPr lang="en-US" altLang="zh-CN" dirty="0" smtClean="0"/>
              <a:t>7</a:t>
            </a:r>
            <a:r>
              <a:rPr lang="zh-CN" altLang="en-US" dirty="0" smtClean="0"/>
              <a:t>、北方地区洋葱栽培怎样覆盖地膜？覆盖地膜有哪些优点？</a:t>
            </a:r>
            <a:endParaRPr lang="en-US" altLang="zh-CN" dirty="0" smtClean="0"/>
          </a:p>
          <a:p>
            <a:r>
              <a:rPr lang="en-US" altLang="zh-CN" dirty="0" smtClean="0"/>
              <a:t>8</a:t>
            </a:r>
            <a:r>
              <a:rPr lang="zh-CN" altLang="en-US" dirty="0" smtClean="0"/>
              <a:t>、洋葱定植后应怎样加强管理？</a:t>
            </a:r>
            <a:endParaRPr lang="en-US" altLang="zh-CN" dirty="0"/>
          </a:p>
          <a:p>
            <a:r>
              <a:rPr lang="en-US" altLang="zh-CN" dirty="0" smtClean="0"/>
              <a:t>9</a:t>
            </a:r>
            <a:r>
              <a:rPr lang="zh-CN" altLang="en-US" dirty="0" smtClean="0"/>
              <a:t>、洋葱栽培中常发生哪些虫害？如何防治？</a:t>
            </a:r>
            <a:endParaRPr lang="en-US" altLang="zh-CN" dirty="0" smtClean="0"/>
          </a:p>
          <a:p>
            <a:r>
              <a:rPr lang="en-US" altLang="zh-CN" dirty="0" smtClean="0"/>
              <a:t>10</a:t>
            </a:r>
            <a:r>
              <a:rPr lang="zh-CN" altLang="en-US" dirty="0" smtClean="0"/>
              <a:t>、洋葱收获时储藏时应注意哪些问题？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22" y="1484784"/>
            <a:ext cx="4799856" cy="4653136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519936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34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365"/>
    </mc:Choice>
    <mc:Fallback>
      <p:transition advClick="0" advTm="9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 animBg="1"/>
      <p:bldP spid="11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09365" y="2164376"/>
            <a:ext cx="3514427" cy="3784904"/>
            <a:chOff x="709365" y="2452408"/>
            <a:chExt cx="3514427" cy="3784904"/>
          </a:xfrm>
        </p:grpSpPr>
        <p:sp>
          <p:nvSpPr>
            <p:cNvPr id="11" name="任意多边形 10"/>
            <p:cNvSpPr/>
            <p:nvPr/>
          </p:nvSpPr>
          <p:spPr>
            <a:xfrm>
              <a:off x="709365" y="2452408"/>
              <a:ext cx="3246544" cy="2776792"/>
            </a:xfrm>
            <a:custGeom>
              <a:avLst/>
              <a:gdLst>
                <a:gd name="connsiteX0" fmla="*/ 114471 w 1916857"/>
                <a:gd name="connsiteY0" fmla="*/ 0 h 1430893"/>
                <a:gd name="connsiteX1" fmla="*/ 1802386 w 1916857"/>
                <a:gd name="connsiteY1" fmla="*/ 0 h 1430893"/>
                <a:gd name="connsiteX2" fmla="*/ 1916857 w 1916857"/>
                <a:gd name="connsiteY2" fmla="*/ 114471 h 1430893"/>
                <a:gd name="connsiteX3" fmla="*/ 1916857 w 1916857"/>
                <a:gd name="connsiteY3" fmla="*/ 1430893 h 1430893"/>
                <a:gd name="connsiteX4" fmla="*/ 1916857 w 1916857"/>
                <a:gd name="connsiteY4" fmla="*/ 1430893 h 1430893"/>
                <a:gd name="connsiteX5" fmla="*/ 0 w 1916857"/>
                <a:gd name="connsiteY5" fmla="*/ 1430893 h 1430893"/>
                <a:gd name="connsiteX6" fmla="*/ 0 w 1916857"/>
                <a:gd name="connsiteY6" fmla="*/ 1430893 h 1430893"/>
                <a:gd name="connsiteX7" fmla="*/ 0 w 1916857"/>
                <a:gd name="connsiteY7" fmla="*/ 114471 h 1430893"/>
                <a:gd name="connsiteX8" fmla="*/ 114471 w 1916857"/>
                <a:gd name="connsiteY8" fmla="*/ 0 h 143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857" h="1430893">
                  <a:moveTo>
                    <a:pt x="114471" y="0"/>
                  </a:moveTo>
                  <a:lnTo>
                    <a:pt x="1802386" y="0"/>
                  </a:lnTo>
                  <a:cubicBezTo>
                    <a:pt x="1865607" y="0"/>
                    <a:pt x="1916857" y="51250"/>
                    <a:pt x="1916857" y="114471"/>
                  </a:cubicBezTo>
                  <a:lnTo>
                    <a:pt x="1916857" y="1430893"/>
                  </a:lnTo>
                  <a:lnTo>
                    <a:pt x="1916857" y="1430893"/>
                  </a:lnTo>
                  <a:lnTo>
                    <a:pt x="0" y="1430893"/>
                  </a:lnTo>
                  <a:lnTo>
                    <a:pt x="0" y="1430893"/>
                  </a:lnTo>
                  <a:lnTo>
                    <a:pt x="0" y="114471"/>
                  </a:lnTo>
                  <a:cubicBezTo>
                    <a:pt x="0" y="51250"/>
                    <a:pt x="51250" y="0"/>
                    <a:pt x="114471" y="0"/>
                  </a:cubicBez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38" tIns="83058" rIns="50038" bIns="16510" numCol="1" spcCol="1270" anchor="t" anchorCtr="0">
              <a:noAutofit/>
            </a:bodyPr>
            <a:lstStyle/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endPara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学会洋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葱育苗应注</a:t>
              </a: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意问题。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学会洋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葱定植应达</a:t>
              </a: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到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准。</a:t>
              </a: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学会洋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葱栽培如何施底</a:t>
              </a: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肥。</a:t>
              </a:r>
              <a:endPara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学会洋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葱栽培整</a:t>
              </a: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地时的问题</a:t>
              </a:r>
              <a:endPara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学会洋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葱定植</a:t>
              </a: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后加</a:t>
              </a: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强管理</a:t>
              </a:r>
              <a:endPara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709365" y="5082842"/>
              <a:ext cx="3246544" cy="890594"/>
            </a:xfrm>
            <a:custGeom>
              <a:avLst/>
              <a:gdLst>
                <a:gd name="connsiteX0" fmla="*/ 0 w 1916857"/>
                <a:gd name="connsiteY0" fmla="*/ 0 h 615284"/>
                <a:gd name="connsiteX1" fmla="*/ 1916857 w 1916857"/>
                <a:gd name="connsiteY1" fmla="*/ 0 h 615284"/>
                <a:gd name="connsiteX2" fmla="*/ 1916857 w 1916857"/>
                <a:gd name="connsiteY2" fmla="*/ 615284 h 615284"/>
                <a:gd name="connsiteX3" fmla="*/ 0 w 1916857"/>
                <a:gd name="connsiteY3" fmla="*/ 615284 h 615284"/>
                <a:gd name="connsiteX4" fmla="*/ 0 w 1916857"/>
                <a:gd name="connsiteY4" fmla="*/ 0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857" h="615284">
                  <a:moveTo>
                    <a:pt x="0" y="0"/>
                  </a:moveTo>
                  <a:lnTo>
                    <a:pt x="1916857" y="0"/>
                  </a:lnTo>
                  <a:lnTo>
                    <a:pt x="1916857" y="615284"/>
                  </a:lnTo>
                  <a:lnTo>
                    <a:pt x="0" y="615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0" rIns="587278" bIns="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知识目标</a:t>
              </a:r>
              <a:endParaRPr lang="en-US" sz="24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87503" y="5082842"/>
              <a:ext cx="1136289" cy="115447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组合 13"/>
          <p:cNvGrpSpPr/>
          <p:nvPr/>
        </p:nvGrpSpPr>
        <p:grpSpPr>
          <a:xfrm>
            <a:off x="4402260" y="2164377"/>
            <a:ext cx="3514427" cy="3784903"/>
            <a:chOff x="4402260" y="2452409"/>
            <a:chExt cx="3514427" cy="3784903"/>
          </a:xfrm>
        </p:grpSpPr>
        <p:sp>
          <p:nvSpPr>
            <p:cNvPr id="15" name="任意多边形 14"/>
            <p:cNvSpPr/>
            <p:nvPr/>
          </p:nvSpPr>
          <p:spPr>
            <a:xfrm>
              <a:off x="4402260" y="2452409"/>
              <a:ext cx="3246544" cy="2630431"/>
            </a:xfrm>
            <a:custGeom>
              <a:avLst/>
              <a:gdLst>
                <a:gd name="connsiteX0" fmla="*/ 114471 w 1916857"/>
                <a:gd name="connsiteY0" fmla="*/ 0 h 1430893"/>
                <a:gd name="connsiteX1" fmla="*/ 1802386 w 1916857"/>
                <a:gd name="connsiteY1" fmla="*/ 0 h 1430893"/>
                <a:gd name="connsiteX2" fmla="*/ 1916857 w 1916857"/>
                <a:gd name="connsiteY2" fmla="*/ 114471 h 1430893"/>
                <a:gd name="connsiteX3" fmla="*/ 1916857 w 1916857"/>
                <a:gd name="connsiteY3" fmla="*/ 1430893 h 1430893"/>
                <a:gd name="connsiteX4" fmla="*/ 1916857 w 1916857"/>
                <a:gd name="connsiteY4" fmla="*/ 1430893 h 1430893"/>
                <a:gd name="connsiteX5" fmla="*/ 0 w 1916857"/>
                <a:gd name="connsiteY5" fmla="*/ 1430893 h 1430893"/>
                <a:gd name="connsiteX6" fmla="*/ 0 w 1916857"/>
                <a:gd name="connsiteY6" fmla="*/ 1430893 h 1430893"/>
                <a:gd name="connsiteX7" fmla="*/ 0 w 1916857"/>
                <a:gd name="connsiteY7" fmla="*/ 114471 h 1430893"/>
                <a:gd name="connsiteX8" fmla="*/ 114471 w 1916857"/>
                <a:gd name="connsiteY8" fmla="*/ 0 h 143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857" h="1430893">
                  <a:moveTo>
                    <a:pt x="114471" y="0"/>
                  </a:moveTo>
                  <a:lnTo>
                    <a:pt x="1802386" y="0"/>
                  </a:lnTo>
                  <a:cubicBezTo>
                    <a:pt x="1865607" y="0"/>
                    <a:pt x="1916857" y="51250"/>
                    <a:pt x="1916857" y="114471"/>
                  </a:cubicBezTo>
                  <a:lnTo>
                    <a:pt x="1916857" y="1430893"/>
                  </a:lnTo>
                  <a:lnTo>
                    <a:pt x="1916857" y="1430893"/>
                  </a:lnTo>
                  <a:lnTo>
                    <a:pt x="0" y="1430893"/>
                  </a:lnTo>
                  <a:lnTo>
                    <a:pt x="0" y="1430893"/>
                  </a:lnTo>
                  <a:lnTo>
                    <a:pt x="0" y="114471"/>
                  </a:lnTo>
                  <a:cubicBezTo>
                    <a:pt x="0" y="51250"/>
                    <a:pt x="51250" y="0"/>
                    <a:pt x="114471" y="0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38" tIns="83058" rIns="50038" bIns="16510" numCol="1" spcCol="1270" anchor="t" anchorCtr="0">
              <a:noAutofit/>
            </a:bodyPr>
            <a:lstStyle/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endPara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洋葱栽培中常发生哪些虫害？如何防</a:t>
              </a: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治？</a:t>
              </a:r>
              <a:endPara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洋葱收获时储藏时应注意哪些问题？</a:t>
              </a: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402260" y="5082842"/>
              <a:ext cx="3246544" cy="890594"/>
            </a:xfrm>
            <a:custGeom>
              <a:avLst/>
              <a:gdLst>
                <a:gd name="connsiteX0" fmla="*/ 0 w 1916857"/>
                <a:gd name="connsiteY0" fmla="*/ 0 h 615284"/>
                <a:gd name="connsiteX1" fmla="*/ 1916857 w 1916857"/>
                <a:gd name="connsiteY1" fmla="*/ 0 h 615284"/>
                <a:gd name="connsiteX2" fmla="*/ 1916857 w 1916857"/>
                <a:gd name="connsiteY2" fmla="*/ 615284 h 615284"/>
                <a:gd name="connsiteX3" fmla="*/ 0 w 1916857"/>
                <a:gd name="connsiteY3" fmla="*/ 615284 h 615284"/>
                <a:gd name="connsiteX4" fmla="*/ 0 w 1916857"/>
                <a:gd name="connsiteY4" fmla="*/ 0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857" h="615284">
                  <a:moveTo>
                    <a:pt x="0" y="0"/>
                  </a:moveTo>
                  <a:lnTo>
                    <a:pt x="1916857" y="0"/>
                  </a:lnTo>
                  <a:lnTo>
                    <a:pt x="1916857" y="615284"/>
                  </a:lnTo>
                  <a:lnTo>
                    <a:pt x="0" y="615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0" rIns="587278" bIns="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技能目标</a:t>
              </a:r>
              <a:endParaRPr lang="en-US" sz="24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780398" y="5082842"/>
              <a:ext cx="1136289" cy="115447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组合 17"/>
          <p:cNvGrpSpPr/>
          <p:nvPr/>
        </p:nvGrpSpPr>
        <p:grpSpPr>
          <a:xfrm>
            <a:off x="8040216" y="2164377"/>
            <a:ext cx="3514427" cy="3784903"/>
            <a:chOff x="8040216" y="2452409"/>
            <a:chExt cx="3514427" cy="3784903"/>
          </a:xfrm>
        </p:grpSpPr>
        <p:sp>
          <p:nvSpPr>
            <p:cNvPr id="19" name="任意多边形 18"/>
            <p:cNvSpPr/>
            <p:nvPr/>
          </p:nvSpPr>
          <p:spPr>
            <a:xfrm>
              <a:off x="8040216" y="2452409"/>
              <a:ext cx="3246544" cy="2630431"/>
            </a:xfrm>
            <a:custGeom>
              <a:avLst/>
              <a:gdLst>
                <a:gd name="connsiteX0" fmla="*/ 114471 w 1916857"/>
                <a:gd name="connsiteY0" fmla="*/ 0 h 1430893"/>
                <a:gd name="connsiteX1" fmla="*/ 1802386 w 1916857"/>
                <a:gd name="connsiteY1" fmla="*/ 0 h 1430893"/>
                <a:gd name="connsiteX2" fmla="*/ 1916857 w 1916857"/>
                <a:gd name="connsiteY2" fmla="*/ 114471 h 1430893"/>
                <a:gd name="connsiteX3" fmla="*/ 1916857 w 1916857"/>
                <a:gd name="connsiteY3" fmla="*/ 1430893 h 1430893"/>
                <a:gd name="connsiteX4" fmla="*/ 1916857 w 1916857"/>
                <a:gd name="connsiteY4" fmla="*/ 1430893 h 1430893"/>
                <a:gd name="connsiteX5" fmla="*/ 0 w 1916857"/>
                <a:gd name="connsiteY5" fmla="*/ 1430893 h 1430893"/>
                <a:gd name="connsiteX6" fmla="*/ 0 w 1916857"/>
                <a:gd name="connsiteY6" fmla="*/ 1430893 h 1430893"/>
                <a:gd name="connsiteX7" fmla="*/ 0 w 1916857"/>
                <a:gd name="connsiteY7" fmla="*/ 114471 h 1430893"/>
                <a:gd name="connsiteX8" fmla="*/ 114471 w 1916857"/>
                <a:gd name="connsiteY8" fmla="*/ 0 h 143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857" h="1430893">
                  <a:moveTo>
                    <a:pt x="114471" y="0"/>
                  </a:moveTo>
                  <a:lnTo>
                    <a:pt x="1802386" y="0"/>
                  </a:lnTo>
                  <a:cubicBezTo>
                    <a:pt x="1865607" y="0"/>
                    <a:pt x="1916857" y="51250"/>
                    <a:pt x="1916857" y="114471"/>
                  </a:cubicBezTo>
                  <a:lnTo>
                    <a:pt x="1916857" y="1430893"/>
                  </a:lnTo>
                  <a:lnTo>
                    <a:pt x="1916857" y="1430893"/>
                  </a:lnTo>
                  <a:lnTo>
                    <a:pt x="0" y="1430893"/>
                  </a:lnTo>
                  <a:lnTo>
                    <a:pt x="0" y="1430893"/>
                  </a:lnTo>
                  <a:lnTo>
                    <a:pt x="0" y="114471"/>
                  </a:lnTo>
                  <a:cubicBezTo>
                    <a:pt x="0" y="51250"/>
                    <a:pt x="51250" y="0"/>
                    <a:pt x="114471" y="0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38" tIns="83058" rIns="50038" bIns="16510" numCol="1" spcCol="1270" anchor="t" anchorCtr="0">
              <a:noAutofit/>
            </a:bodyPr>
            <a:lstStyle/>
            <a:p>
              <a:pPr lvl="0">
                <a:spcBef>
                  <a:spcPts val="600"/>
                </a:spcBef>
              </a:pPr>
              <a:endParaRPr lang="en-US" altLang="zh-CN" dirty="0" smtClean="0">
                <a:solidFill>
                  <a:prstClr val="black"/>
                </a:solidFill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更新自身知识结构。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</a:t>
              </a: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高自身文化素质。</a:t>
              </a:r>
              <a:endPara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buBlip>
                  <a:blip r:embed="rId4"/>
                </a:buBlip>
              </a:pPr>
              <a:r>
                <a:rPr lang="zh-CN" altLang="en-US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对各种生产知识和劳动技能方面学习和训练。</a:t>
              </a:r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040216" y="5082842"/>
              <a:ext cx="3246544" cy="890594"/>
            </a:xfrm>
            <a:custGeom>
              <a:avLst/>
              <a:gdLst>
                <a:gd name="connsiteX0" fmla="*/ 0 w 1916857"/>
                <a:gd name="connsiteY0" fmla="*/ 0 h 615284"/>
                <a:gd name="connsiteX1" fmla="*/ 1916857 w 1916857"/>
                <a:gd name="connsiteY1" fmla="*/ 0 h 615284"/>
                <a:gd name="connsiteX2" fmla="*/ 1916857 w 1916857"/>
                <a:gd name="connsiteY2" fmla="*/ 615284 h 615284"/>
                <a:gd name="connsiteX3" fmla="*/ 0 w 1916857"/>
                <a:gd name="connsiteY3" fmla="*/ 615284 h 615284"/>
                <a:gd name="connsiteX4" fmla="*/ 0 w 1916857"/>
                <a:gd name="connsiteY4" fmla="*/ 0 h 61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6857" h="615284">
                  <a:moveTo>
                    <a:pt x="0" y="0"/>
                  </a:moveTo>
                  <a:lnTo>
                    <a:pt x="1916857" y="0"/>
                  </a:lnTo>
                  <a:lnTo>
                    <a:pt x="1916857" y="615284"/>
                  </a:lnTo>
                  <a:lnTo>
                    <a:pt x="0" y="6152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0" rIns="587278" bIns="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职业素养目标</a:t>
              </a:r>
              <a:endPara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0418354" y="5082842"/>
              <a:ext cx="1136289" cy="1154470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任意多边形 21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5519936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36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9031"/>
    </mc:Choice>
    <mc:Fallback>
      <p:transition advClick="0" advTm="9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3"/>
          <p:cNvCxnSpPr/>
          <p:nvPr/>
        </p:nvCxnSpPr>
        <p:spPr>
          <a:xfrm rot="16200000" flipH="1">
            <a:off x="4076786" y="4288173"/>
            <a:ext cx="4572035" cy="3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ysDot"/>
          </a:ln>
          <a:effectLst/>
        </p:spPr>
      </p:cxnSp>
      <p:grpSp>
        <p:nvGrpSpPr>
          <p:cNvPr id="25" name="Group 16"/>
          <p:cNvGrpSpPr/>
          <p:nvPr/>
        </p:nvGrpSpPr>
        <p:grpSpPr>
          <a:xfrm>
            <a:off x="6561179" y="1557992"/>
            <a:ext cx="4452882" cy="1491916"/>
            <a:chOff x="4786314" y="1643056"/>
            <a:chExt cx="3357586" cy="1118937"/>
          </a:xfrm>
        </p:grpSpPr>
        <p:sp>
          <p:nvSpPr>
            <p:cNvPr id="26" name="Rectangle 19"/>
            <p:cNvSpPr/>
            <p:nvPr/>
          </p:nvSpPr>
          <p:spPr>
            <a:xfrm>
              <a:off x="4786314" y="2000246"/>
              <a:ext cx="3357586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4219">
                <a:defRPr/>
              </a:pPr>
              <a:r>
                <a:rPr lang="zh-CN" altLang="en-US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葱类软腐病是细菌性病害。 在多雨、潮湿、连作的时候会导致发病。植株健壮、虫害少、伤口少、干燥的时候一般发病较少。洋葱软腐病一般主要危害鳞茎，表面出现水浸状，有时带黄褐色或者黑褐色斑，然后腐烂发臭，叶片发病，沿叶脉发生小型水浸状软化病斑，叶鞘部软化腐烂，并且有恶臭。</a:t>
              </a:r>
              <a:endParaRPr lang="zh-CN" altLang="en-US" sz="1200" kern="0" dirty="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  <p:sp>
          <p:nvSpPr>
            <p:cNvPr id="27" name="Rectangle 20"/>
            <p:cNvSpPr/>
            <p:nvPr/>
          </p:nvSpPr>
          <p:spPr>
            <a:xfrm>
              <a:off x="4786314" y="1643056"/>
              <a:ext cx="729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42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2</a:t>
              </a:r>
              <a:r>
                <a:rPr lang="zh-CN" altLang="en-US" kern="0" dirty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、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软腐病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grpSp>
        <p:nvGrpSpPr>
          <p:cNvPr id="30" name="Group 17"/>
          <p:cNvGrpSpPr/>
          <p:nvPr/>
        </p:nvGrpSpPr>
        <p:grpSpPr>
          <a:xfrm>
            <a:off x="632914" y="5040802"/>
            <a:ext cx="5504414" cy="1580279"/>
            <a:chOff x="890525" y="3071816"/>
            <a:chExt cx="3357586" cy="924159"/>
          </a:xfrm>
        </p:grpSpPr>
        <p:sp>
          <p:nvSpPr>
            <p:cNvPr id="31" name="Rectangle 21"/>
            <p:cNvSpPr/>
            <p:nvPr/>
          </p:nvSpPr>
          <p:spPr>
            <a:xfrm>
              <a:off x="890525" y="3294014"/>
              <a:ext cx="3357586" cy="701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4219">
                <a:defRPr/>
              </a:pPr>
              <a:r>
                <a:rPr lang="en-US" altLang="zh-CN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1</a:t>
              </a:r>
              <a:r>
                <a:rPr lang="zh-CN" altLang="en-US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、紫斑病</a:t>
              </a:r>
              <a:endParaRPr lang="en-US" altLang="zh-CN" sz="1200" kern="0" dirty="0" smtClean="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  <a:p>
              <a:pPr defTabSz="1214219">
                <a:defRPr/>
              </a:pPr>
              <a:r>
                <a:rPr lang="zh-CN" altLang="en-US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洋</a:t>
              </a:r>
              <a:r>
                <a:rPr lang="zh-CN" altLang="en-US" sz="1200" kern="0" dirty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葱紫斑病</a:t>
              </a:r>
              <a:r>
                <a:rPr lang="zh-CN" altLang="en-US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是真菌病害，在潮湿、多雨、多露、缺</a:t>
              </a:r>
              <a:r>
                <a:rPr lang="zh-CN" altLang="en-US" sz="1200" kern="0" dirty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肥</a:t>
              </a:r>
              <a:r>
                <a:rPr lang="zh-CN" altLang="en-US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的条件下发生。一般多从叶尖或者花梗中部开始，再逐渐向下蔓延。初期发病时病斑很小，有些凹陷，病斑紫褐色或者黄褐色。潮湿时，病斑上部满了褐色或者黑色霉状物。严重的时候叶片或者花梗枯死。</a:t>
              </a:r>
              <a:endParaRPr lang="en-US" altLang="zh-CN" sz="1200" kern="0" dirty="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  <a:p>
              <a:pPr lvl="0" defTabSz="1214219"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  <p:sp>
          <p:nvSpPr>
            <p:cNvPr id="32" name="Rectangle 22"/>
            <p:cNvSpPr/>
            <p:nvPr/>
          </p:nvSpPr>
          <p:spPr>
            <a:xfrm>
              <a:off x="928662" y="3071816"/>
              <a:ext cx="1802282" cy="215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42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洋葱栽培中常发生的病虫害</a:t>
              </a:r>
              <a:endParaRPr lang="en-US" altLang="zh-CN" kern="0" dirty="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248301"/>
            <a:ext cx="5328592" cy="289182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3" y="1390714"/>
            <a:ext cx="6264696" cy="3617408"/>
          </a:xfrm>
          <a:prstGeom prst="rect">
            <a:avLst/>
          </a:prstGeom>
        </p:spPr>
      </p:pic>
      <p:sp>
        <p:nvSpPr>
          <p:cNvPr id="19" name="任意多边形 18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519936" y="884480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98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4991">
        <p:dissolve/>
      </p:transition>
    </mc:Choice>
    <mc:Fallback>
      <p:transition spd="slow" advClick="0" advTm="1499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13"/>
          <p:cNvCxnSpPr/>
          <p:nvPr/>
        </p:nvCxnSpPr>
        <p:spPr>
          <a:xfrm rot="16200000" flipH="1">
            <a:off x="4076786" y="4288173"/>
            <a:ext cx="4572035" cy="3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sysDot"/>
          </a:ln>
          <a:effectLst/>
        </p:spPr>
      </p:cxnSp>
      <p:grpSp>
        <p:nvGrpSpPr>
          <p:cNvPr id="40" name="Group 16"/>
          <p:cNvGrpSpPr/>
          <p:nvPr/>
        </p:nvGrpSpPr>
        <p:grpSpPr>
          <a:xfrm>
            <a:off x="6646985" y="1785942"/>
            <a:ext cx="4452882" cy="1575425"/>
            <a:chOff x="4786314" y="1643056"/>
            <a:chExt cx="3357586" cy="1257437"/>
          </a:xfrm>
        </p:grpSpPr>
        <p:sp>
          <p:nvSpPr>
            <p:cNvPr id="41" name="Rectangle 19"/>
            <p:cNvSpPr/>
            <p:nvPr/>
          </p:nvSpPr>
          <p:spPr>
            <a:xfrm>
              <a:off x="4786314" y="2000246"/>
              <a:ext cx="3357586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214219">
                <a:defRPr/>
              </a:pPr>
              <a:r>
                <a:rPr lang="zh-CN" altLang="en-US" sz="1200" kern="0" dirty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葱炭疽病主要发生在南方地区，除田间发病外，在贮藏过程中仍可继续发病，若防治失时，会造成较大的损失。叶部初生近梭形淡褐色至褐色斑，后轮生许多小黑点，由于病斑的发展，可使病斑以上部分枯聂。鳞茎感病时，开始先在外侧鳞片或颈部下方发生淡灰色褐色斑纹，扩大后连结成大病斑，上面轮生黑色小粒点。侵害嫩鳞片时，则先出现黄色凹陷小斑，而后扩大成圆形病斑。</a:t>
              </a:r>
            </a:p>
          </p:txBody>
        </p:sp>
        <p:sp>
          <p:nvSpPr>
            <p:cNvPr id="42" name="Rectangle 20"/>
            <p:cNvSpPr/>
            <p:nvPr/>
          </p:nvSpPr>
          <p:spPr>
            <a:xfrm>
              <a:off x="4786314" y="1643056"/>
              <a:ext cx="729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42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4</a:t>
              </a:r>
              <a:r>
                <a:rPr lang="zh-CN" altLang="en-US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、</a:t>
              </a:r>
              <a:r>
                <a:rPr lang="zh-CN" altLang="en-US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炭疽</a:t>
              </a: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病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416854" y="4845520"/>
            <a:ext cx="5504414" cy="1395612"/>
            <a:chOff x="890525" y="3071816"/>
            <a:chExt cx="3357586" cy="924158"/>
          </a:xfrm>
        </p:grpSpPr>
        <p:sp>
          <p:nvSpPr>
            <p:cNvPr id="46" name="Rectangle 21"/>
            <p:cNvSpPr/>
            <p:nvPr/>
          </p:nvSpPr>
          <p:spPr>
            <a:xfrm>
              <a:off x="890525" y="3294013"/>
              <a:ext cx="3357586" cy="701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4219">
                <a:defRPr/>
              </a:pPr>
              <a:r>
                <a:rPr lang="en-US" altLang="zh-CN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3</a:t>
              </a:r>
              <a:r>
                <a:rPr lang="zh-CN" altLang="en-US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、霜霉病</a:t>
              </a:r>
              <a:endParaRPr lang="en-US" altLang="zh-CN" sz="1200" kern="0" dirty="0" smtClean="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  <a:p>
              <a:pPr lvl="0" defTabSz="1214219">
                <a:defRPr/>
              </a:pPr>
              <a:r>
                <a: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霜霉病是真菌性病害，在潮湿、低温的条件 下很容易发病。在土壤黏重、排水不良、多雨多雾、植株生长不良时发病最严</a:t>
              </a:r>
              <a:r>
                <a:rPr lang="zh-CN" altLang="en-US" sz="1200" kern="0" dirty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重。霜霉</a:t>
              </a:r>
              <a:r>
                <a:rPr lang="zh-CN" altLang="en-US" sz="1200" kern="0" dirty="0" smtClean="0">
                  <a:solidFill>
                    <a:prstClr val="white">
                      <a:lumMod val="65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病的发病症状，初期主要是叶和花梗处有椭圆形或者长椭圆形的病斑，边线淡黄绿到黄白色不很明显，上面有白霉或者紫霉产生，后期干枯，严重的时候，病株开始矮化，叶片出现扭曲畸形，叶色发白。洋葱假茎受害的地方破裂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  <p:sp>
          <p:nvSpPr>
            <p:cNvPr id="47" name="Rectangle 22"/>
            <p:cNvSpPr/>
            <p:nvPr/>
          </p:nvSpPr>
          <p:spPr>
            <a:xfrm>
              <a:off x="928662" y="3071816"/>
              <a:ext cx="112682" cy="215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42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kern="0" dirty="0">
                <a:solidFill>
                  <a:prstClr val="white">
                    <a:lumMod val="65000"/>
                  </a:prstClr>
                </a:solidFill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70" y="3565988"/>
            <a:ext cx="5545015" cy="269365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1556792"/>
            <a:ext cx="5504414" cy="3168899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5519936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931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31">
        <p:fade/>
      </p:transition>
    </mc:Choice>
    <mc:Fallback>
      <p:transition spd="med" advTm="9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ud Callout 8"/>
          <p:cNvSpPr/>
          <p:nvPr/>
        </p:nvSpPr>
        <p:spPr bwMode="auto">
          <a:xfrm>
            <a:off x="6582619" y="2160738"/>
            <a:ext cx="3986300" cy="1512917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F79646">
              <a:lumMod val="75000"/>
              <a:alpha val="8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28535" rIns="28535" bIns="570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5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洋葱紫斑病的防治方法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Cloud Callout 9"/>
          <p:cNvSpPr/>
          <p:nvPr/>
        </p:nvSpPr>
        <p:spPr bwMode="auto">
          <a:xfrm>
            <a:off x="592302" y="3858002"/>
            <a:ext cx="3986300" cy="1512917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9CCF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28535" rIns="28535" bIns="570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5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洋葱定植前期的管理问题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eform 53"/>
          <p:cNvSpPr>
            <a:spLocks noEditPoints="1"/>
          </p:cNvSpPr>
          <p:nvPr/>
        </p:nvSpPr>
        <p:spPr bwMode="black">
          <a:xfrm>
            <a:off x="4956780" y="4758425"/>
            <a:ext cx="2414908" cy="2054951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57072" tIns="28535" rIns="57072" bIns="2853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35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Cloud Callout 11"/>
          <p:cNvSpPr/>
          <p:nvPr/>
        </p:nvSpPr>
        <p:spPr bwMode="auto">
          <a:xfrm>
            <a:off x="7724102" y="3858002"/>
            <a:ext cx="3986300" cy="1512917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>
              <a:alpha val="8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28535" rIns="28535" bIns="570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5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洋葱收获贮藏注意事项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Cloud Callout 12"/>
          <p:cNvSpPr/>
          <p:nvPr/>
        </p:nvSpPr>
        <p:spPr bwMode="auto">
          <a:xfrm>
            <a:off x="1762682" y="2160738"/>
            <a:ext cx="3986300" cy="1512917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9EC58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28535" rIns="28535" bIns="5707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35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洋葱霜霉病的防治方法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763039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008404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学习重点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519936" y="87880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79376" y="873414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自学内容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257239" y="873397"/>
            <a:ext cx="1406022" cy="396000"/>
          </a:xfrm>
          <a:custGeom>
            <a:avLst/>
            <a:gdLst>
              <a:gd name="connsiteX0" fmla="*/ 0 w 1769273"/>
              <a:gd name="connsiteY0" fmla="*/ 0 h 1008112"/>
              <a:gd name="connsiteX1" fmla="*/ 1517245 w 1769273"/>
              <a:gd name="connsiteY1" fmla="*/ 0 h 1008112"/>
              <a:gd name="connsiteX2" fmla="*/ 1769273 w 1769273"/>
              <a:gd name="connsiteY2" fmla="*/ 235226 h 1008112"/>
              <a:gd name="connsiteX3" fmla="*/ 1769273 w 1769273"/>
              <a:gd name="connsiteY3" fmla="*/ 772886 h 1008112"/>
              <a:gd name="connsiteX4" fmla="*/ 1517245 w 1769273"/>
              <a:gd name="connsiteY4" fmla="*/ 1008112 h 1008112"/>
              <a:gd name="connsiteX5" fmla="*/ 0 w 1769273"/>
              <a:gd name="connsiteY5" fmla="*/ 1008112 h 1008112"/>
              <a:gd name="connsiteX6" fmla="*/ 252028 w 1769273"/>
              <a:gd name="connsiteY6" fmla="*/ 772886 h 1008112"/>
              <a:gd name="connsiteX7" fmla="*/ 252028 w 1769273"/>
              <a:gd name="connsiteY7" fmla="*/ 23522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9273" h="1008112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zh-CN" altLang="en-US" sz="1900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学习难点</a:t>
            </a:r>
            <a:endParaRPr lang="zh-CN" altLang="en-US" sz="1900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08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2635"/>
    </mc:Choice>
    <mc:Fallback>
      <p:transition advClick="0" advTm="12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5" grpId="0" animBg="1"/>
      <p:bldP spid="76" grpId="0" animBg="1"/>
      <p:bldP spid="77" grpId="0" animBg="1"/>
      <p:bldP spid="7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3|2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TM01790491[[fn=聚脂薄膜]]</Template>
  <TotalTime>6821</TotalTime>
  <Words>2014</Words>
  <Application>Microsoft Office PowerPoint</Application>
  <PresentationFormat>自定义</PresentationFormat>
  <Paragraphs>197</Paragraphs>
  <Slides>14</Slides>
  <Notes>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Decatur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at</Manager>
  <Company>阿唐工作室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信息化教学设计模板</dc:subject>
  <dc:creator>flower_th</dc:creator>
  <dc:description>1820182393</dc:description>
  <cp:lastModifiedBy>ICBC</cp:lastModifiedBy>
  <cp:revision>1076</cp:revision>
  <dcterms:modified xsi:type="dcterms:W3CDTF">2017-07-17T08:11:48Z</dcterms:modified>
</cp:coreProperties>
</file>