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6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45"/>
  </p:notesMasterIdLst>
  <p:sldIdLst>
    <p:sldId id="308" r:id="rId4"/>
    <p:sldId id="30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5" r:id="rId13"/>
    <p:sldId id="306" r:id="rId14"/>
    <p:sldId id="307" r:id="rId15"/>
    <p:sldId id="271" r:id="rId16"/>
    <p:sldId id="272" r:id="rId17"/>
    <p:sldId id="273" r:id="rId18"/>
    <p:sldId id="274" r:id="rId19"/>
    <p:sldId id="300" r:id="rId20"/>
    <p:sldId id="276" r:id="rId21"/>
    <p:sldId id="277" r:id="rId22"/>
    <p:sldId id="279" r:id="rId23"/>
    <p:sldId id="280" r:id="rId24"/>
    <p:sldId id="30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3" r:id="rId43"/>
    <p:sldId id="298" r:id="rId44"/>
  </p:sldIdLst>
  <p:sldSz cx="9144000" cy="5715000" type="screen16x10"/>
  <p:notesSz cx="6858000" cy="9144000"/>
  <p:defaultTextStyle>
    <a:defPPr>
      <a:defRPr lang="zh-CN"/>
    </a:defPPr>
    <a:lvl1pPr marL="0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49472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898946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48417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797890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47363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696835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46308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595780" algn="l" defTabSz="8989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CCFF"/>
    <a:srgbClr val="0000FF"/>
    <a:srgbClr val="FF9900"/>
    <a:srgbClr val="0000CC"/>
    <a:srgbClr val="CC6600"/>
    <a:srgbClr val="FFCC00"/>
    <a:srgbClr val="FF6600"/>
    <a:srgbClr val="FFFF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9" autoAdjust="0"/>
    <p:restoredTop sz="94649" autoAdjust="0"/>
  </p:normalViewPr>
  <p:slideViewPr>
    <p:cSldViewPr>
      <p:cViewPr varScale="1">
        <p:scale>
          <a:sx n="100" d="100"/>
          <a:sy n="100" d="100"/>
        </p:scale>
        <p:origin x="-222" y="-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42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黑体" pitchFamily="49" charset="-122"/>
                <a:ea typeface="黑体" pitchFamily="49" charset="-122"/>
              </a:defRPr>
            </a:pPr>
            <a:r>
              <a:rPr lang="zh-CN" altLang="zh-CN" sz="3200" b="1" i="0" u="none" strike="noStrike" baseline="0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将创业资金分成十等份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c:rich>
      </c:tx>
      <c:layout>
        <c:manualLayout>
          <c:xMode val="edge"/>
          <c:yMode val="edge"/>
          <c:x val="1.5203263930639489E-2"/>
          <c:y val="2.24630928730973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1A01D5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rgbClr val="CC6600"/>
              </a:solidFill>
            </c:spPr>
          </c:dPt>
          <c:cat>
            <c:strRef>
              <c:f>Sheet1!$A$2:$A$4</c:f>
              <c:strCache>
                <c:ptCount val="3"/>
                <c:pt idx="0">
                  <c:v>开办费用</c:v>
                </c:pt>
                <c:pt idx="1">
                  <c:v>运营费用</c:v>
                </c:pt>
                <c:pt idx="2">
                  <c:v>紧急准备金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031878566380821"/>
          <c:y val="0.24989160279727426"/>
          <c:w val="0.31968126640419947"/>
          <c:h val="0.49859350393700785"/>
        </c:manualLayout>
      </c:layout>
      <c:overlay val="0"/>
      <c:txPr>
        <a:bodyPr/>
        <a:lstStyle/>
        <a:p>
          <a:pPr>
            <a:defRPr sz="2000" b="1">
              <a:latin typeface="楷体" pitchFamily="49" charset="-122"/>
              <a:ea typeface="楷体" pitchFamily="49" charset="-122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7B005-6178-470B-BE80-42E5713DFE1A}" type="doc">
      <dgm:prSet loTypeId="urn:microsoft.com/office/officeart/2009/layout/ReverseList" loCatId="relationship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4749157-B043-4DCE-8F43-1E6787D4F9D7}">
      <dgm:prSet phldrT="[文本]" custT="1"/>
      <dgm:spPr>
        <a:solidFill>
          <a:srgbClr val="FCFFE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zh-CN" alt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花钱</a:t>
          </a:r>
          <a:endParaRPr lang="zh-CN" altLang="en-US" sz="3200" b="1" dirty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25C19899-0A9E-4E3C-B29C-984FF7DE9170}" type="parTrans" cxnId="{DF747DE1-6E25-4E98-B133-CE2F758491ED}">
      <dgm:prSet/>
      <dgm:spPr/>
      <dgm:t>
        <a:bodyPr/>
        <a:lstStyle/>
        <a:p>
          <a:endParaRPr lang="zh-CN" altLang="en-US"/>
        </a:p>
      </dgm:t>
    </dgm:pt>
    <dgm:pt modelId="{8AFFDD74-0BE4-457F-9BD5-1FFBAE8AE8CA}" type="sibTrans" cxnId="{DF747DE1-6E25-4E98-B133-CE2F758491ED}">
      <dgm:prSet/>
      <dgm:spPr/>
      <dgm:t>
        <a:bodyPr/>
        <a:lstStyle/>
        <a:p>
          <a:endParaRPr lang="zh-CN" altLang="en-US"/>
        </a:p>
      </dgm:t>
    </dgm:pt>
    <dgm:pt modelId="{86E524DD-76DD-468E-BE46-A53888AEF59C}">
      <dgm:prSet phldrT="[文本]" custT="1"/>
      <dgm:spPr>
        <a:solidFill>
          <a:srgbClr val="BFE3E3"/>
        </a:solidFill>
        <a:ln w="12700">
          <a:solidFill>
            <a:srgbClr val="BFE3E3"/>
          </a:solidFill>
        </a:ln>
      </dgm:spPr>
      <dgm:t>
        <a:bodyPr/>
        <a:lstStyle/>
        <a:p>
          <a:r>
            <a:rPr lang="zh-CN" altLang="en-US" sz="3200" b="1" dirty="0" smtClean="0">
              <a:effectLst/>
            </a:rPr>
            <a:t>怎样</a:t>
          </a:r>
          <a:endParaRPr lang="zh-CN" altLang="en-US" sz="3200" b="1" dirty="0">
            <a:effectLst/>
          </a:endParaRPr>
        </a:p>
      </dgm:t>
    </dgm:pt>
    <dgm:pt modelId="{D54FED80-3812-48B0-A0EB-E5CCE82EF052}" type="sibTrans" cxnId="{823ECF2D-0C57-484C-A8EC-1F6C587016EB}">
      <dgm:prSet/>
      <dgm:spPr/>
      <dgm:t>
        <a:bodyPr/>
        <a:lstStyle/>
        <a:p>
          <a:endParaRPr lang="zh-CN" altLang="en-US"/>
        </a:p>
      </dgm:t>
    </dgm:pt>
    <dgm:pt modelId="{C86ECF21-B808-49A3-ABFA-1D2D1526DC09}" type="parTrans" cxnId="{823ECF2D-0C57-484C-A8EC-1F6C587016EB}">
      <dgm:prSet/>
      <dgm:spPr/>
      <dgm:t>
        <a:bodyPr/>
        <a:lstStyle/>
        <a:p>
          <a:endParaRPr lang="zh-CN" altLang="en-US"/>
        </a:p>
      </dgm:t>
    </dgm:pt>
    <dgm:pt modelId="{D89A2F3E-FDE6-4965-A160-7FFE00D3A43E}">
      <dgm:prSet phldrT="[文本]" custT="1"/>
      <dgm:spPr>
        <a:solidFill>
          <a:srgbClr val="FCFFE1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zh-CN" alt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如何</a:t>
          </a:r>
          <a:endParaRPr lang="zh-CN" altLang="en-US" sz="3200" b="1" dirty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gm:t>
    </dgm:pt>
    <dgm:pt modelId="{C3EE25FC-7FF3-419A-85D0-EEE3E28D6F0E}" type="sibTrans" cxnId="{050B8734-5497-4966-975E-57277CD472FC}">
      <dgm:prSet/>
      <dgm:spPr/>
      <dgm:t>
        <a:bodyPr/>
        <a:lstStyle/>
        <a:p>
          <a:endParaRPr lang="zh-CN" altLang="en-US"/>
        </a:p>
      </dgm:t>
    </dgm:pt>
    <dgm:pt modelId="{D14E5262-39D8-4DAA-A65D-849A9BCF0C88}" type="parTrans" cxnId="{050B8734-5497-4966-975E-57277CD472FC}">
      <dgm:prSet/>
      <dgm:spPr/>
      <dgm:t>
        <a:bodyPr/>
        <a:lstStyle/>
        <a:p>
          <a:endParaRPr lang="zh-CN" altLang="en-US"/>
        </a:p>
      </dgm:t>
    </dgm:pt>
    <dgm:pt modelId="{299CD86C-ABE7-428B-A863-80BFD91DCD72}">
      <dgm:prSet phldrT="[文本]" custT="1"/>
      <dgm:spPr>
        <a:solidFill>
          <a:srgbClr val="BFE3E3"/>
        </a:solidFill>
        <a:ln w="12700">
          <a:solidFill>
            <a:srgbClr val="BFE3E3"/>
          </a:solidFill>
        </a:ln>
      </dgm:spPr>
      <dgm:t>
        <a:bodyPr/>
        <a:lstStyle/>
        <a:p>
          <a:r>
            <a:rPr lang="zh-CN" altLang="en-US" sz="3200" b="1" dirty="0" smtClean="0">
              <a:effectLst/>
            </a:rPr>
            <a:t>找钱</a:t>
          </a:r>
          <a:endParaRPr lang="zh-CN" altLang="en-US" sz="3200" b="1" dirty="0">
            <a:effectLst/>
          </a:endParaRPr>
        </a:p>
      </dgm:t>
    </dgm:pt>
    <dgm:pt modelId="{5B0B2477-7CE2-467C-B234-25A33C9F4C9B}" type="sibTrans" cxnId="{A41D0944-E3BC-408C-BD50-B3518E15DDF2}">
      <dgm:prSet/>
      <dgm:spPr/>
      <dgm:t>
        <a:bodyPr/>
        <a:lstStyle/>
        <a:p>
          <a:endParaRPr lang="zh-CN" altLang="en-US"/>
        </a:p>
      </dgm:t>
    </dgm:pt>
    <dgm:pt modelId="{81070752-7AD8-4114-A060-5647231E6288}" type="parTrans" cxnId="{A41D0944-E3BC-408C-BD50-B3518E15DDF2}">
      <dgm:prSet/>
      <dgm:spPr/>
      <dgm:t>
        <a:bodyPr/>
        <a:lstStyle/>
        <a:p>
          <a:endParaRPr lang="zh-CN" altLang="en-US"/>
        </a:p>
      </dgm:t>
    </dgm:pt>
    <dgm:pt modelId="{A8CCAD3C-EFF1-43A1-997A-0C0F17263223}" type="pres">
      <dgm:prSet presAssocID="{CEA7B005-6178-470B-BE80-42E5713DFE1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1AB56EEA-BE6B-4FA8-B1EF-B829F732DBB7}" type="pres">
      <dgm:prSet presAssocID="{CEA7B005-6178-470B-BE80-42E5713DFE1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2B2279-4D44-41F6-B9A8-91E48128A172}" type="pres">
      <dgm:prSet presAssocID="{CEA7B005-6178-470B-BE80-42E5713DFE1A}" presName="LeftNode" presStyleLbl="bgImgPlace1" presStyleIdx="0" presStyleCnt="2" custLinFactNeighborX="-1029" custLinFactNeighborY="-3850">
        <dgm:presLayoutVars>
          <dgm:chMax val="2"/>
          <dgm:chPref val="2"/>
        </dgm:presLayoutVars>
      </dgm:prSet>
      <dgm:spPr/>
      <dgm:t>
        <a:bodyPr/>
        <a:lstStyle/>
        <a:p>
          <a:endParaRPr lang="zh-CN" altLang="en-US"/>
        </a:p>
      </dgm:t>
    </dgm:pt>
    <dgm:pt modelId="{9811246D-3BD2-412F-803A-AE21F320D812}" type="pres">
      <dgm:prSet presAssocID="{CEA7B005-6178-470B-BE80-42E5713DFE1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9535E06-E494-44E1-BA03-6F71447F7C6A}" type="pres">
      <dgm:prSet presAssocID="{CEA7B005-6178-470B-BE80-42E5713DFE1A}" presName="RightNode" presStyleLbl="bgImgPlace1" presStyleIdx="1" presStyleCnt="2" custLinFactNeighborX="-1029" custLinFactNeighborY="-3850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  <dgm:pt modelId="{F3307BD3-93B9-4367-A44E-A3551CB16FED}" type="pres">
      <dgm:prSet presAssocID="{CEA7B005-6178-470B-BE80-42E5713DFE1A}" presName="TopArrow" presStyleLbl="node1" presStyleIdx="0" presStyleCnt="2" custLinFactNeighborX="-19995" custLinFactNeighborY="-15765"/>
      <dgm:spPr/>
    </dgm:pt>
    <dgm:pt modelId="{43E9969B-E2D1-499F-B100-BDC4AFC52372}" type="pres">
      <dgm:prSet presAssocID="{CEA7B005-6178-470B-BE80-42E5713DFE1A}" presName="BottomArrow" presStyleLbl="node1" presStyleIdx="1" presStyleCnt="2" custLinFactNeighborX="1024" custLinFactNeighborY="3656"/>
      <dgm:spPr/>
    </dgm:pt>
  </dgm:ptLst>
  <dgm:cxnLst>
    <dgm:cxn modelId="{DF747DE1-6E25-4E98-B133-CE2F758491ED}" srcId="{D89A2F3E-FDE6-4965-A160-7FFE00D3A43E}" destId="{E4749157-B043-4DCE-8F43-1E6787D4F9D7}" srcOrd="0" destOrd="0" parTransId="{25C19899-0A9E-4E3C-B29C-984FF7DE9170}" sibTransId="{8AFFDD74-0BE4-457F-9BD5-1FFBAE8AE8CA}"/>
    <dgm:cxn modelId="{E445E364-14C8-4411-9DDB-5154413596CD}" type="presOf" srcId="{E4749157-B043-4DCE-8F43-1E6787D4F9D7}" destId="{9811246D-3BD2-412F-803A-AE21F320D812}" srcOrd="0" destOrd="1" presId="urn:microsoft.com/office/officeart/2009/layout/ReverseList"/>
    <dgm:cxn modelId="{DBACF8A0-2ABA-486E-86C0-C7C06DE0FDAC}" type="presOf" srcId="{E4749157-B043-4DCE-8F43-1E6787D4F9D7}" destId="{C9535E06-E494-44E1-BA03-6F71447F7C6A}" srcOrd="1" destOrd="1" presId="urn:microsoft.com/office/officeart/2009/layout/ReverseList"/>
    <dgm:cxn modelId="{F8AFE657-A293-4EE1-9C7D-4E1D8A9E4AA3}" type="presOf" srcId="{299CD86C-ABE7-428B-A863-80BFD91DCD72}" destId="{1AB56EEA-BE6B-4FA8-B1EF-B829F732DBB7}" srcOrd="0" destOrd="1" presId="urn:microsoft.com/office/officeart/2009/layout/ReverseList"/>
    <dgm:cxn modelId="{A05FDABF-008B-43A7-AA8D-F5ACFA2FF28D}" type="presOf" srcId="{86E524DD-76DD-468E-BE46-A53888AEF59C}" destId="{1AB56EEA-BE6B-4FA8-B1EF-B829F732DBB7}" srcOrd="0" destOrd="0" presId="urn:microsoft.com/office/officeart/2009/layout/ReverseList"/>
    <dgm:cxn modelId="{D2ADDC9C-C4DD-4071-9D5A-9A67D907C7AE}" type="presOf" srcId="{CEA7B005-6178-470B-BE80-42E5713DFE1A}" destId="{A8CCAD3C-EFF1-43A1-997A-0C0F17263223}" srcOrd="0" destOrd="0" presId="urn:microsoft.com/office/officeart/2009/layout/ReverseList"/>
    <dgm:cxn modelId="{050B8734-5497-4966-975E-57277CD472FC}" srcId="{CEA7B005-6178-470B-BE80-42E5713DFE1A}" destId="{D89A2F3E-FDE6-4965-A160-7FFE00D3A43E}" srcOrd="1" destOrd="0" parTransId="{D14E5262-39D8-4DAA-A65D-849A9BCF0C88}" sibTransId="{C3EE25FC-7FF3-419A-85D0-EEE3E28D6F0E}"/>
    <dgm:cxn modelId="{17AD85BA-A62A-4D99-B2A6-1DB95783E305}" type="presOf" srcId="{D89A2F3E-FDE6-4965-A160-7FFE00D3A43E}" destId="{9811246D-3BD2-412F-803A-AE21F320D812}" srcOrd="0" destOrd="0" presId="urn:microsoft.com/office/officeart/2009/layout/ReverseList"/>
    <dgm:cxn modelId="{9AEDD8F3-3FBD-4FB0-B211-1794067A76DD}" type="presOf" srcId="{299CD86C-ABE7-428B-A863-80BFD91DCD72}" destId="{022B2279-4D44-41F6-B9A8-91E48128A172}" srcOrd="1" destOrd="1" presId="urn:microsoft.com/office/officeart/2009/layout/ReverseList"/>
    <dgm:cxn modelId="{A41D0944-E3BC-408C-BD50-B3518E15DDF2}" srcId="{86E524DD-76DD-468E-BE46-A53888AEF59C}" destId="{299CD86C-ABE7-428B-A863-80BFD91DCD72}" srcOrd="0" destOrd="0" parTransId="{81070752-7AD8-4114-A060-5647231E6288}" sibTransId="{5B0B2477-7CE2-467C-B234-25A33C9F4C9B}"/>
    <dgm:cxn modelId="{8921FA59-B850-40CB-870F-7C94C5FFC7B6}" type="presOf" srcId="{D89A2F3E-FDE6-4965-A160-7FFE00D3A43E}" destId="{C9535E06-E494-44E1-BA03-6F71447F7C6A}" srcOrd="1" destOrd="0" presId="urn:microsoft.com/office/officeart/2009/layout/ReverseList"/>
    <dgm:cxn modelId="{AA487860-9AB4-490F-9263-1D9269159D15}" type="presOf" srcId="{86E524DD-76DD-468E-BE46-A53888AEF59C}" destId="{022B2279-4D44-41F6-B9A8-91E48128A172}" srcOrd="1" destOrd="0" presId="urn:microsoft.com/office/officeart/2009/layout/ReverseList"/>
    <dgm:cxn modelId="{823ECF2D-0C57-484C-A8EC-1F6C587016EB}" srcId="{CEA7B005-6178-470B-BE80-42E5713DFE1A}" destId="{86E524DD-76DD-468E-BE46-A53888AEF59C}" srcOrd="0" destOrd="0" parTransId="{C86ECF21-B808-49A3-ABFA-1D2D1526DC09}" sibTransId="{D54FED80-3812-48B0-A0EB-E5CCE82EF052}"/>
    <dgm:cxn modelId="{3A18D132-ABDF-469E-9767-EC11952B6ADC}" type="presParOf" srcId="{A8CCAD3C-EFF1-43A1-997A-0C0F17263223}" destId="{1AB56EEA-BE6B-4FA8-B1EF-B829F732DBB7}" srcOrd="0" destOrd="0" presId="urn:microsoft.com/office/officeart/2009/layout/ReverseList"/>
    <dgm:cxn modelId="{495D341E-E169-42FD-BE94-25D6F92B20FE}" type="presParOf" srcId="{A8CCAD3C-EFF1-43A1-997A-0C0F17263223}" destId="{022B2279-4D44-41F6-B9A8-91E48128A172}" srcOrd="1" destOrd="0" presId="urn:microsoft.com/office/officeart/2009/layout/ReverseList"/>
    <dgm:cxn modelId="{AA2627BC-0FBC-4864-8444-CF9153BFF20A}" type="presParOf" srcId="{A8CCAD3C-EFF1-43A1-997A-0C0F17263223}" destId="{9811246D-3BD2-412F-803A-AE21F320D812}" srcOrd="2" destOrd="0" presId="urn:microsoft.com/office/officeart/2009/layout/ReverseList"/>
    <dgm:cxn modelId="{AD3E5A99-6553-4E9A-A45D-D68D2088FC80}" type="presParOf" srcId="{A8CCAD3C-EFF1-43A1-997A-0C0F17263223}" destId="{C9535E06-E494-44E1-BA03-6F71447F7C6A}" srcOrd="3" destOrd="0" presId="urn:microsoft.com/office/officeart/2009/layout/ReverseList"/>
    <dgm:cxn modelId="{7B9FF216-64A2-4453-A984-ED880F03859B}" type="presParOf" srcId="{A8CCAD3C-EFF1-43A1-997A-0C0F17263223}" destId="{F3307BD3-93B9-4367-A44E-A3551CB16FED}" srcOrd="4" destOrd="0" presId="urn:microsoft.com/office/officeart/2009/layout/ReverseList"/>
    <dgm:cxn modelId="{D1431454-04F6-4718-8CB5-6DA3E60F340D}" type="presParOf" srcId="{A8CCAD3C-EFF1-43A1-997A-0C0F17263223}" destId="{43E9969B-E2D1-499F-B100-BDC4AFC5237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46110F-C1B2-4B51-9EB3-7458C04D8243}" type="doc">
      <dgm:prSet loTypeId="urn:microsoft.com/office/officeart/2005/8/layout/vList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97B60B64-DAF2-4755-8B30-B6F37F302C5B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购买种苗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47C847E2-3EEA-4FA1-9CDD-397392D85342}" type="parTrans" cxnId="{6506E2AB-E57E-4F76-9B0D-2E10E9674929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3B8E6520-4435-4D31-9FA0-50CF50E3DC80}" type="sibTrans" cxnId="{6506E2AB-E57E-4F76-9B0D-2E10E9674929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9CD070DA-32A8-429C-A8BB-6E4648B2F1EF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支付保险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6E5B9909-DA4E-4149-BCC7-8AA4E985B46A}" type="parTrans" cxnId="{7FE7B7B4-E6C5-4B3C-8F2B-AB4E0D24197A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0D826A1E-A72D-4B5F-A884-56D4F7230D38}" type="sibTrans" cxnId="{7FE7B7B4-E6C5-4B3C-8F2B-AB4E0D24197A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A3FB7CDC-66AA-44AB-8E6D-9B5BFBD6D45B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其他费用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10C1F09C-3D55-4DF7-A860-F3C932F040E6}" type="parTrans" cxnId="{A122118D-E867-4AB4-A508-3BB4069FCFD9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1E504715-94DF-469D-92EA-6E0D080EB115}" type="sibTrans" cxnId="{A122118D-E867-4AB4-A508-3BB4069FCFD9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9AC1E98A-9512-4C0D-8065-A88CD3A42DF1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储存成品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ECAD884C-5AB2-4571-AC1D-25BC34BDE23E}" type="parTrans" cxnId="{00D9196B-29FA-44C5-8698-24D69B4B220A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A353563B-F238-4461-9090-16E21E99DC22}" type="sibTrans" cxnId="{00D9196B-29FA-44C5-8698-24D69B4B220A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D3D783DC-4F1B-4DB9-9D5F-CBF5EE5AD7C8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产品促销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D94FC711-8EBF-4AF6-8435-BD70378F14A3}" type="parTrans" cxnId="{6199BD01-437B-49C1-A310-149830BF2DDE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541BE1B0-9891-48C4-9003-2487E7376605}" type="sibTrans" cxnId="{6199BD01-437B-49C1-A310-149830BF2DDE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A0B45991-A3D9-43D9-AF22-2ED578BEF3EC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支付工资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382F8E94-7C66-4C52-A8AC-0204613C9D35}" type="parTrans" cxnId="{4278C91C-0CC3-4488-ACF5-11CC638C06E7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3BC9B53C-1807-4B5F-93BC-46F4E2A8732D}" type="sibTrans" cxnId="{4278C91C-0CC3-4488-ACF5-11CC638C06E7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EE197513-096B-414A-83D7-0891C87E7157}">
      <dgm:prSet custT="1"/>
      <dgm:spPr/>
      <dgm:t>
        <a:bodyPr/>
        <a:lstStyle/>
        <a:p>
          <a:pPr algn="ctr"/>
          <a:r>
            <a:rPr lang="zh-CN" altLang="en-US" sz="2400" b="0" dirty="0" smtClean="0">
              <a:effectLst/>
              <a:latin typeface="微软雅黑" pitchFamily="34" charset="-122"/>
              <a:ea typeface="微软雅黑" pitchFamily="34" charset="-122"/>
            </a:rPr>
            <a:t>支付租金</a:t>
          </a:r>
          <a:endParaRPr lang="zh-CN" altLang="en-US" sz="2400" b="0" dirty="0">
            <a:effectLst/>
            <a:latin typeface="微软雅黑" pitchFamily="34" charset="-122"/>
            <a:ea typeface="微软雅黑" pitchFamily="34" charset="-122"/>
          </a:endParaRPr>
        </a:p>
      </dgm:t>
    </dgm:pt>
    <dgm:pt modelId="{5C247452-3A99-420B-A002-294B711FFBF7}" type="parTrans" cxnId="{7A8F57AA-4CF1-458A-A617-C528E3AD934E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B66AFDF1-88A8-4FB6-BDBC-38450E8C0DEA}" type="sibTrans" cxnId="{7A8F57AA-4CF1-458A-A617-C528E3AD934E}">
      <dgm:prSet/>
      <dgm:spPr/>
      <dgm:t>
        <a:bodyPr/>
        <a:lstStyle/>
        <a:p>
          <a:pPr algn="ctr"/>
          <a:endParaRPr lang="zh-CN" altLang="en-US" sz="2400" b="0">
            <a:latin typeface="微软雅黑" pitchFamily="34" charset="-122"/>
            <a:ea typeface="微软雅黑" pitchFamily="34" charset="-122"/>
          </a:endParaRPr>
        </a:p>
      </dgm:t>
    </dgm:pt>
    <dgm:pt modelId="{5F31DECA-5DE7-4E18-8263-5D594BF48A5D}" type="pres">
      <dgm:prSet presAssocID="{F646110F-C1B2-4B51-9EB3-7458C04D824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FAF661A-8E3D-4C05-A2DE-1BBFED2894CB}" type="pres">
      <dgm:prSet presAssocID="{97B60B64-DAF2-4755-8B30-B6F37F302C5B}" presName="comp" presStyleCnt="0"/>
      <dgm:spPr/>
    </dgm:pt>
    <dgm:pt modelId="{ADA9442E-46FA-4F30-A925-86DF50719B5A}" type="pres">
      <dgm:prSet presAssocID="{97B60B64-DAF2-4755-8B30-B6F37F302C5B}" presName="box" presStyleLbl="node1" presStyleIdx="0" presStyleCnt="7" custLinFactNeighborX="-4761" custLinFactNeighborY="-28487"/>
      <dgm:spPr/>
      <dgm:t>
        <a:bodyPr/>
        <a:lstStyle/>
        <a:p>
          <a:endParaRPr lang="zh-CN" altLang="en-US"/>
        </a:p>
      </dgm:t>
    </dgm:pt>
    <dgm:pt modelId="{03715E5F-819F-44BB-A1AA-FAADF44FC76F}" type="pres">
      <dgm:prSet presAssocID="{97B60B64-DAF2-4755-8B30-B6F37F302C5B}" presName="img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D3F898AC-9954-43A2-9F6B-F52A59661F1C}" type="pres">
      <dgm:prSet presAssocID="{97B60B64-DAF2-4755-8B30-B6F37F302C5B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4EF7D87-E67A-437F-AB30-877F5D2AC0C8}" type="pres">
      <dgm:prSet presAssocID="{3B8E6520-4435-4D31-9FA0-50CF50E3DC80}" presName="spacer" presStyleCnt="0"/>
      <dgm:spPr/>
    </dgm:pt>
    <dgm:pt modelId="{3B959AEB-0A24-465F-9A0F-C171D45A492D}" type="pres">
      <dgm:prSet presAssocID="{9AC1E98A-9512-4C0D-8065-A88CD3A42DF1}" presName="comp" presStyleCnt="0"/>
      <dgm:spPr/>
    </dgm:pt>
    <dgm:pt modelId="{11BF0089-EF6F-450F-9BFE-52AD6A302DD3}" type="pres">
      <dgm:prSet presAssocID="{9AC1E98A-9512-4C0D-8065-A88CD3A42DF1}" presName="box" presStyleLbl="node1" presStyleIdx="1" presStyleCnt="7"/>
      <dgm:spPr/>
      <dgm:t>
        <a:bodyPr/>
        <a:lstStyle/>
        <a:p>
          <a:endParaRPr lang="zh-CN" altLang="en-US"/>
        </a:p>
      </dgm:t>
    </dgm:pt>
    <dgm:pt modelId="{CF91A99A-5231-4B04-B35C-F6887749B299}" type="pres">
      <dgm:prSet presAssocID="{9AC1E98A-9512-4C0D-8065-A88CD3A42DF1}" presName="img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B29A834-6F50-448E-860D-6A593442AD8E}" type="pres">
      <dgm:prSet presAssocID="{9AC1E98A-9512-4C0D-8065-A88CD3A42DF1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4085D5F-8ACE-4A12-B420-A47DA6BF021A}" type="pres">
      <dgm:prSet presAssocID="{A353563B-F238-4461-9090-16E21E99DC22}" presName="spacer" presStyleCnt="0"/>
      <dgm:spPr/>
    </dgm:pt>
    <dgm:pt modelId="{B7757FB5-01C4-4E5E-9CDE-E6BCAD74B2E7}" type="pres">
      <dgm:prSet presAssocID="{D3D783DC-4F1B-4DB9-9D5F-CBF5EE5AD7C8}" presName="comp" presStyleCnt="0"/>
      <dgm:spPr/>
    </dgm:pt>
    <dgm:pt modelId="{1AC5360A-41BF-43E5-BFE4-B603771CB992}" type="pres">
      <dgm:prSet presAssocID="{D3D783DC-4F1B-4DB9-9D5F-CBF5EE5AD7C8}" presName="box" presStyleLbl="node1" presStyleIdx="2" presStyleCnt="7"/>
      <dgm:spPr/>
      <dgm:t>
        <a:bodyPr/>
        <a:lstStyle/>
        <a:p>
          <a:endParaRPr lang="zh-CN" altLang="en-US"/>
        </a:p>
      </dgm:t>
    </dgm:pt>
    <dgm:pt modelId="{35B6473A-03D3-4F3D-BBD6-4C33266A2334}" type="pres">
      <dgm:prSet presAssocID="{D3D783DC-4F1B-4DB9-9D5F-CBF5EE5AD7C8}" presName="img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EFCBDCDE-0DD6-4F75-A156-38C75FA6641B}" type="pres">
      <dgm:prSet presAssocID="{D3D783DC-4F1B-4DB9-9D5F-CBF5EE5AD7C8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C6D633-F512-4607-B886-EB415509111C}" type="pres">
      <dgm:prSet presAssocID="{541BE1B0-9891-48C4-9003-2487E7376605}" presName="spacer" presStyleCnt="0"/>
      <dgm:spPr/>
    </dgm:pt>
    <dgm:pt modelId="{BC2CD0F4-9DA3-48EA-95C7-48E381B34E31}" type="pres">
      <dgm:prSet presAssocID="{A0B45991-A3D9-43D9-AF22-2ED578BEF3EC}" presName="comp" presStyleCnt="0"/>
      <dgm:spPr/>
    </dgm:pt>
    <dgm:pt modelId="{26F97782-C917-4B9F-8A84-6273C232DF96}" type="pres">
      <dgm:prSet presAssocID="{A0B45991-A3D9-43D9-AF22-2ED578BEF3EC}" presName="box" presStyleLbl="node1" presStyleIdx="3" presStyleCnt="7"/>
      <dgm:spPr/>
      <dgm:t>
        <a:bodyPr/>
        <a:lstStyle/>
        <a:p>
          <a:endParaRPr lang="zh-CN" altLang="en-US"/>
        </a:p>
      </dgm:t>
    </dgm:pt>
    <dgm:pt modelId="{080AB383-D7AA-4008-8B90-628FBF7F9F7D}" type="pres">
      <dgm:prSet presAssocID="{A0B45991-A3D9-43D9-AF22-2ED578BEF3EC}" presName="img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BA566710-E83A-4EEE-8061-01563D306918}" type="pres">
      <dgm:prSet presAssocID="{A0B45991-A3D9-43D9-AF22-2ED578BEF3EC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917CAE-9749-4049-88AB-3F9465746174}" type="pres">
      <dgm:prSet presAssocID="{3BC9B53C-1807-4B5F-93BC-46F4E2A8732D}" presName="spacer" presStyleCnt="0"/>
      <dgm:spPr/>
    </dgm:pt>
    <dgm:pt modelId="{E318E3B3-017F-4884-93DF-F000B36DD978}" type="pres">
      <dgm:prSet presAssocID="{9CD070DA-32A8-429C-A8BB-6E4648B2F1EF}" presName="comp" presStyleCnt="0"/>
      <dgm:spPr/>
    </dgm:pt>
    <dgm:pt modelId="{B49E3F6D-2B82-4910-8E86-73B20D1BA335}" type="pres">
      <dgm:prSet presAssocID="{9CD070DA-32A8-429C-A8BB-6E4648B2F1EF}" presName="box" presStyleLbl="node1" presStyleIdx="4" presStyleCnt="7"/>
      <dgm:spPr/>
      <dgm:t>
        <a:bodyPr/>
        <a:lstStyle/>
        <a:p>
          <a:endParaRPr lang="zh-CN" altLang="en-US"/>
        </a:p>
      </dgm:t>
    </dgm:pt>
    <dgm:pt modelId="{3B7559D3-467B-4C9F-BA56-9051E8CD512E}" type="pres">
      <dgm:prSet presAssocID="{9CD070DA-32A8-429C-A8BB-6E4648B2F1EF}" presName="img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2782C7C6-FA32-4C10-A613-621A19B0AEA3}" type="pres">
      <dgm:prSet presAssocID="{9CD070DA-32A8-429C-A8BB-6E4648B2F1EF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2D2A8CD-E4AC-4533-9C23-5FB17B1BCCE4}" type="pres">
      <dgm:prSet presAssocID="{0D826A1E-A72D-4B5F-A884-56D4F7230D38}" presName="spacer" presStyleCnt="0"/>
      <dgm:spPr/>
    </dgm:pt>
    <dgm:pt modelId="{877149D7-B0B3-4BC9-B0E5-5CFCA73EB7FC}" type="pres">
      <dgm:prSet presAssocID="{EE197513-096B-414A-83D7-0891C87E7157}" presName="comp" presStyleCnt="0"/>
      <dgm:spPr/>
    </dgm:pt>
    <dgm:pt modelId="{BB026131-1088-49D1-9D4D-265D9AA1D401}" type="pres">
      <dgm:prSet presAssocID="{EE197513-096B-414A-83D7-0891C87E7157}" presName="box" presStyleLbl="node1" presStyleIdx="5" presStyleCnt="7"/>
      <dgm:spPr/>
      <dgm:t>
        <a:bodyPr/>
        <a:lstStyle/>
        <a:p>
          <a:endParaRPr lang="zh-CN" altLang="en-US"/>
        </a:p>
      </dgm:t>
    </dgm:pt>
    <dgm:pt modelId="{DE8F8223-E697-40BE-BA03-FB78C651A804}" type="pres">
      <dgm:prSet presAssocID="{EE197513-096B-414A-83D7-0891C87E7157}" presName="img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EBDFAFEA-CF35-49E1-BB64-3E039A308434}" type="pres">
      <dgm:prSet presAssocID="{EE197513-096B-414A-83D7-0891C87E7157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2CA3CE-7CAC-480E-8BD9-748C6496399C}" type="pres">
      <dgm:prSet presAssocID="{B66AFDF1-88A8-4FB6-BDBC-38450E8C0DEA}" presName="spacer" presStyleCnt="0"/>
      <dgm:spPr/>
    </dgm:pt>
    <dgm:pt modelId="{A2AB40B4-C427-41B1-A595-EE74D5A2587C}" type="pres">
      <dgm:prSet presAssocID="{A3FB7CDC-66AA-44AB-8E6D-9B5BFBD6D45B}" presName="comp" presStyleCnt="0"/>
      <dgm:spPr/>
    </dgm:pt>
    <dgm:pt modelId="{0FC67771-F3C1-4A37-82E4-ADCABCCDDC7F}" type="pres">
      <dgm:prSet presAssocID="{A3FB7CDC-66AA-44AB-8E6D-9B5BFBD6D45B}" presName="box" presStyleLbl="node1" presStyleIdx="6" presStyleCnt="7"/>
      <dgm:spPr/>
      <dgm:t>
        <a:bodyPr/>
        <a:lstStyle/>
        <a:p>
          <a:endParaRPr lang="zh-CN" altLang="en-US"/>
        </a:p>
      </dgm:t>
    </dgm:pt>
    <dgm:pt modelId="{35165B73-9CAD-4871-875A-7514D6CFA64C}" type="pres">
      <dgm:prSet presAssocID="{A3FB7CDC-66AA-44AB-8E6D-9B5BFBD6D45B}" presName="img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0F1728DA-5B71-4305-9CDB-D24DF6CB8E75}" type="pres">
      <dgm:prSet presAssocID="{A3FB7CDC-66AA-44AB-8E6D-9B5BFBD6D45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043B2F-862D-4E79-A969-A6C0DF12066A}" type="presOf" srcId="{EE197513-096B-414A-83D7-0891C87E7157}" destId="{EBDFAFEA-CF35-49E1-BB64-3E039A308434}" srcOrd="1" destOrd="0" presId="urn:microsoft.com/office/officeart/2005/8/layout/vList4"/>
    <dgm:cxn modelId="{275908FD-1DEC-434F-B06D-4743AD522C61}" type="presOf" srcId="{D3D783DC-4F1B-4DB9-9D5F-CBF5EE5AD7C8}" destId="{EFCBDCDE-0DD6-4F75-A156-38C75FA6641B}" srcOrd="1" destOrd="0" presId="urn:microsoft.com/office/officeart/2005/8/layout/vList4"/>
    <dgm:cxn modelId="{6506E2AB-E57E-4F76-9B0D-2E10E9674929}" srcId="{F646110F-C1B2-4B51-9EB3-7458C04D8243}" destId="{97B60B64-DAF2-4755-8B30-B6F37F302C5B}" srcOrd="0" destOrd="0" parTransId="{47C847E2-3EEA-4FA1-9CDD-397392D85342}" sibTransId="{3B8E6520-4435-4D31-9FA0-50CF50E3DC80}"/>
    <dgm:cxn modelId="{4278C91C-0CC3-4488-ACF5-11CC638C06E7}" srcId="{F646110F-C1B2-4B51-9EB3-7458C04D8243}" destId="{A0B45991-A3D9-43D9-AF22-2ED578BEF3EC}" srcOrd="3" destOrd="0" parTransId="{382F8E94-7C66-4C52-A8AC-0204613C9D35}" sibTransId="{3BC9B53C-1807-4B5F-93BC-46F4E2A8732D}"/>
    <dgm:cxn modelId="{0A003396-7EB6-4C19-B084-81D12DB5D738}" type="presOf" srcId="{9AC1E98A-9512-4C0D-8065-A88CD3A42DF1}" destId="{5B29A834-6F50-448E-860D-6A593442AD8E}" srcOrd="1" destOrd="0" presId="urn:microsoft.com/office/officeart/2005/8/layout/vList4"/>
    <dgm:cxn modelId="{6199BD01-437B-49C1-A310-149830BF2DDE}" srcId="{F646110F-C1B2-4B51-9EB3-7458C04D8243}" destId="{D3D783DC-4F1B-4DB9-9D5F-CBF5EE5AD7C8}" srcOrd="2" destOrd="0" parTransId="{D94FC711-8EBF-4AF6-8435-BD70378F14A3}" sibTransId="{541BE1B0-9891-48C4-9003-2487E7376605}"/>
    <dgm:cxn modelId="{F7E050FC-D053-4163-BFAC-3A04E93773C6}" type="presOf" srcId="{F646110F-C1B2-4B51-9EB3-7458C04D8243}" destId="{5F31DECA-5DE7-4E18-8263-5D594BF48A5D}" srcOrd="0" destOrd="0" presId="urn:microsoft.com/office/officeart/2005/8/layout/vList4"/>
    <dgm:cxn modelId="{A122118D-E867-4AB4-A508-3BB4069FCFD9}" srcId="{F646110F-C1B2-4B51-9EB3-7458C04D8243}" destId="{A3FB7CDC-66AA-44AB-8E6D-9B5BFBD6D45B}" srcOrd="6" destOrd="0" parTransId="{10C1F09C-3D55-4DF7-A860-F3C932F040E6}" sibTransId="{1E504715-94DF-469D-92EA-6E0D080EB115}"/>
    <dgm:cxn modelId="{C36DCA90-DEEE-4ECE-935D-5E794D131541}" type="presOf" srcId="{A0B45991-A3D9-43D9-AF22-2ED578BEF3EC}" destId="{BA566710-E83A-4EEE-8061-01563D306918}" srcOrd="1" destOrd="0" presId="urn:microsoft.com/office/officeart/2005/8/layout/vList4"/>
    <dgm:cxn modelId="{CB79BCF7-31A4-4836-B889-2BE08B6A0FBD}" type="presOf" srcId="{9CD070DA-32A8-429C-A8BB-6E4648B2F1EF}" destId="{B49E3F6D-2B82-4910-8E86-73B20D1BA335}" srcOrd="0" destOrd="0" presId="urn:microsoft.com/office/officeart/2005/8/layout/vList4"/>
    <dgm:cxn modelId="{66921594-A029-45D2-8A57-26E8FAFAEB4A}" type="presOf" srcId="{A3FB7CDC-66AA-44AB-8E6D-9B5BFBD6D45B}" destId="{0F1728DA-5B71-4305-9CDB-D24DF6CB8E75}" srcOrd="1" destOrd="0" presId="urn:microsoft.com/office/officeart/2005/8/layout/vList4"/>
    <dgm:cxn modelId="{A6B8E679-48A0-420A-843F-4C513B5C47F5}" type="presOf" srcId="{9AC1E98A-9512-4C0D-8065-A88CD3A42DF1}" destId="{11BF0089-EF6F-450F-9BFE-52AD6A302DD3}" srcOrd="0" destOrd="0" presId="urn:microsoft.com/office/officeart/2005/8/layout/vList4"/>
    <dgm:cxn modelId="{C7E631BF-5741-48AD-8EB8-A0B617DF68F6}" type="presOf" srcId="{97B60B64-DAF2-4755-8B30-B6F37F302C5B}" destId="{ADA9442E-46FA-4F30-A925-86DF50719B5A}" srcOrd="0" destOrd="0" presId="urn:microsoft.com/office/officeart/2005/8/layout/vList4"/>
    <dgm:cxn modelId="{11740B57-6D48-412D-90D9-417AF91FB599}" type="presOf" srcId="{A3FB7CDC-66AA-44AB-8E6D-9B5BFBD6D45B}" destId="{0FC67771-F3C1-4A37-82E4-ADCABCCDDC7F}" srcOrd="0" destOrd="0" presId="urn:microsoft.com/office/officeart/2005/8/layout/vList4"/>
    <dgm:cxn modelId="{460EE632-5AB3-4837-9F38-75D1F1DA74D6}" type="presOf" srcId="{D3D783DC-4F1B-4DB9-9D5F-CBF5EE5AD7C8}" destId="{1AC5360A-41BF-43E5-BFE4-B603771CB992}" srcOrd="0" destOrd="0" presId="urn:microsoft.com/office/officeart/2005/8/layout/vList4"/>
    <dgm:cxn modelId="{7A8F57AA-4CF1-458A-A617-C528E3AD934E}" srcId="{F646110F-C1B2-4B51-9EB3-7458C04D8243}" destId="{EE197513-096B-414A-83D7-0891C87E7157}" srcOrd="5" destOrd="0" parTransId="{5C247452-3A99-420B-A002-294B711FFBF7}" sibTransId="{B66AFDF1-88A8-4FB6-BDBC-38450E8C0DEA}"/>
    <dgm:cxn modelId="{00D9196B-29FA-44C5-8698-24D69B4B220A}" srcId="{F646110F-C1B2-4B51-9EB3-7458C04D8243}" destId="{9AC1E98A-9512-4C0D-8065-A88CD3A42DF1}" srcOrd="1" destOrd="0" parTransId="{ECAD884C-5AB2-4571-AC1D-25BC34BDE23E}" sibTransId="{A353563B-F238-4461-9090-16E21E99DC22}"/>
    <dgm:cxn modelId="{7FE7B7B4-E6C5-4B3C-8F2B-AB4E0D24197A}" srcId="{F646110F-C1B2-4B51-9EB3-7458C04D8243}" destId="{9CD070DA-32A8-429C-A8BB-6E4648B2F1EF}" srcOrd="4" destOrd="0" parTransId="{6E5B9909-DA4E-4149-BCC7-8AA4E985B46A}" sibTransId="{0D826A1E-A72D-4B5F-A884-56D4F7230D38}"/>
    <dgm:cxn modelId="{3196FADD-F15C-41C1-8679-7EB0A88EE9F0}" type="presOf" srcId="{EE197513-096B-414A-83D7-0891C87E7157}" destId="{BB026131-1088-49D1-9D4D-265D9AA1D401}" srcOrd="0" destOrd="0" presId="urn:microsoft.com/office/officeart/2005/8/layout/vList4"/>
    <dgm:cxn modelId="{3A2E5E31-ADEC-4F73-8BC1-754F1EF35A36}" type="presOf" srcId="{97B60B64-DAF2-4755-8B30-B6F37F302C5B}" destId="{D3F898AC-9954-43A2-9F6B-F52A59661F1C}" srcOrd="1" destOrd="0" presId="urn:microsoft.com/office/officeart/2005/8/layout/vList4"/>
    <dgm:cxn modelId="{ABD02D9F-0083-4D23-B0CE-3D0B7BFEA12A}" type="presOf" srcId="{9CD070DA-32A8-429C-A8BB-6E4648B2F1EF}" destId="{2782C7C6-FA32-4C10-A613-621A19B0AEA3}" srcOrd="1" destOrd="0" presId="urn:microsoft.com/office/officeart/2005/8/layout/vList4"/>
    <dgm:cxn modelId="{D558D81F-92B2-4C54-AFDA-3B9F284F0590}" type="presOf" srcId="{A0B45991-A3D9-43D9-AF22-2ED578BEF3EC}" destId="{26F97782-C917-4B9F-8A84-6273C232DF96}" srcOrd="0" destOrd="0" presId="urn:microsoft.com/office/officeart/2005/8/layout/vList4"/>
    <dgm:cxn modelId="{E30930E7-549F-4D3B-A242-651CD54EBFAF}" type="presParOf" srcId="{5F31DECA-5DE7-4E18-8263-5D594BF48A5D}" destId="{0FAF661A-8E3D-4C05-A2DE-1BBFED2894CB}" srcOrd="0" destOrd="0" presId="urn:microsoft.com/office/officeart/2005/8/layout/vList4"/>
    <dgm:cxn modelId="{7B75E14A-0528-4107-869F-FA9CFDE95957}" type="presParOf" srcId="{0FAF661A-8E3D-4C05-A2DE-1BBFED2894CB}" destId="{ADA9442E-46FA-4F30-A925-86DF50719B5A}" srcOrd="0" destOrd="0" presId="urn:microsoft.com/office/officeart/2005/8/layout/vList4"/>
    <dgm:cxn modelId="{B33CA938-6F9B-4FC2-B1DB-E54A94D3F498}" type="presParOf" srcId="{0FAF661A-8E3D-4C05-A2DE-1BBFED2894CB}" destId="{03715E5F-819F-44BB-A1AA-FAADF44FC76F}" srcOrd="1" destOrd="0" presId="urn:microsoft.com/office/officeart/2005/8/layout/vList4"/>
    <dgm:cxn modelId="{CEC1A0C2-48B2-4D78-9B41-7B3479F3EFF5}" type="presParOf" srcId="{0FAF661A-8E3D-4C05-A2DE-1BBFED2894CB}" destId="{D3F898AC-9954-43A2-9F6B-F52A59661F1C}" srcOrd="2" destOrd="0" presId="urn:microsoft.com/office/officeart/2005/8/layout/vList4"/>
    <dgm:cxn modelId="{4E012B33-895A-4052-8192-8E6C7F02FB9F}" type="presParOf" srcId="{5F31DECA-5DE7-4E18-8263-5D594BF48A5D}" destId="{74EF7D87-E67A-437F-AB30-877F5D2AC0C8}" srcOrd="1" destOrd="0" presId="urn:microsoft.com/office/officeart/2005/8/layout/vList4"/>
    <dgm:cxn modelId="{02FA9BFC-E606-4AA9-82C0-A33F1B9CDF61}" type="presParOf" srcId="{5F31DECA-5DE7-4E18-8263-5D594BF48A5D}" destId="{3B959AEB-0A24-465F-9A0F-C171D45A492D}" srcOrd="2" destOrd="0" presId="urn:microsoft.com/office/officeart/2005/8/layout/vList4"/>
    <dgm:cxn modelId="{215965A1-BCC3-468D-A0BD-7E3537D11BB6}" type="presParOf" srcId="{3B959AEB-0A24-465F-9A0F-C171D45A492D}" destId="{11BF0089-EF6F-450F-9BFE-52AD6A302DD3}" srcOrd="0" destOrd="0" presId="urn:microsoft.com/office/officeart/2005/8/layout/vList4"/>
    <dgm:cxn modelId="{FA595CEE-8D8C-4510-8957-CBEADD2AAD94}" type="presParOf" srcId="{3B959AEB-0A24-465F-9A0F-C171D45A492D}" destId="{CF91A99A-5231-4B04-B35C-F6887749B299}" srcOrd="1" destOrd="0" presId="urn:microsoft.com/office/officeart/2005/8/layout/vList4"/>
    <dgm:cxn modelId="{4656E059-FD97-4EC1-8CA5-1F5008E15183}" type="presParOf" srcId="{3B959AEB-0A24-465F-9A0F-C171D45A492D}" destId="{5B29A834-6F50-448E-860D-6A593442AD8E}" srcOrd="2" destOrd="0" presId="urn:microsoft.com/office/officeart/2005/8/layout/vList4"/>
    <dgm:cxn modelId="{06E386AA-9CB7-4828-95F3-6F3CBF2CBBDC}" type="presParOf" srcId="{5F31DECA-5DE7-4E18-8263-5D594BF48A5D}" destId="{24085D5F-8ACE-4A12-B420-A47DA6BF021A}" srcOrd="3" destOrd="0" presId="urn:microsoft.com/office/officeart/2005/8/layout/vList4"/>
    <dgm:cxn modelId="{D1F1579A-05BB-475F-8383-93FFD84F14A7}" type="presParOf" srcId="{5F31DECA-5DE7-4E18-8263-5D594BF48A5D}" destId="{B7757FB5-01C4-4E5E-9CDE-E6BCAD74B2E7}" srcOrd="4" destOrd="0" presId="urn:microsoft.com/office/officeart/2005/8/layout/vList4"/>
    <dgm:cxn modelId="{F84479AD-DB79-4881-A2F0-5799C87E3808}" type="presParOf" srcId="{B7757FB5-01C4-4E5E-9CDE-E6BCAD74B2E7}" destId="{1AC5360A-41BF-43E5-BFE4-B603771CB992}" srcOrd="0" destOrd="0" presId="urn:microsoft.com/office/officeart/2005/8/layout/vList4"/>
    <dgm:cxn modelId="{02F55D73-3F88-4556-84CB-9531264C319C}" type="presParOf" srcId="{B7757FB5-01C4-4E5E-9CDE-E6BCAD74B2E7}" destId="{35B6473A-03D3-4F3D-BBD6-4C33266A2334}" srcOrd="1" destOrd="0" presId="urn:microsoft.com/office/officeart/2005/8/layout/vList4"/>
    <dgm:cxn modelId="{B90544FE-47CE-40A1-BBDF-6E898F70A286}" type="presParOf" srcId="{B7757FB5-01C4-4E5E-9CDE-E6BCAD74B2E7}" destId="{EFCBDCDE-0DD6-4F75-A156-38C75FA6641B}" srcOrd="2" destOrd="0" presId="urn:microsoft.com/office/officeart/2005/8/layout/vList4"/>
    <dgm:cxn modelId="{9FF769CE-C84C-430D-B3A2-C994EFD0B72F}" type="presParOf" srcId="{5F31DECA-5DE7-4E18-8263-5D594BF48A5D}" destId="{7FC6D633-F512-4607-B886-EB415509111C}" srcOrd="5" destOrd="0" presId="urn:microsoft.com/office/officeart/2005/8/layout/vList4"/>
    <dgm:cxn modelId="{697E1C2C-DC5A-4D04-8E74-575A27C16EC7}" type="presParOf" srcId="{5F31DECA-5DE7-4E18-8263-5D594BF48A5D}" destId="{BC2CD0F4-9DA3-48EA-95C7-48E381B34E31}" srcOrd="6" destOrd="0" presId="urn:microsoft.com/office/officeart/2005/8/layout/vList4"/>
    <dgm:cxn modelId="{6E5B1F76-B41C-4487-9991-6E7C0FCD72E5}" type="presParOf" srcId="{BC2CD0F4-9DA3-48EA-95C7-48E381B34E31}" destId="{26F97782-C917-4B9F-8A84-6273C232DF96}" srcOrd="0" destOrd="0" presId="urn:microsoft.com/office/officeart/2005/8/layout/vList4"/>
    <dgm:cxn modelId="{AAF4F7EB-BA5C-42FD-9D9F-BECE6E0FB9A9}" type="presParOf" srcId="{BC2CD0F4-9DA3-48EA-95C7-48E381B34E31}" destId="{080AB383-D7AA-4008-8B90-628FBF7F9F7D}" srcOrd="1" destOrd="0" presId="urn:microsoft.com/office/officeart/2005/8/layout/vList4"/>
    <dgm:cxn modelId="{69C3C96E-46C4-481E-B2F1-E60EC0C33399}" type="presParOf" srcId="{BC2CD0F4-9DA3-48EA-95C7-48E381B34E31}" destId="{BA566710-E83A-4EEE-8061-01563D306918}" srcOrd="2" destOrd="0" presId="urn:microsoft.com/office/officeart/2005/8/layout/vList4"/>
    <dgm:cxn modelId="{B1D6AE77-7ED8-4E66-830C-BF0827569E97}" type="presParOf" srcId="{5F31DECA-5DE7-4E18-8263-5D594BF48A5D}" destId="{F0917CAE-9749-4049-88AB-3F9465746174}" srcOrd="7" destOrd="0" presId="urn:microsoft.com/office/officeart/2005/8/layout/vList4"/>
    <dgm:cxn modelId="{7C657D2A-3A4C-45CE-AEF9-E70702F42457}" type="presParOf" srcId="{5F31DECA-5DE7-4E18-8263-5D594BF48A5D}" destId="{E318E3B3-017F-4884-93DF-F000B36DD978}" srcOrd="8" destOrd="0" presId="urn:microsoft.com/office/officeart/2005/8/layout/vList4"/>
    <dgm:cxn modelId="{1C0607A5-1C1A-481B-8481-6D648CA83941}" type="presParOf" srcId="{E318E3B3-017F-4884-93DF-F000B36DD978}" destId="{B49E3F6D-2B82-4910-8E86-73B20D1BA335}" srcOrd="0" destOrd="0" presId="urn:microsoft.com/office/officeart/2005/8/layout/vList4"/>
    <dgm:cxn modelId="{AE027D91-D932-425D-BB03-EC9D691E6514}" type="presParOf" srcId="{E318E3B3-017F-4884-93DF-F000B36DD978}" destId="{3B7559D3-467B-4C9F-BA56-9051E8CD512E}" srcOrd="1" destOrd="0" presId="urn:microsoft.com/office/officeart/2005/8/layout/vList4"/>
    <dgm:cxn modelId="{95AAF5B5-2C6D-414F-BF1F-76EE93280313}" type="presParOf" srcId="{E318E3B3-017F-4884-93DF-F000B36DD978}" destId="{2782C7C6-FA32-4C10-A613-621A19B0AEA3}" srcOrd="2" destOrd="0" presId="urn:microsoft.com/office/officeart/2005/8/layout/vList4"/>
    <dgm:cxn modelId="{938FD1BA-A458-48B8-A168-11B1399AD4D0}" type="presParOf" srcId="{5F31DECA-5DE7-4E18-8263-5D594BF48A5D}" destId="{D2D2A8CD-E4AC-4533-9C23-5FB17B1BCCE4}" srcOrd="9" destOrd="0" presId="urn:microsoft.com/office/officeart/2005/8/layout/vList4"/>
    <dgm:cxn modelId="{474C932A-A412-4C62-BB1F-14C03B0E57C3}" type="presParOf" srcId="{5F31DECA-5DE7-4E18-8263-5D594BF48A5D}" destId="{877149D7-B0B3-4BC9-B0E5-5CFCA73EB7FC}" srcOrd="10" destOrd="0" presId="urn:microsoft.com/office/officeart/2005/8/layout/vList4"/>
    <dgm:cxn modelId="{41F71537-FBCE-410E-B109-AE1029584270}" type="presParOf" srcId="{877149D7-B0B3-4BC9-B0E5-5CFCA73EB7FC}" destId="{BB026131-1088-49D1-9D4D-265D9AA1D401}" srcOrd="0" destOrd="0" presId="urn:microsoft.com/office/officeart/2005/8/layout/vList4"/>
    <dgm:cxn modelId="{6EE969CC-22B9-421C-A4D6-E478D073ECCC}" type="presParOf" srcId="{877149D7-B0B3-4BC9-B0E5-5CFCA73EB7FC}" destId="{DE8F8223-E697-40BE-BA03-FB78C651A804}" srcOrd="1" destOrd="0" presId="urn:microsoft.com/office/officeart/2005/8/layout/vList4"/>
    <dgm:cxn modelId="{A07A45B9-865F-4593-AB04-EED194BA89AC}" type="presParOf" srcId="{877149D7-B0B3-4BC9-B0E5-5CFCA73EB7FC}" destId="{EBDFAFEA-CF35-49E1-BB64-3E039A308434}" srcOrd="2" destOrd="0" presId="urn:microsoft.com/office/officeart/2005/8/layout/vList4"/>
    <dgm:cxn modelId="{97227C15-73DA-4E6D-8D83-53EEB36D814A}" type="presParOf" srcId="{5F31DECA-5DE7-4E18-8263-5D594BF48A5D}" destId="{1B2CA3CE-7CAC-480E-8BD9-748C6496399C}" srcOrd="11" destOrd="0" presId="urn:microsoft.com/office/officeart/2005/8/layout/vList4"/>
    <dgm:cxn modelId="{3B3AD43B-F8F9-4885-BA58-14EC8625053C}" type="presParOf" srcId="{5F31DECA-5DE7-4E18-8263-5D594BF48A5D}" destId="{A2AB40B4-C427-41B1-A595-EE74D5A2587C}" srcOrd="12" destOrd="0" presId="urn:microsoft.com/office/officeart/2005/8/layout/vList4"/>
    <dgm:cxn modelId="{8E2697E0-EF63-432A-AE9F-16F6225A0B88}" type="presParOf" srcId="{A2AB40B4-C427-41B1-A595-EE74D5A2587C}" destId="{0FC67771-F3C1-4A37-82E4-ADCABCCDDC7F}" srcOrd="0" destOrd="0" presId="urn:microsoft.com/office/officeart/2005/8/layout/vList4"/>
    <dgm:cxn modelId="{044A31D8-26D9-4EAB-B272-810B76F8970B}" type="presParOf" srcId="{A2AB40B4-C427-41B1-A595-EE74D5A2587C}" destId="{35165B73-9CAD-4871-875A-7514D6CFA64C}" srcOrd="1" destOrd="0" presId="urn:microsoft.com/office/officeart/2005/8/layout/vList4"/>
    <dgm:cxn modelId="{0A5F93F9-36E6-4922-B497-F308CA176395}" type="presParOf" srcId="{A2AB40B4-C427-41B1-A595-EE74D5A2587C}" destId="{0F1728DA-5B71-4305-9CDB-D24DF6CB8E7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00474-5224-414D-8DE2-F5E990B03404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7122A24D-1699-4996-86C7-0FED189D5810}">
      <dgm:prSet phldrT="[文本]" custT="1"/>
      <dgm:spPr>
        <a:solidFill>
          <a:srgbClr val="0000FF"/>
        </a:solidFill>
        <a:ln>
          <a:solidFill>
            <a:schemeClr val="accent2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固定资产</a:t>
          </a:r>
          <a:r>
            <a:rPr lang="en-US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35700</a:t>
          </a:r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gm:t>
    </dgm:pt>
    <dgm:pt modelId="{B56986F4-C7CD-4A5E-BEF2-F46A9111ABFA}" type="parTrans" cxnId="{642C286E-6C14-4831-97DE-3EE59DA22208}">
      <dgm:prSet/>
      <dgm:spPr/>
      <dgm:t>
        <a:bodyPr/>
        <a:lstStyle/>
        <a:p>
          <a:endParaRPr lang="zh-CN" altLang="en-US"/>
        </a:p>
      </dgm:t>
    </dgm:pt>
    <dgm:pt modelId="{65CD9635-9007-41D6-8AE6-BCB66AC3F0D4}" type="sibTrans" cxnId="{642C286E-6C14-4831-97DE-3EE59DA22208}">
      <dgm:prSet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zh-CN" altLang="en-US"/>
        </a:p>
      </dgm:t>
    </dgm:pt>
    <dgm:pt modelId="{C6B49423-1617-4FCA-882E-F39B64E0E46F}">
      <dgm:prSet phldrT="[文本]" custT="1"/>
      <dgm:spPr>
        <a:solidFill>
          <a:srgbClr val="0000FF"/>
        </a:solidFill>
        <a:ln>
          <a:solidFill>
            <a:schemeClr val="accent2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启动资金</a:t>
          </a:r>
          <a:r>
            <a:rPr lang="en-US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632200</a:t>
          </a:r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gm:t>
    </dgm:pt>
    <dgm:pt modelId="{8EDF45C7-C306-4ED3-AE9B-AA91EBA53CD9}" type="parTrans" cxnId="{E9BCD8FE-6A6A-463E-8D4D-04433E93A34B}">
      <dgm:prSet/>
      <dgm:spPr/>
      <dgm:t>
        <a:bodyPr/>
        <a:lstStyle/>
        <a:p>
          <a:endParaRPr lang="zh-CN" altLang="en-US"/>
        </a:p>
      </dgm:t>
    </dgm:pt>
    <dgm:pt modelId="{2679A9B0-0D6E-49C2-A1A2-324A8546F302}" type="sibTrans" cxnId="{E9BCD8FE-6A6A-463E-8D4D-04433E93A34B}">
      <dgm:prSet/>
      <dgm:spPr/>
      <dgm:t>
        <a:bodyPr/>
        <a:lstStyle/>
        <a:p>
          <a:endParaRPr lang="zh-CN" altLang="en-US"/>
        </a:p>
      </dgm:t>
    </dgm:pt>
    <dgm:pt modelId="{4D4C3FCB-34E8-4C82-8422-478755A9D883}">
      <dgm:prSet custT="1"/>
      <dgm:spPr>
        <a:solidFill>
          <a:srgbClr val="0000FF"/>
        </a:solidFill>
        <a:ln>
          <a:solidFill>
            <a:schemeClr val="accent2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流动资金</a:t>
          </a:r>
          <a:r>
            <a:rPr lang="en-US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596000</a:t>
          </a:r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gm:t>
    </dgm:pt>
    <dgm:pt modelId="{116AEE8A-5691-4989-A978-96EC0A6EF585}" type="parTrans" cxnId="{FA9B2B0A-A6BC-45F1-82A2-658AD6A330ED}">
      <dgm:prSet/>
      <dgm:spPr/>
      <dgm:t>
        <a:bodyPr/>
        <a:lstStyle/>
        <a:p>
          <a:endParaRPr lang="zh-CN" altLang="en-US"/>
        </a:p>
      </dgm:t>
    </dgm:pt>
    <dgm:pt modelId="{DB9A9ECE-E656-4556-BB81-769FF0750C02}" type="sibTrans" cxnId="{FA9B2B0A-A6BC-45F1-82A2-658AD6A330ED}">
      <dgm:prSet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zh-CN" altLang="en-US"/>
        </a:p>
      </dgm:t>
    </dgm:pt>
    <dgm:pt modelId="{D42B17EA-4B13-45F8-A40F-929DEFEEEF9F}">
      <dgm:prSet custT="1"/>
      <dgm:spPr>
        <a:solidFill>
          <a:srgbClr val="0000FF"/>
        </a:solidFill>
        <a:ln>
          <a:solidFill>
            <a:schemeClr val="accent2">
              <a:lumMod val="60000"/>
              <a:lumOff val="4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开办费 </a:t>
          </a:r>
          <a:r>
            <a:rPr lang="en-US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500</a:t>
          </a:r>
          <a:r>
            <a:rPr lang="zh-CN" altLang="en-US" sz="2000" b="1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gm:t>
    </dgm:pt>
    <dgm:pt modelId="{CAAECD4C-BECC-46C1-88D8-92421195C1CB}" type="sibTrans" cxnId="{1D95520F-380D-4126-B979-DE16F36478AD}">
      <dgm:prSet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zh-CN" altLang="en-US"/>
        </a:p>
      </dgm:t>
    </dgm:pt>
    <dgm:pt modelId="{8DE35A9F-307D-4C9E-9407-50F96F9C42AA}" type="parTrans" cxnId="{1D95520F-380D-4126-B979-DE16F36478AD}">
      <dgm:prSet/>
      <dgm:spPr/>
      <dgm:t>
        <a:bodyPr/>
        <a:lstStyle/>
        <a:p>
          <a:endParaRPr lang="zh-CN" altLang="en-US"/>
        </a:p>
      </dgm:t>
    </dgm:pt>
    <dgm:pt modelId="{C31FA3A8-889B-4456-B247-FCD3547234D2}" type="pres">
      <dgm:prSet presAssocID="{FD700474-5224-414D-8DE2-F5E990B03404}" presName="linearFlow" presStyleCnt="0">
        <dgm:presLayoutVars>
          <dgm:dir/>
          <dgm:resizeHandles val="exact"/>
        </dgm:presLayoutVars>
      </dgm:prSet>
      <dgm:spPr/>
    </dgm:pt>
    <dgm:pt modelId="{CCB03F8A-300F-409D-8FAB-658D0D3F2C3F}" type="pres">
      <dgm:prSet presAssocID="{7122A24D-1699-4996-86C7-0FED189D5810}" presName="node" presStyleLbl="node1" presStyleIdx="0" presStyleCnt="4" custScaleX="238951" custScaleY="2345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8BB709-FD31-4E0D-B8CA-C7D71E08F9DB}" type="pres">
      <dgm:prSet presAssocID="{65CD9635-9007-41D6-8AE6-BCB66AC3F0D4}" presName="spacerL" presStyleCnt="0"/>
      <dgm:spPr/>
    </dgm:pt>
    <dgm:pt modelId="{AE9F8437-3FC1-4108-9AAC-05F1AB117028}" type="pres">
      <dgm:prSet presAssocID="{65CD9635-9007-41D6-8AE6-BCB66AC3F0D4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2178D0BA-402C-4582-88BD-E0F046B86B2C}" type="pres">
      <dgm:prSet presAssocID="{65CD9635-9007-41D6-8AE6-BCB66AC3F0D4}" presName="spacerR" presStyleCnt="0"/>
      <dgm:spPr/>
    </dgm:pt>
    <dgm:pt modelId="{14E04F9D-9978-401F-8306-269E1187046D}" type="pres">
      <dgm:prSet presAssocID="{4D4C3FCB-34E8-4C82-8422-478755A9D883}" presName="node" presStyleLbl="node1" presStyleIdx="1" presStyleCnt="4" custScaleX="238951" custScaleY="234590" custLinFactNeighborX="-5194" custLinFactNeighborY="313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56854D-6F3F-454E-971C-790AFF4E61B1}" type="pres">
      <dgm:prSet presAssocID="{DB9A9ECE-E656-4556-BB81-769FF0750C02}" presName="spacerL" presStyleCnt="0"/>
      <dgm:spPr/>
    </dgm:pt>
    <dgm:pt modelId="{D95916D0-F0AB-4C2A-8ACD-EE8FBA014EAC}" type="pres">
      <dgm:prSet presAssocID="{DB9A9ECE-E656-4556-BB81-769FF0750C02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F2F2AC22-68F3-48B1-B0BD-13D6002AE3FE}" type="pres">
      <dgm:prSet presAssocID="{DB9A9ECE-E656-4556-BB81-769FF0750C02}" presName="spacerR" presStyleCnt="0"/>
      <dgm:spPr/>
    </dgm:pt>
    <dgm:pt modelId="{EAF19091-F1B6-4DC9-9A64-1796F3755920}" type="pres">
      <dgm:prSet presAssocID="{D42B17EA-4B13-45F8-A40F-929DEFEEEF9F}" presName="node" presStyleLbl="node1" presStyleIdx="2" presStyleCnt="4" custScaleX="238951" custScaleY="2345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5BE9630-9D03-47E4-92B3-7D6EED9A8DCF}" type="pres">
      <dgm:prSet presAssocID="{CAAECD4C-BECC-46C1-88D8-92421195C1CB}" presName="spacerL" presStyleCnt="0"/>
      <dgm:spPr/>
    </dgm:pt>
    <dgm:pt modelId="{AC1974E6-6A62-4FDC-93A2-870A25AA5336}" type="pres">
      <dgm:prSet presAssocID="{CAAECD4C-BECC-46C1-88D8-92421195C1CB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910610B2-2A23-481F-ADBB-1E1DC8944DDF}" type="pres">
      <dgm:prSet presAssocID="{CAAECD4C-BECC-46C1-88D8-92421195C1CB}" presName="spacerR" presStyleCnt="0"/>
      <dgm:spPr/>
    </dgm:pt>
    <dgm:pt modelId="{65ED5354-F182-464F-B253-A8955757F12B}" type="pres">
      <dgm:prSet presAssocID="{C6B49423-1617-4FCA-882E-F39B64E0E46F}" presName="node" presStyleLbl="node1" presStyleIdx="3" presStyleCnt="4" custScaleX="238951" custScaleY="2345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C3D4BE4-256B-4384-A7FA-40E3FE474851}" type="presOf" srcId="{65CD9635-9007-41D6-8AE6-BCB66AC3F0D4}" destId="{AE9F8437-3FC1-4108-9AAC-05F1AB117028}" srcOrd="0" destOrd="0" presId="urn:microsoft.com/office/officeart/2005/8/layout/equation1"/>
    <dgm:cxn modelId="{642C286E-6C14-4831-97DE-3EE59DA22208}" srcId="{FD700474-5224-414D-8DE2-F5E990B03404}" destId="{7122A24D-1699-4996-86C7-0FED189D5810}" srcOrd="0" destOrd="0" parTransId="{B56986F4-C7CD-4A5E-BEF2-F46A9111ABFA}" sibTransId="{65CD9635-9007-41D6-8AE6-BCB66AC3F0D4}"/>
    <dgm:cxn modelId="{FA9B2B0A-A6BC-45F1-82A2-658AD6A330ED}" srcId="{FD700474-5224-414D-8DE2-F5E990B03404}" destId="{4D4C3FCB-34E8-4C82-8422-478755A9D883}" srcOrd="1" destOrd="0" parTransId="{116AEE8A-5691-4989-A978-96EC0A6EF585}" sibTransId="{DB9A9ECE-E656-4556-BB81-769FF0750C02}"/>
    <dgm:cxn modelId="{5854A614-BA8C-4A51-B9C5-8422DFB83170}" type="presOf" srcId="{CAAECD4C-BECC-46C1-88D8-92421195C1CB}" destId="{AC1974E6-6A62-4FDC-93A2-870A25AA5336}" srcOrd="0" destOrd="0" presId="urn:microsoft.com/office/officeart/2005/8/layout/equation1"/>
    <dgm:cxn modelId="{1D95520F-380D-4126-B979-DE16F36478AD}" srcId="{FD700474-5224-414D-8DE2-F5E990B03404}" destId="{D42B17EA-4B13-45F8-A40F-929DEFEEEF9F}" srcOrd="2" destOrd="0" parTransId="{8DE35A9F-307D-4C9E-9407-50F96F9C42AA}" sibTransId="{CAAECD4C-BECC-46C1-88D8-92421195C1CB}"/>
    <dgm:cxn modelId="{C20B83D7-A52F-4DF2-88D9-567C776F777C}" type="presOf" srcId="{4D4C3FCB-34E8-4C82-8422-478755A9D883}" destId="{14E04F9D-9978-401F-8306-269E1187046D}" srcOrd="0" destOrd="0" presId="urn:microsoft.com/office/officeart/2005/8/layout/equation1"/>
    <dgm:cxn modelId="{F3C46684-3F8E-46FB-9458-291D0B18FFA6}" type="presOf" srcId="{D42B17EA-4B13-45F8-A40F-929DEFEEEF9F}" destId="{EAF19091-F1B6-4DC9-9A64-1796F3755920}" srcOrd="0" destOrd="0" presId="urn:microsoft.com/office/officeart/2005/8/layout/equation1"/>
    <dgm:cxn modelId="{9205851F-FDCA-467A-A63C-9BDFEEF50EC5}" type="presOf" srcId="{FD700474-5224-414D-8DE2-F5E990B03404}" destId="{C31FA3A8-889B-4456-B247-FCD3547234D2}" srcOrd="0" destOrd="0" presId="urn:microsoft.com/office/officeart/2005/8/layout/equation1"/>
    <dgm:cxn modelId="{535F1553-CA9C-4B23-8370-9EF10FA25524}" type="presOf" srcId="{DB9A9ECE-E656-4556-BB81-769FF0750C02}" destId="{D95916D0-F0AB-4C2A-8ACD-EE8FBA014EAC}" srcOrd="0" destOrd="0" presId="urn:microsoft.com/office/officeart/2005/8/layout/equation1"/>
    <dgm:cxn modelId="{E9BCD8FE-6A6A-463E-8D4D-04433E93A34B}" srcId="{FD700474-5224-414D-8DE2-F5E990B03404}" destId="{C6B49423-1617-4FCA-882E-F39B64E0E46F}" srcOrd="3" destOrd="0" parTransId="{8EDF45C7-C306-4ED3-AE9B-AA91EBA53CD9}" sibTransId="{2679A9B0-0D6E-49C2-A1A2-324A8546F302}"/>
    <dgm:cxn modelId="{97041B79-5B85-489D-B113-52D3AE4C7B44}" type="presOf" srcId="{7122A24D-1699-4996-86C7-0FED189D5810}" destId="{CCB03F8A-300F-409D-8FAB-658D0D3F2C3F}" srcOrd="0" destOrd="0" presId="urn:microsoft.com/office/officeart/2005/8/layout/equation1"/>
    <dgm:cxn modelId="{010B695D-B621-4772-80A8-646268BA2578}" type="presOf" srcId="{C6B49423-1617-4FCA-882E-F39B64E0E46F}" destId="{65ED5354-F182-464F-B253-A8955757F12B}" srcOrd="0" destOrd="0" presId="urn:microsoft.com/office/officeart/2005/8/layout/equation1"/>
    <dgm:cxn modelId="{91BD3B5B-E2D9-410A-9A10-C46689D18594}" type="presParOf" srcId="{C31FA3A8-889B-4456-B247-FCD3547234D2}" destId="{CCB03F8A-300F-409D-8FAB-658D0D3F2C3F}" srcOrd="0" destOrd="0" presId="urn:microsoft.com/office/officeart/2005/8/layout/equation1"/>
    <dgm:cxn modelId="{9C32C460-7D66-4003-A4AA-666DCF02980E}" type="presParOf" srcId="{C31FA3A8-889B-4456-B247-FCD3547234D2}" destId="{998BB709-FD31-4E0D-B8CA-C7D71E08F9DB}" srcOrd="1" destOrd="0" presId="urn:microsoft.com/office/officeart/2005/8/layout/equation1"/>
    <dgm:cxn modelId="{44758B26-D36F-4307-88D2-5B0ED8BBD1A9}" type="presParOf" srcId="{C31FA3A8-889B-4456-B247-FCD3547234D2}" destId="{AE9F8437-3FC1-4108-9AAC-05F1AB117028}" srcOrd="2" destOrd="0" presId="urn:microsoft.com/office/officeart/2005/8/layout/equation1"/>
    <dgm:cxn modelId="{21FC1A95-260B-4264-A66E-5847C18D39D1}" type="presParOf" srcId="{C31FA3A8-889B-4456-B247-FCD3547234D2}" destId="{2178D0BA-402C-4582-88BD-E0F046B86B2C}" srcOrd="3" destOrd="0" presId="urn:microsoft.com/office/officeart/2005/8/layout/equation1"/>
    <dgm:cxn modelId="{D2E96CC2-B8F4-42B4-AFD8-88AFDF29E891}" type="presParOf" srcId="{C31FA3A8-889B-4456-B247-FCD3547234D2}" destId="{14E04F9D-9978-401F-8306-269E1187046D}" srcOrd="4" destOrd="0" presId="urn:microsoft.com/office/officeart/2005/8/layout/equation1"/>
    <dgm:cxn modelId="{107FF619-B1B8-4BC7-A368-0B633E2BBDE1}" type="presParOf" srcId="{C31FA3A8-889B-4456-B247-FCD3547234D2}" destId="{C056854D-6F3F-454E-971C-790AFF4E61B1}" srcOrd="5" destOrd="0" presId="urn:microsoft.com/office/officeart/2005/8/layout/equation1"/>
    <dgm:cxn modelId="{40839529-FE83-481B-8AF6-1C6A32ED8E10}" type="presParOf" srcId="{C31FA3A8-889B-4456-B247-FCD3547234D2}" destId="{D95916D0-F0AB-4C2A-8ACD-EE8FBA014EAC}" srcOrd="6" destOrd="0" presId="urn:microsoft.com/office/officeart/2005/8/layout/equation1"/>
    <dgm:cxn modelId="{B87741B1-59B3-4B4C-8F4A-3855944B6FD6}" type="presParOf" srcId="{C31FA3A8-889B-4456-B247-FCD3547234D2}" destId="{F2F2AC22-68F3-48B1-B0BD-13D6002AE3FE}" srcOrd="7" destOrd="0" presId="urn:microsoft.com/office/officeart/2005/8/layout/equation1"/>
    <dgm:cxn modelId="{03E4B00A-4755-4A92-9AEE-DBF1079F23D3}" type="presParOf" srcId="{C31FA3A8-889B-4456-B247-FCD3547234D2}" destId="{EAF19091-F1B6-4DC9-9A64-1796F3755920}" srcOrd="8" destOrd="0" presId="urn:microsoft.com/office/officeart/2005/8/layout/equation1"/>
    <dgm:cxn modelId="{A0E749FF-C163-4A61-A719-066BE9F2A1AC}" type="presParOf" srcId="{C31FA3A8-889B-4456-B247-FCD3547234D2}" destId="{55BE9630-9D03-47E4-92B3-7D6EED9A8DCF}" srcOrd="9" destOrd="0" presId="urn:microsoft.com/office/officeart/2005/8/layout/equation1"/>
    <dgm:cxn modelId="{4F1CC0D2-5000-46D8-A576-DEDB028B660A}" type="presParOf" srcId="{C31FA3A8-889B-4456-B247-FCD3547234D2}" destId="{AC1974E6-6A62-4FDC-93A2-870A25AA5336}" srcOrd="10" destOrd="0" presId="urn:microsoft.com/office/officeart/2005/8/layout/equation1"/>
    <dgm:cxn modelId="{CA8649AB-81FF-48DB-9CE7-24C2D313F9E6}" type="presParOf" srcId="{C31FA3A8-889B-4456-B247-FCD3547234D2}" destId="{910610B2-2A23-481F-ADBB-1E1DC8944DDF}" srcOrd="11" destOrd="0" presId="urn:microsoft.com/office/officeart/2005/8/layout/equation1"/>
    <dgm:cxn modelId="{6FF213E7-5171-4C07-9F3F-499E54C8882F}" type="presParOf" srcId="{C31FA3A8-889B-4456-B247-FCD3547234D2}" destId="{65ED5354-F182-464F-B253-A8955757F12B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66A1F2-9ADF-4985-BAAE-4FCE553F0810}" type="doc">
      <dgm:prSet loTypeId="urn:microsoft.com/office/officeart/2005/8/layout/arrow4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BEC8DF36-2704-4496-8AD6-708A37B7FB11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优势</a:t>
          </a:r>
          <a:endParaRPr lang="zh-CN" altLang="en-US" b="1" dirty="0">
            <a:solidFill>
              <a:srgbClr val="00B05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CCF3EA4-6515-463C-B36B-A6465EC7CEFA}" type="parTrans" cxnId="{2AC8C2A4-0968-4E4C-948B-F4E8093CF5E1}">
      <dgm:prSet/>
      <dgm:spPr/>
      <dgm:t>
        <a:bodyPr/>
        <a:lstStyle/>
        <a:p>
          <a:endParaRPr lang="zh-CN" altLang="en-US"/>
        </a:p>
      </dgm:t>
    </dgm:pt>
    <dgm:pt modelId="{D2A33EE1-1C19-49CF-9565-40C0DC373257}" type="sibTrans" cxnId="{2AC8C2A4-0968-4E4C-948B-F4E8093CF5E1}">
      <dgm:prSet/>
      <dgm:spPr/>
      <dgm:t>
        <a:bodyPr/>
        <a:lstStyle/>
        <a:p>
          <a:endParaRPr lang="zh-CN" altLang="en-US"/>
        </a:p>
      </dgm:t>
    </dgm:pt>
    <dgm:pt modelId="{309143D0-CD70-466D-A8A2-17B50C6118E0}">
      <dgm:prSet phldrT="[文本]"/>
      <dgm:spPr/>
      <dgm:t>
        <a:bodyPr/>
        <a:lstStyle/>
        <a:p>
          <a:r>
            <a:rPr lang="zh-CN" altLang="en-US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弊端</a:t>
          </a:r>
          <a:endParaRPr lang="zh-CN" altLang="en-US" dirty="0">
            <a:solidFill>
              <a:srgbClr val="C00000"/>
            </a:solidFill>
          </a:endParaRPr>
        </a:p>
      </dgm:t>
    </dgm:pt>
    <dgm:pt modelId="{349690C6-62AA-47EE-A4F1-247E04036C3C}" type="parTrans" cxnId="{9295E7A2-E243-490B-B15C-67EA0A0F17A2}">
      <dgm:prSet/>
      <dgm:spPr/>
      <dgm:t>
        <a:bodyPr/>
        <a:lstStyle/>
        <a:p>
          <a:endParaRPr lang="zh-CN" altLang="en-US"/>
        </a:p>
      </dgm:t>
    </dgm:pt>
    <dgm:pt modelId="{04A6DAA3-9126-4F9A-9611-16EAA253A80B}" type="sibTrans" cxnId="{9295E7A2-E243-490B-B15C-67EA0A0F17A2}">
      <dgm:prSet/>
      <dgm:spPr/>
      <dgm:t>
        <a:bodyPr/>
        <a:lstStyle/>
        <a:p>
          <a:endParaRPr lang="zh-CN" altLang="en-US"/>
        </a:p>
      </dgm:t>
    </dgm:pt>
    <dgm:pt modelId="{2C7B241F-0D18-4523-A396-C775A335FFE4}">
      <dgm:prSet/>
      <dgm:spPr/>
      <dgm:t>
        <a:bodyPr/>
        <a:lstStyle/>
        <a:p>
          <a:endParaRPr lang="zh-CN" altLang="en-US"/>
        </a:p>
      </dgm:t>
    </dgm:pt>
    <dgm:pt modelId="{4C319A45-B5C9-4163-9ABB-9B3DF2D35448}" type="parTrans" cxnId="{65A7FE75-57EB-44D6-A0D1-E2C417453825}">
      <dgm:prSet/>
      <dgm:spPr/>
      <dgm:t>
        <a:bodyPr/>
        <a:lstStyle/>
        <a:p>
          <a:endParaRPr lang="zh-CN" altLang="en-US"/>
        </a:p>
      </dgm:t>
    </dgm:pt>
    <dgm:pt modelId="{DC73251A-4E70-4441-97F1-E67524974909}" type="sibTrans" cxnId="{65A7FE75-57EB-44D6-A0D1-E2C417453825}">
      <dgm:prSet/>
      <dgm:spPr/>
      <dgm:t>
        <a:bodyPr/>
        <a:lstStyle/>
        <a:p>
          <a:endParaRPr lang="zh-CN" altLang="en-US"/>
        </a:p>
      </dgm:t>
    </dgm:pt>
    <dgm:pt modelId="{5848400A-22A9-40A5-8465-DE1F76BE6914}">
      <dgm:prSet/>
      <dgm:spPr/>
      <dgm:t>
        <a:bodyPr/>
        <a:lstStyle/>
        <a:p>
          <a:endParaRPr lang="zh-CN" altLang="en-US" dirty="0"/>
        </a:p>
      </dgm:t>
    </dgm:pt>
    <dgm:pt modelId="{44D6A3D4-D382-4700-A22C-076AD412009F}" type="parTrans" cxnId="{89F6CCA9-5B82-4A20-89BA-500EFC8552F6}">
      <dgm:prSet/>
      <dgm:spPr/>
      <dgm:t>
        <a:bodyPr/>
        <a:lstStyle/>
        <a:p>
          <a:endParaRPr lang="zh-CN" altLang="en-US"/>
        </a:p>
      </dgm:t>
    </dgm:pt>
    <dgm:pt modelId="{04419B41-9972-4E16-9FDF-184EA74C43B3}" type="sibTrans" cxnId="{89F6CCA9-5B82-4A20-89BA-500EFC8552F6}">
      <dgm:prSet/>
      <dgm:spPr/>
      <dgm:t>
        <a:bodyPr/>
        <a:lstStyle/>
        <a:p>
          <a:endParaRPr lang="zh-CN" altLang="en-US"/>
        </a:p>
      </dgm:t>
    </dgm:pt>
    <dgm:pt modelId="{70A0D131-3754-4BE6-B7FE-044FF80D1F63}" type="pres">
      <dgm:prSet presAssocID="{9066A1F2-9ADF-4985-BAAE-4FCE553F0810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2A8CA7C-7A16-48C7-86A4-D17B150A3516}" type="pres">
      <dgm:prSet presAssocID="{BEC8DF36-2704-4496-8AD6-708A37B7FB11}" presName="upArrow" presStyleLbl="node1" presStyleIdx="0" presStyleCnt="2"/>
      <dgm:spPr>
        <a:solidFill>
          <a:srgbClr val="008000"/>
        </a:solidFill>
      </dgm:spPr>
    </dgm:pt>
    <dgm:pt modelId="{33DAE7FC-7AD2-4EBB-9394-E33E32D1D35E}" type="pres">
      <dgm:prSet presAssocID="{BEC8DF36-2704-4496-8AD6-708A37B7FB11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68E534-F155-422A-ADE5-58A5CC1858AE}" type="pres">
      <dgm:prSet presAssocID="{309143D0-CD70-466D-A8A2-17B50C6118E0}" presName="downArrow" presStyleLbl="node1" presStyleIdx="1" presStyleCnt="2"/>
      <dgm:spPr>
        <a:solidFill>
          <a:srgbClr val="C00000"/>
        </a:solidFill>
      </dgm:spPr>
    </dgm:pt>
    <dgm:pt modelId="{DD6FEB70-4FB2-4BE9-949F-A5F384F36204}" type="pres">
      <dgm:prSet presAssocID="{309143D0-CD70-466D-A8A2-17B50C6118E0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9F6CCA9-5B82-4A20-89BA-500EFC8552F6}" srcId="{9066A1F2-9ADF-4985-BAAE-4FCE553F0810}" destId="{5848400A-22A9-40A5-8465-DE1F76BE6914}" srcOrd="3" destOrd="0" parTransId="{44D6A3D4-D382-4700-A22C-076AD412009F}" sibTransId="{04419B41-9972-4E16-9FDF-184EA74C43B3}"/>
    <dgm:cxn modelId="{53971CFD-8309-47ED-9CB4-6E0E5B1D2B21}" type="presOf" srcId="{BEC8DF36-2704-4496-8AD6-708A37B7FB11}" destId="{33DAE7FC-7AD2-4EBB-9394-E33E32D1D35E}" srcOrd="0" destOrd="0" presId="urn:microsoft.com/office/officeart/2005/8/layout/arrow4"/>
    <dgm:cxn modelId="{2AC8C2A4-0968-4E4C-948B-F4E8093CF5E1}" srcId="{9066A1F2-9ADF-4985-BAAE-4FCE553F0810}" destId="{BEC8DF36-2704-4496-8AD6-708A37B7FB11}" srcOrd="0" destOrd="0" parTransId="{4CCF3EA4-6515-463C-B36B-A6465EC7CEFA}" sibTransId="{D2A33EE1-1C19-49CF-9565-40C0DC373257}"/>
    <dgm:cxn modelId="{4E3D6D98-3175-48D2-B9AC-AF5194D8582A}" type="presOf" srcId="{9066A1F2-9ADF-4985-BAAE-4FCE553F0810}" destId="{70A0D131-3754-4BE6-B7FE-044FF80D1F63}" srcOrd="0" destOrd="0" presId="urn:microsoft.com/office/officeart/2005/8/layout/arrow4"/>
    <dgm:cxn modelId="{65A7FE75-57EB-44D6-A0D1-E2C417453825}" srcId="{9066A1F2-9ADF-4985-BAAE-4FCE553F0810}" destId="{2C7B241F-0D18-4523-A396-C775A335FFE4}" srcOrd="2" destOrd="0" parTransId="{4C319A45-B5C9-4163-9ABB-9B3DF2D35448}" sibTransId="{DC73251A-4E70-4441-97F1-E67524974909}"/>
    <dgm:cxn modelId="{28C5C442-3AC5-44BB-BD1A-EBBB339B72E1}" type="presOf" srcId="{309143D0-CD70-466D-A8A2-17B50C6118E0}" destId="{DD6FEB70-4FB2-4BE9-949F-A5F384F36204}" srcOrd="0" destOrd="0" presId="urn:microsoft.com/office/officeart/2005/8/layout/arrow4"/>
    <dgm:cxn modelId="{9295E7A2-E243-490B-B15C-67EA0A0F17A2}" srcId="{9066A1F2-9ADF-4985-BAAE-4FCE553F0810}" destId="{309143D0-CD70-466D-A8A2-17B50C6118E0}" srcOrd="1" destOrd="0" parTransId="{349690C6-62AA-47EE-A4F1-247E04036C3C}" sibTransId="{04A6DAA3-9126-4F9A-9611-16EAA253A80B}"/>
    <dgm:cxn modelId="{0C4C1509-B06C-4E9C-B04D-924CF63DEB81}" type="presParOf" srcId="{70A0D131-3754-4BE6-B7FE-044FF80D1F63}" destId="{62A8CA7C-7A16-48C7-86A4-D17B150A3516}" srcOrd="0" destOrd="0" presId="urn:microsoft.com/office/officeart/2005/8/layout/arrow4"/>
    <dgm:cxn modelId="{45C7E66C-CA14-4895-A7DA-AD2B2E746E40}" type="presParOf" srcId="{70A0D131-3754-4BE6-B7FE-044FF80D1F63}" destId="{33DAE7FC-7AD2-4EBB-9394-E33E32D1D35E}" srcOrd="1" destOrd="0" presId="urn:microsoft.com/office/officeart/2005/8/layout/arrow4"/>
    <dgm:cxn modelId="{3A0FE85E-3DFB-4B47-B0BE-8549CD4D8E40}" type="presParOf" srcId="{70A0D131-3754-4BE6-B7FE-044FF80D1F63}" destId="{1E68E534-F155-422A-ADE5-58A5CC1858AE}" srcOrd="2" destOrd="0" presId="urn:microsoft.com/office/officeart/2005/8/layout/arrow4"/>
    <dgm:cxn modelId="{E4361714-56E9-4189-B125-724DDC5D6FA8}" type="presParOf" srcId="{70A0D131-3754-4BE6-B7FE-044FF80D1F63}" destId="{DD6FEB70-4FB2-4BE9-949F-A5F384F36204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CDB122-F8D8-4113-9942-DDF7F9D044B6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E5361A3-758F-4BFD-B1DA-BE3F03408627}">
      <dgm:prSet phldrT="[文本]"/>
      <dgm:spPr>
        <a:solidFill>
          <a:srgbClr val="0066FF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 </a:t>
          </a:r>
          <a:r>
            <a:rPr lang="zh-CN" alt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准备“借”的理由</a:t>
          </a:r>
          <a:endParaRPr lang="zh-CN" altLang="en-US" dirty="0">
            <a:latin typeface="黑体" pitchFamily="49" charset="-122"/>
            <a:ea typeface="黑体" pitchFamily="49" charset="-122"/>
          </a:endParaRPr>
        </a:p>
      </dgm:t>
    </dgm:pt>
    <dgm:pt modelId="{65932CBF-479E-4079-A240-7C010BDA1391}" type="parTrans" cxnId="{BDEFE398-B351-4EB1-BF0E-3C8D6FBE2AFD}">
      <dgm:prSet/>
      <dgm:spPr/>
      <dgm:t>
        <a:bodyPr/>
        <a:lstStyle/>
        <a:p>
          <a:endParaRPr lang="zh-CN" altLang="en-US"/>
        </a:p>
      </dgm:t>
    </dgm:pt>
    <dgm:pt modelId="{7052DB7B-796D-41AD-9A24-3F95C4BA45F0}" type="sibTrans" cxnId="{BDEFE398-B351-4EB1-BF0E-3C8D6FBE2AFD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5ED092EB-77E4-4CCD-87CC-F9833AC074AA}">
      <dgm:prSet phldrT="[文本]"/>
      <dgm:spPr>
        <a:solidFill>
          <a:srgbClr val="0066FF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选准“借”的对象</a:t>
          </a:r>
          <a:endParaRPr lang="zh-CN" altLang="en-US" dirty="0">
            <a:latin typeface="黑体" pitchFamily="49" charset="-122"/>
            <a:ea typeface="黑体" pitchFamily="49" charset="-122"/>
          </a:endParaRPr>
        </a:p>
      </dgm:t>
    </dgm:pt>
    <dgm:pt modelId="{4E7F9135-A028-45EE-B44E-764DF6CF72C3}" type="parTrans" cxnId="{5F566BFF-0312-47DE-9923-D98543D01AC6}">
      <dgm:prSet/>
      <dgm:spPr/>
      <dgm:t>
        <a:bodyPr/>
        <a:lstStyle/>
        <a:p>
          <a:endParaRPr lang="zh-CN" altLang="en-US"/>
        </a:p>
      </dgm:t>
    </dgm:pt>
    <dgm:pt modelId="{5A6EC405-7F71-4156-968D-13DDD98643A5}" type="sibTrans" cxnId="{5F566BFF-0312-47DE-9923-D98543D01AC6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389DE9EB-D6E8-44D8-BEF7-26761A5FACD6}">
      <dgm:prSet phldrT="[文本]"/>
      <dgm:spPr>
        <a:solidFill>
          <a:srgbClr val="0066FF"/>
        </a:solidFill>
        <a:ln>
          <a:noFill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CN" alt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寻求“借”的方法 </a:t>
          </a:r>
          <a:endParaRPr lang="zh-CN" altLang="en-US" dirty="0">
            <a:latin typeface="黑体" pitchFamily="49" charset="-122"/>
            <a:ea typeface="黑体" pitchFamily="49" charset="-122"/>
          </a:endParaRPr>
        </a:p>
      </dgm:t>
    </dgm:pt>
    <dgm:pt modelId="{515DB14B-EFEC-44DB-8B73-914A1F95D3A8}" type="parTrans" cxnId="{045DC5CE-62F1-4FE0-B3B1-39529592E3D2}">
      <dgm:prSet/>
      <dgm:spPr/>
      <dgm:t>
        <a:bodyPr/>
        <a:lstStyle/>
        <a:p>
          <a:endParaRPr lang="zh-CN" altLang="en-US"/>
        </a:p>
      </dgm:t>
    </dgm:pt>
    <dgm:pt modelId="{68403796-BCA7-407B-B989-B585A1574AAF}" type="sibTrans" cxnId="{045DC5CE-62F1-4FE0-B3B1-39529592E3D2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CN" altLang="en-US"/>
        </a:p>
      </dgm:t>
    </dgm:pt>
    <dgm:pt modelId="{072DE27D-91B9-4E8D-8EED-03071B9D36F0}" type="pres">
      <dgm:prSet presAssocID="{05CDB122-F8D8-4113-9942-DDF7F9D044B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7739C663-638C-4530-836F-953C19A84224}" type="pres">
      <dgm:prSet presAssocID="{8E5361A3-758F-4BFD-B1DA-BE3F03408627}" presName="text1" presStyleCnt="0"/>
      <dgm:spPr/>
    </dgm:pt>
    <dgm:pt modelId="{3374413C-5240-4010-AA00-ACB026360DB6}" type="pres">
      <dgm:prSet presAssocID="{8E5361A3-758F-4BFD-B1DA-BE3F0340862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20C458-E4DF-4ABD-98A0-0CB18170C8DF}" type="pres">
      <dgm:prSet presAssocID="{8E5361A3-758F-4BFD-B1DA-BE3F03408627}" presName="textaccent1" presStyleCnt="0"/>
      <dgm:spPr/>
    </dgm:pt>
    <dgm:pt modelId="{17F3D583-26D0-4C01-B475-425306377BF7}" type="pres">
      <dgm:prSet presAssocID="{8E5361A3-758F-4BFD-B1DA-BE3F03408627}" presName="accentRepeatNode" presStyleLbl="solidAlignAcc1" presStyleIdx="0" presStyleCnt="6"/>
      <dgm:spPr/>
    </dgm:pt>
    <dgm:pt modelId="{161AE2D5-11A8-49A3-B049-9FB75F65822D}" type="pres">
      <dgm:prSet presAssocID="{7052DB7B-796D-41AD-9A24-3F95C4BA45F0}" presName="image1" presStyleCnt="0"/>
      <dgm:spPr/>
    </dgm:pt>
    <dgm:pt modelId="{5758C6C4-CA31-45C7-A872-F306BD11E52A}" type="pres">
      <dgm:prSet presAssocID="{7052DB7B-796D-41AD-9A24-3F95C4BA45F0}" presName="imageRepeatNode" presStyleLbl="alignAcc1" presStyleIdx="0" presStyleCnt="3" custLinFactNeighborX="-2929" custLinFactNeighborY="2415"/>
      <dgm:spPr/>
      <dgm:t>
        <a:bodyPr/>
        <a:lstStyle/>
        <a:p>
          <a:endParaRPr lang="zh-CN" altLang="en-US"/>
        </a:p>
      </dgm:t>
    </dgm:pt>
    <dgm:pt modelId="{AE46862D-D2F7-45A9-A14E-D3D57664CE00}" type="pres">
      <dgm:prSet presAssocID="{7052DB7B-796D-41AD-9A24-3F95C4BA45F0}" presName="imageaccent1" presStyleCnt="0"/>
      <dgm:spPr/>
    </dgm:pt>
    <dgm:pt modelId="{B0932264-4EB6-4F11-85DC-032507DF387B}" type="pres">
      <dgm:prSet presAssocID="{7052DB7B-796D-41AD-9A24-3F95C4BA45F0}" presName="accentRepeatNode" presStyleLbl="solidAlignAcc1" presStyleIdx="1" presStyleCnt="6"/>
      <dgm:spPr/>
    </dgm:pt>
    <dgm:pt modelId="{D85AD220-B50D-47B1-B402-1F087FBA7F2F}" type="pres">
      <dgm:prSet presAssocID="{5ED092EB-77E4-4CCD-87CC-F9833AC074AA}" presName="text2" presStyleCnt="0"/>
      <dgm:spPr/>
    </dgm:pt>
    <dgm:pt modelId="{42579DA5-B18F-487B-BEEE-E9C8941BF72E}" type="pres">
      <dgm:prSet presAssocID="{5ED092EB-77E4-4CCD-87CC-F9833AC074AA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23254B-6F2E-4AE1-AB64-16932FF11715}" type="pres">
      <dgm:prSet presAssocID="{5ED092EB-77E4-4CCD-87CC-F9833AC074AA}" presName="textaccent2" presStyleCnt="0"/>
      <dgm:spPr/>
    </dgm:pt>
    <dgm:pt modelId="{943DE6AD-F843-47D5-AEB3-D29A91E94C05}" type="pres">
      <dgm:prSet presAssocID="{5ED092EB-77E4-4CCD-87CC-F9833AC074AA}" presName="accentRepeatNode" presStyleLbl="solidAlignAcc1" presStyleIdx="2" presStyleCnt="6"/>
      <dgm:spPr/>
    </dgm:pt>
    <dgm:pt modelId="{C56F8B2D-5583-41B9-A694-0A6930E131DA}" type="pres">
      <dgm:prSet presAssocID="{5A6EC405-7F71-4156-968D-13DDD98643A5}" presName="image2" presStyleCnt="0"/>
      <dgm:spPr/>
    </dgm:pt>
    <dgm:pt modelId="{D81046EF-68B6-4A3E-9899-512630A99531}" type="pres">
      <dgm:prSet presAssocID="{5A6EC405-7F71-4156-968D-13DDD98643A5}" presName="imageRepeatNode" presStyleLbl="alignAcc1" presStyleIdx="1" presStyleCnt="3"/>
      <dgm:spPr/>
      <dgm:t>
        <a:bodyPr/>
        <a:lstStyle/>
        <a:p>
          <a:endParaRPr lang="zh-CN" altLang="en-US"/>
        </a:p>
      </dgm:t>
    </dgm:pt>
    <dgm:pt modelId="{C4F52F9C-4681-49FA-A85E-770C83335BD5}" type="pres">
      <dgm:prSet presAssocID="{5A6EC405-7F71-4156-968D-13DDD98643A5}" presName="imageaccent2" presStyleCnt="0"/>
      <dgm:spPr/>
    </dgm:pt>
    <dgm:pt modelId="{3DDF4114-EFF0-41E6-914D-723311EACBAC}" type="pres">
      <dgm:prSet presAssocID="{5A6EC405-7F71-4156-968D-13DDD98643A5}" presName="accentRepeatNode" presStyleLbl="solidAlignAcc1" presStyleIdx="3" presStyleCnt="6"/>
      <dgm:spPr/>
    </dgm:pt>
    <dgm:pt modelId="{C51D6850-BDF1-4243-8EA0-DA3E454AA884}" type="pres">
      <dgm:prSet presAssocID="{389DE9EB-D6E8-44D8-BEF7-26761A5FACD6}" presName="text3" presStyleCnt="0"/>
      <dgm:spPr/>
    </dgm:pt>
    <dgm:pt modelId="{0BA2A81C-B589-4382-A5AF-5F1725E3292B}" type="pres">
      <dgm:prSet presAssocID="{389DE9EB-D6E8-44D8-BEF7-26761A5FACD6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6A3D38F-4C7E-471A-942E-DFD7DD4FEA17}" type="pres">
      <dgm:prSet presAssocID="{389DE9EB-D6E8-44D8-BEF7-26761A5FACD6}" presName="textaccent3" presStyleCnt="0"/>
      <dgm:spPr/>
    </dgm:pt>
    <dgm:pt modelId="{73D18056-4D49-4327-B0CD-D565EF050BB6}" type="pres">
      <dgm:prSet presAssocID="{389DE9EB-D6E8-44D8-BEF7-26761A5FACD6}" presName="accentRepeatNode" presStyleLbl="solidAlignAcc1" presStyleIdx="4" presStyleCnt="6"/>
      <dgm:spPr/>
    </dgm:pt>
    <dgm:pt modelId="{EF34686B-ED68-4F5B-A7B6-F4DA5864CAE7}" type="pres">
      <dgm:prSet presAssocID="{68403796-BCA7-407B-B989-B585A1574AAF}" presName="image3" presStyleCnt="0"/>
      <dgm:spPr/>
    </dgm:pt>
    <dgm:pt modelId="{DF0AB13A-C2E2-4147-92FD-F1D77BBFDD3B}" type="pres">
      <dgm:prSet presAssocID="{68403796-BCA7-407B-B989-B585A1574AAF}" presName="imageRepeatNode" presStyleLbl="alignAcc1" presStyleIdx="2" presStyleCnt="3"/>
      <dgm:spPr/>
      <dgm:t>
        <a:bodyPr/>
        <a:lstStyle/>
        <a:p>
          <a:endParaRPr lang="zh-CN" altLang="en-US"/>
        </a:p>
      </dgm:t>
    </dgm:pt>
    <dgm:pt modelId="{D876B932-8620-42EE-969D-9F20355BD70E}" type="pres">
      <dgm:prSet presAssocID="{68403796-BCA7-407B-B989-B585A1574AAF}" presName="imageaccent3" presStyleCnt="0"/>
      <dgm:spPr/>
    </dgm:pt>
    <dgm:pt modelId="{E9873B40-1789-4BC4-A191-36F1CA304071}" type="pres">
      <dgm:prSet presAssocID="{68403796-BCA7-407B-B989-B585A1574AAF}" presName="accentRepeatNode" presStyleLbl="solidAlignAcc1" presStyleIdx="5" presStyleCnt="6"/>
      <dgm:spPr/>
    </dgm:pt>
  </dgm:ptLst>
  <dgm:cxnLst>
    <dgm:cxn modelId="{BDEFE398-B351-4EB1-BF0E-3C8D6FBE2AFD}" srcId="{05CDB122-F8D8-4113-9942-DDF7F9D044B6}" destId="{8E5361A3-758F-4BFD-B1DA-BE3F03408627}" srcOrd="0" destOrd="0" parTransId="{65932CBF-479E-4079-A240-7C010BDA1391}" sibTransId="{7052DB7B-796D-41AD-9A24-3F95C4BA45F0}"/>
    <dgm:cxn modelId="{6B4F0D8B-D9A1-401D-A447-6E2F83BA549B}" type="presOf" srcId="{68403796-BCA7-407B-B989-B585A1574AAF}" destId="{DF0AB13A-C2E2-4147-92FD-F1D77BBFDD3B}" srcOrd="0" destOrd="0" presId="urn:microsoft.com/office/officeart/2008/layout/HexagonCluster"/>
    <dgm:cxn modelId="{C3C3AA0D-A61F-4201-A4DF-DEFBDAA1B0AF}" type="presOf" srcId="{5A6EC405-7F71-4156-968D-13DDD98643A5}" destId="{D81046EF-68B6-4A3E-9899-512630A99531}" srcOrd="0" destOrd="0" presId="urn:microsoft.com/office/officeart/2008/layout/HexagonCluster"/>
    <dgm:cxn modelId="{5F566BFF-0312-47DE-9923-D98543D01AC6}" srcId="{05CDB122-F8D8-4113-9942-DDF7F9D044B6}" destId="{5ED092EB-77E4-4CCD-87CC-F9833AC074AA}" srcOrd="1" destOrd="0" parTransId="{4E7F9135-A028-45EE-B44E-764DF6CF72C3}" sibTransId="{5A6EC405-7F71-4156-968D-13DDD98643A5}"/>
    <dgm:cxn modelId="{0A7DA6B9-FBBB-4FD4-8D50-4F2C10081C4C}" type="presOf" srcId="{5ED092EB-77E4-4CCD-87CC-F9833AC074AA}" destId="{42579DA5-B18F-487B-BEEE-E9C8941BF72E}" srcOrd="0" destOrd="0" presId="urn:microsoft.com/office/officeart/2008/layout/HexagonCluster"/>
    <dgm:cxn modelId="{536CA6EE-5CD5-45D2-962E-9EDD21607B29}" type="presOf" srcId="{8E5361A3-758F-4BFD-B1DA-BE3F03408627}" destId="{3374413C-5240-4010-AA00-ACB026360DB6}" srcOrd="0" destOrd="0" presId="urn:microsoft.com/office/officeart/2008/layout/HexagonCluster"/>
    <dgm:cxn modelId="{045DC5CE-62F1-4FE0-B3B1-39529592E3D2}" srcId="{05CDB122-F8D8-4113-9942-DDF7F9D044B6}" destId="{389DE9EB-D6E8-44D8-BEF7-26761A5FACD6}" srcOrd="2" destOrd="0" parTransId="{515DB14B-EFEC-44DB-8B73-914A1F95D3A8}" sibTransId="{68403796-BCA7-407B-B989-B585A1574AAF}"/>
    <dgm:cxn modelId="{94CB0A47-A70B-4AEA-915F-5CBAFA31606C}" type="presOf" srcId="{389DE9EB-D6E8-44D8-BEF7-26761A5FACD6}" destId="{0BA2A81C-B589-4382-A5AF-5F1725E3292B}" srcOrd="0" destOrd="0" presId="urn:microsoft.com/office/officeart/2008/layout/HexagonCluster"/>
    <dgm:cxn modelId="{C47DA55A-A219-4D9B-BECB-06143E5D036D}" type="presOf" srcId="{7052DB7B-796D-41AD-9A24-3F95C4BA45F0}" destId="{5758C6C4-CA31-45C7-A872-F306BD11E52A}" srcOrd="0" destOrd="0" presId="urn:microsoft.com/office/officeart/2008/layout/HexagonCluster"/>
    <dgm:cxn modelId="{5C70C3C9-B606-4BB7-990D-CD39A9A6AF54}" type="presOf" srcId="{05CDB122-F8D8-4113-9942-DDF7F9D044B6}" destId="{072DE27D-91B9-4E8D-8EED-03071B9D36F0}" srcOrd="0" destOrd="0" presId="urn:microsoft.com/office/officeart/2008/layout/HexagonCluster"/>
    <dgm:cxn modelId="{1EF6045F-02AF-4D07-859C-74B394B041A4}" type="presParOf" srcId="{072DE27D-91B9-4E8D-8EED-03071B9D36F0}" destId="{7739C663-638C-4530-836F-953C19A84224}" srcOrd="0" destOrd="0" presId="urn:microsoft.com/office/officeart/2008/layout/HexagonCluster"/>
    <dgm:cxn modelId="{A4E8CFEC-A29D-47CB-945D-F87F508B7457}" type="presParOf" srcId="{7739C663-638C-4530-836F-953C19A84224}" destId="{3374413C-5240-4010-AA00-ACB026360DB6}" srcOrd="0" destOrd="0" presId="urn:microsoft.com/office/officeart/2008/layout/HexagonCluster"/>
    <dgm:cxn modelId="{0AE48B7B-A70A-4740-8C75-E27B8F2747C9}" type="presParOf" srcId="{072DE27D-91B9-4E8D-8EED-03071B9D36F0}" destId="{6020C458-E4DF-4ABD-98A0-0CB18170C8DF}" srcOrd="1" destOrd="0" presId="urn:microsoft.com/office/officeart/2008/layout/HexagonCluster"/>
    <dgm:cxn modelId="{049A4E5A-79F6-4669-BF93-64D91451D88C}" type="presParOf" srcId="{6020C458-E4DF-4ABD-98A0-0CB18170C8DF}" destId="{17F3D583-26D0-4C01-B475-425306377BF7}" srcOrd="0" destOrd="0" presId="urn:microsoft.com/office/officeart/2008/layout/HexagonCluster"/>
    <dgm:cxn modelId="{43C7F036-AA6C-4D66-8D8A-E0992464185B}" type="presParOf" srcId="{072DE27D-91B9-4E8D-8EED-03071B9D36F0}" destId="{161AE2D5-11A8-49A3-B049-9FB75F65822D}" srcOrd="2" destOrd="0" presId="urn:microsoft.com/office/officeart/2008/layout/HexagonCluster"/>
    <dgm:cxn modelId="{FE37FAA4-225C-491E-A5E5-94B39D351AE5}" type="presParOf" srcId="{161AE2D5-11A8-49A3-B049-9FB75F65822D}" destId="{5758C6C4-CA31-45C7-A872-F306BD11E52A}" srcOrd="0" destOrd="0" presId="urn:microsoft.com/office/officeart/2008/layout/HexagonCluster"/>
    <dgm:cxn modelId="{4C7D5B3C-7641-4DB1-AD15-BA1131744830}" type="presParOf" srcId="{072DE27D-91B9-4E8D-8EED-03071B9D36F0}" destId="{AE46862D-D2F7-45A9-A14E-D3D57664CE00}" srcOrd="3" destOrd="0" presId="urn:microsoft.com/office/officeart/2008/layout/HexagonCluster"/>
    <dgm:cxn modelId="{489642A2-B4EE-4638-A00A-A38C81549D06}" type="presParOf" srcId="{AE46862D-D2F7-45A9-A14E-D3D57664CE00}" destId="{B0932264-4EB6-4F11-85DC-032507DF387B}" srcOrd="0" destOrd="0" presId="urn:microsoft.com/office/officeart/2008/layout/HexagonCluster"/>
    <dgm:cxn modelId="{438E2A60-DFEE-48E7-97BD-94078FF22B28}" type="presParOf" srcId="{072DE27D-91B9-4E8D-8EED-03071B9D36F0}" destId="{D85AD220-B50D-47B1-B402-1F087FBA7F2F}" srcOrd="4" destOrd="0" presId="urn:microsoft.com/office/officeart/2008/layout/HexagonCluster"/>
    <dgm:cxn modelId="{D1710D2D-DDCE-4543-883B-39799F8D5F1E}" type="presParOf" srcId="{D85AD220-B50D-47B1-B402-1F087FBA7F2F}" destId="{42579DA5-B18F-487B-BEEE-E9C8941BF72E}" srcOrd="0" destOrd="0" presId="urn:microsoft.com/office/officeart/2008/layout/HexagonCluster"/>
    <dgm:cxn modelId="{499FD68B-400B-4261-B372-738D6E83166F}" type="presParOf" srcId="{072DE27D-91B9-4E8D-8EED-03071B9D36F0}" destId="{DE23254B-6F2E-4AE1-AB64-16932FF11715}" srcOrd="5" destOrd="0" presId="urn:microsoft.com/office/officeart/2008/layout/HexagonCluster"/>
    <dgm:cxn modelId="{E1E78792-BA67-4D7B-9EA5-E63A410D8A04}" type="presParOf" srcId="{DE23254B-6F2E-4AE1-AB64-16932FF11715}" destId="{943DE6AD-F843-47D5-AEB3-D29A91E94C05}" srcOrd="0" destOrd="0" presId="urn:microsoft.com/office/officeart/2008/layout/HexagonCluster"/>
    <dgm:cxn modelId="{5625F4C2-9B75-40C2-98D7-606AEDDE020A}" type="presParOf" srcId="{072DE27D-91B9-4E8D-8EED-03071B9D36F0}" destId="{C56F8B2D-5583-41B9-A694-0A6930E131DA}" srcOrd="6" destOrd="0" presId="urn:microsoft.com/office/officeart/2008/layout/HexagonCluster"/>
    <dgm:cxn modelId="{AAB7EB66-145E-41BF-AEB4-60A80FFCA5F1}" type="presParOf" srcId="{C56F8B2D-5583-41B9-A694-0A6930E131DA}" destId="{D81046EF-68B6-4A3E-9899-512630A99531}" srcOrd="0" destOrd="0" presId="urn:microsoft.com/office/officeart/2008/layout/HexagonCluster"/>
    <dgm:cxn modelId="{9D09858C-E9E2-4373-8220-CB435C697840}" type="presParOf" srcId="{072DE27D-91B9-4E8D-8EED-03071B9D36F0}" destId="{C4F52F9C-4681-49FA-A85E-770C83335BD5}" srcOrd="7" destOrd="0" presId="urn:microsoft.com/office/officeart/2008/layout/HexagonCluster"/>
    <dgm:cxn modelId="{44083D07-9DA3-4491-B8B7-B8553F185600}" type="presParOf" srcId="{C4F52F9C-4681-49FA-A85E-770C83335BD5}" destId="{3DDF4114-EFF0-41E6-914D-723311EACBAC}" srcOrd="0" destOrd="0" presId="urn:microsoft.com/office/officeart/2008/layout/HexagonCluster"/>
    <dgm:cxn modelId="{83B6A95B-2B71-4F0C-B218-2F0B87F13AA5}" type="presParOf" srcId="{072DE27D-91B9-4E8D-8EED-03071B9D36F0}" destId="{C51D6850-BDF1-4243-8EA0-DA3E454AA884}" srcOrd="8" destOrd="0" presId="urn:microsoft.com/office/officeart/2008/layout/HexagonCluster"/>
    <dgm:cxn modelId="{623D11A0-4125-406F-AAE9-A476B0CAF684}" type="presParOf" srcId="{C51D6850-BDF1-4243-8EA0-DA3E454AA884}" destId="{0BA2A81C-B589-4382-A5AF-5F1725E3292B}" srcOrd="0" destOrd="0" presId="urn:microsoft.com/office/officeart/2008/layout/HexagonCluster"/>
    <dgm:cxn modelId="{5BF53BEA-3306-4EF6-BC82-2342EAFC7053}" type="presParOf" srcId="{072DE27D-91B9-4E8D-8EED-03071B9D36F0}" destId="{76A3D38F-4C7E-471A-942E-DFD7DD4FEA17}" srcOrd="9" destOrd="0" presId="urn:microsoft.com/office/officeart/2008/layout/HexagonCluster"/>
    <dgm:cxn modelId="{35A32798-57FC-49A6-870E-0A4F7648BE92}" type="presParOf" srcId="{76A3D38F-4C7E-471A-942E-DFD7DD4FEA17}" destId="{73D18056-4D49-4327-B0CD-D565EF050BB6}" srcOrd="0" destOrd="0" presId="urn:microsoft.com/office/officeart/2008/layout/HexagonCluster"/>
    <dgm:cxn modelId="{F47C204B-3B0C-4798-920F-63876257FFEB}" type="presParOf" srcId="{072DE27D-91B9-4E8D-8EED-03071B9D36F0}" destId="{EF34686B-ED68-4F5B-A7B6-F4DA5864CAE7}" srcOrd="10" destOrd="0" presId="urn:microsoft.com/office/officeart/2008/layout/HexagonCluster"/>
    <dgm:cxn modelId="{68C6C544-F315-4355-B858-AF3756BEDB7E}" type="presParOf" srcId="{EF34686B-ED68-4F5B-A7B6-F4DA5864CAE7}" destId="{DF0AB13A-C2E2-4147-92FD-F1D77BBFDD3B}" srcOrd="0" destOrd="0" presId="urn:microsoft.com/office/officeart/2008/layout/HexagonCluster"/>
    <dgm:cxn modelId="{880DDC81-BE3E-4070-B345-C4FFFC6D3DF8}" type="presParOf" srcId="{072DE27D-91B9-4E8D-8EED-03071B9D36F0}" destId="{D876B932-8620-42EE-969D-9F20355BD70E}" srcOrd="11" destOrd="0" presId="urn:microsoft.com/office/officeart/2008/layout/HexagonCluster"/>
    <dgm:cxn modelId="{BB362EDF-C37E-487A-BD1E-15F7514DD348}" type="presParOf" srcId="{D876B932-8620-42EE-969D-9F20355BD70E}" destId="{E9873B40-1789-4BC4-A191-36F1CA30407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D46F27-8565-4999-8914-5969359D53F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4413FE4-60D0-4C8A-A381-F0826E6856A3}">
      <dgm:prSet custT="1"/>
      <dgm:spPr>
        <a:solidFill>
          <a:srgbClr val="1A01D5"/>
        </a:solidFill>
        <a:ln w="38100"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zh-CN" altLang="en-US" sz="2800" b="1" dirty="0" smtClean="0">
              <a:effectLst/>
              <a:latin typeface="黑体" pitchFamily="49" charset="-122"/>
              <a:ea typeface="黑体" pitchFamily="49" charset="-122"/>
            </a:rPr>
            <a:t>担保贷款 </a:t>
          </a:r>
          <a:endParaRPr lang="zh-CN" altLang="en-US" sz="2800" b="1" dirty="0">
            <a:effectLst/>
            <a:latin typeface="黑体" pitchFamily="49" charset="-122"/>
            <a:ea typeface="黑体" pitchFamily="49" charset="-122"/>
          </a:endParaRPr>
        </a:p>
      </dgm:t>
    </dgm:pt>
    <dgm:pt modelId="{293DF08E-2F0E-4789-9AAE-CE428A80FD30}">
      <dgm:prSet custT="1"/>
      <dgm:spPr>
        <a:solidFill>
          <a:srgbClr val="1A01D5"/>
        </a:solidFill>
        <a:ln w="38100"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zh-CN" altLang="en-US" sz="2800" b="1" dirty="0" smtClean="0">
              <a:effectLst/>
              <a:latin typeface="黑体" pitchFamily="49" charset="-122"/>
              <a:ea typeface="黑体" pitchFamily="49" charset="-122"/>
            </a:rPr>
            <a:t>抵押贷款</a:t>
          </a:r>
          <a:endParaRPr lang="zh-CN" altLang="en-US" sz="2800" b="1" dirty="0">
            <a:effectLst/>
            <a:latin typeface="黑体" pitchFamily="49" charset="-122"/>
            <a:ea typeface="黑体" pitchFamily="49" charset="-122"/>
          </a:endParaRPr>
        </a:p>
      </dgm:t>
    </dgm:pt>
    <dgm:pt modelId="{C0B30805-4637-4C94-8306-7B3C7D0DE81B}">
      <dgm:prSet custT="1"/>
      <dgm:spPr>
        <a:solidFill>
          <a:srgbClr val="1A01D5"/>
        </a:solidFill>
        <a:ln w="38100"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zh-CN" altLang="en-US" sz="2800" b="1" dirty="0" smtClean="0">
              <a:effectLst/>
              <a:latin typeface="黑体" pitchFamily="49" charset="-122"/>
              <a:ea typeface="黑体" pitchFamily="49" charset="-122"/>
            </a:rPr>
            <a:t>定向贷款</a:t>
          </a:r>
          <a:endParaRPr lang="zh-CN" altLang="en-US" sz="2800" b="1" dirty="0">
            <a:effectLst/>
            <a:latin typeface="黑体" pitchFamily="49" charset="-122"/>
            <a:ea typeface="黑体" pitchFamily="49" charset="-122"/>
          </a:endParaRPr>
        </a:p>
      </dgm:t>
    </dgm:pt>
    <dgm:pt modelId="{7BC62267-C91A-466D-96AB-0FCB7292929F}">
      <dgm:prSet phldrT="[文本]" custT="1"/>
      <dgm:spPr>
        <a:solidFill>
          <a:srgbClr val="1A01D5"/>
        </a:solidFill>
        <a:ln w="38100"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zh-CN" altLang="en-US" sz="2800" b="1" dirty="0" smtClean="0">
              <a:effectLst/>
              <a:latin typeface="黑体" pitchFamily="49" charset="-122"/>
              <a:ea typeface="黑体" pitchFamily="49" charset="-122"/>
            </a:rPr>
            <a:t>信用贷款</a:t>
          </a:r>
          <a:endParaRPr lang="zh-CN" altLang="en-US" sz="2800" b="1" dirty="0">
            <a:effectLst/>
            <a:latin typeface="黑体" pitchFamily="49" charset="-122"/>
            <a:ea typeface="黑体" pitchFamily="49" charset="-122"/>
          </a:endParaRPr>
        </a:p>
      </dgm:t>
    </dgm:pt>
    <dgm:pt modelId="{EE2D5E35-2BA3-4F29-9481-9D130C170F92}">
      <dgm:prSet phldrT="[文本]" custT="1"/>
      <dgm:spPr>
        <a:solidFill>
          <a:srgbClr val="1A01D5"/>
        </a:solidFill>
        <a:ln w="38100"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zh-CN" altLang="en-US" sz="2800" b="1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rPr>
            <a:t>银行借贷</a:t>
          </a:r>
          <a:endParaRPr lang="zh-CN" altLang="en-US" sz="2800" b="1" dirty="0">
            <a:solidFill>
              <a:schemeClr val="bg1"/>
            </a:solidFill>
            <a:latin typeface="黑体" pitchFamily="49" charset="-122"/>
            <a:ea typeface="黑体" pitchFamily="49" charset="-122"/>
          </a:endParaRPr>
        </a:p>
      </dgm:t>
    </dgm:pt>
    <dgm:pt modelId="{09AD98EE-A485-4D60-889F-B61E7D5B8401}" type="sibTrans" cxnId="{816C2C5F-205C-4A70-AC4A-0CF7FE27E0A7}">
      <dgm:prSet/>
      <dgm:spPr/>
      <dgm:t>
        <a:bodyPr/>
        <a:lstStyle/>
        <a:p>
          <a:endParaRPr lang="zh-CN" altLang="en-US"/>
        </a:p>
      </dgm:t>
    </dgm:pt>
    <dgm:pt modelId="{A4B83A9E-1766-4C75-BD40-8538C7C4FB74}" type="parTrans" cxnId="{816C2C5F-205C-4A70-AC4A-0CF7FE27E0A7}">
      <dgm:prSet/>
      <dgm:spPr/>
      <dgm:t>
        <a:bodyPr/>
        <a:lstStyle/>
        <a:p>
          <a:endParaRPr lang="zh-CN" altLang="en-US"/>
        </a:p>
      </dgm:t>
    </dgm:pt>
    <dgm:pt modelId="{0CBA8C49-9006-4B03-BFEF-957C304DEEA0}" type="sibTrans" cxnId="{1185FA97-487E-4C0E-8FB4-2117DF1259C7}">
      <dgm:prSet/>
      <dgm:spPr/>
      <dgm:t>
        <a:bodyPr/>
        <a:lstStyle/>
        <a:p>
          <a:endParaRPr lang="zh-CN" altLang="en-US"/>
        </a:p>
      </dgm:t>
    </dgm:pt>
    <dgm:pt modelId="{D7415668-8C18-4768-9AA6-67099F6155F9}" type="parTrans" cxnId="{1185FA97-487E-4C0E-8FB4-2117DF1259C7}">
      <dgm:prSet/>
      <dgm:spPr>
        <a:solidFill>
          <a:srgbClr val="1A01D5"/>
        </a:solidFill>
        <a:ln w="38100">
          <a:solidFill>
            <a:srgbClr val="3366FF"/>
          </a:solidFill>
        </a:ln>
      </dgm:spPr>
      <dgm:t>
        <a:bodyPr/>
        <a:lstStyle/>
        <a:p>
          <a:endParaRPr lang="zh-CN" altLang="en-US"/>
        </a:p>
      </dgm:t>
    </dgm:pt>
    <dgm:pt modelId="{0832FAEC-4477-4F9D-B3DB-4F205972BAAF}" type="sibTrans" cxnId="{2D58C96D-7D34-47A2-9A18-499C9E0F89FB}">
      <dgm:prSet/>
      <dgm:spPr/>
      <dgm:t>
        <a:bodyPr/>
        <a:lstStyle/>
        <a:p>
          <a:endParaRPr lang="zh-CN" altLang="en-US"/>
        </a:p>
      </dgm:t>
    </dgm:pt>
    <dgm:pt modelId="{9BFF1A46-6FC8-49E7-90C1-098A75156B3F}" type="parTrans" cxnId="{2D58C96D-7D34-47A2-9A18-499C9E0F89FB}">
      <dgm:prSet/>
      <dgm:spPr>
        <a:solidFill>
          <a:srgbClr val="1A01D5"/>
        </a:solidFill>
        <a:ln w="38100">
          <a:solidFill>
            <a:srgbClr val="3366FF"/>
          </a:solidFill>
        </a:ln>
      </dgm:spPr>
      <dgm:t>
        <a:bodyPr/>
        <a:lstStyle/>
        <a:p>
          <a:endParaRPr lang="zh-CN" altLang="en-US"/>
        </a:p>
      </dgm:t>
    </dgm:pt>
    <dgm:pt modelId="{9740C81B-AA9F-4DBB-ABD9-E2BCEF958E4F}" type="sibTrans" cxnId="{B29541B1-AD86-4A15-8384-1B8F7C21768E}">
      <dgm:prSet/>
      <dgm:spPr/>
      <dgm:t>
        <a:bodyPr/>
        <a:lstStyle/>
        <a:p>
          <a:endParaRPr lang="zh-CN" altLang="en-US"/>
        </a:p>
      </dgm:t>
    </dgm:pt>
    <dgm:pt modelId="{E3AC3FC3-EDC5-4CE6-9240-3261181CEAFE}" type="parTrans" cxnId="{B29541B1-AD86-4A15-8384-1B8F7C21768E}">
      <dgm:prSet/>
      <dgm:spPr>
        <a:solidFill>
          <a:srgbClr val="1A01D5"/>
        </a:solidFill>
        <a:ln w="38100">
          <a:solidFill>
            <a:srgbClr val="3366FF"/>
          </a:solidFill>
        </a:ln>
      </dgm:spPr>
      <dgm:t>
        <a:bodyPr/>
        <a:lstStyle/>
        <a:p>
          <a:endParaRPr lang="zh-CN" altLang="en-US"/>
        </a:p>
      </dgm:t>
    </dgm:pt>
    <dgm:pt modelId="{1BF4ABB9-E5D4-481E-8B87-FA4F4EB5AE1C}" type="sibTrans" cxnId="{7904ED56-4533-4684-8909-FE17B480B7F7}">
      <dgm:prSet/>
      <dgm:spPr/>
      <dgm:t>
        <a:bodyPr/>
        <a:lstStyle/>
        <a:p>
          <a:endParaRPr lang="zh-CN" altLang="en-US"/>
        </a:p>
      </dgm:t>
    </dgm:pt>
    <dgm:pt modelId="{C785CFAF-3DFD-419E-A0E1-B011038A9A25}" type="parTrans" cxnId="{7904ED56-4533-4684-8909-FE17B480B7F7}">
      <dgm:prSet/>
      <dgm:spPr>
        <a:solidFill>
          <a:srgbClr val="1A01D5"/>
        </a:solidFill>
        <a:ln w="38100">
          <a:solidFill>
            <a:srgbClr val="3366FF"/>
          </a:solidFill>
        </a:ln>
      </dgm:spPr>
      <dgm:t>
        <a:bodyPr/>
        <a:lstStyle/>
        <a:p>
          <a:endParaRPr lang="zh-CN" altLang="en-US"/>
        </a:p>
      </dgm:t>
    </dgm:pt>
    <dgm:pt modelId="{742F167E-203F-4E9A-BCA4-5358790BE47F}" type="pres">
      <dgm:prSet presAssocID="{A0D46F27-8565-4999-8914-5969359D53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4C7906BC-6B10-46F4-A914-41B9FEB88DE5}" type="pres">
      <dgm:prSet presAssocID="{EE2D5E35-2BA3-4F29-9481-9D130C170F92}" presName="hierRoot1" presStyleCnt="0">
        <dgm:presLayoutVars>
          <dgm:hierBranch val="init"/>
        </dgm:presLayoutVars>
      </dgm:prSet>
      <dgm:spPr/>
    </dgm:pt>
    <dgm:pt modelId="{9C43AFFE-12B5-418D-AD92-146C5E970A8D}" type="pres">
      <dgm:prSet presAssocID="{EE2D5E35-2BA3-4F29-9481-9D130C170F92}" presName="rootComposite1" presStyleCnt="0"/>
      <dgm:spPr/>
    </dgm:pt>
    <dgm:pt modelId="{B47EF547-88F6-4FD2-B79D-BF9B46255058}" type="pres">
      <dgm:prSet presAssocID="{EE2D5E35-2BA3-4F29-9481-9D130C170F92}" presName="rootText1" presStyleLbl="node0" presStyleIdx="0" presStyleCnt="1" custScaleX="150465" custScaleY="12582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4829837-D6FC-4141-9810-72C868BF252F}" type="pres">
      <dgm:prSet presAssocID="{EE2D5E35-2BA3-4F29-9481-9D130C170F92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A2F3D834-32A6-448D-AE00-4559881BB40D}" type="pres">
      <dgm:prSet presAssocID="{EE2D5E35-2BA3-4F29-9481-9D130C170F92}" presName="hierChild2" presStyleCnt="0"/>
      <dgm:spPr/>
    </dgm:pt>
    <dgm:pt modelId="{2508FAA5-F7FF-47B2-871D-80BC992FEB87}" type="pres">
      <dgm:prSet presAssocID="{C785CFAF-3DFD-419E-A0E1-B011038A9A25}" presName="Name37" presStyleLbl="parChTrans1D2" presStyleIdx="0" presStyleCnt="4" custSzX="2603853" custSzY="171863"/>
      <dgm:spPr/>
      <dgm:t>
        <a:bodyPr/>
        <a:lstStyle/>
        <a:p>
          <a:endParaRPr lang="zh-CN" altLang="en-US"/>
        </a:p>
      </dgm:t>
    </dgm:pt>
    <dgm:pt modelId="{8579FAFC-1853-42CD-B6ED-EB1AE8F04FCF}" type="pres">
      <dgm:prSet presAssocID="{7BC62267-C91A-466D-96AB-0FCB7292929F}" presName="hierRoot2" presStyleCnt="0">
        <dgm:presLayoutVars>
          <dgm:hierBranch val="init"/>
        </dgm:presLayoutVars>
      </dgm:prSet>
      <dgm:spPr/>
    </dgm:pt>
    <dgm:pt modelId="{74D8D456-C373-4F43-99F7-00CA73A862A6}" type="pres">
      <dgm:prSet presAssocID="{7BC62267-C91A-466D-96AB-0FCB7292929F}" presName="rootComposite" presStyleCnt="0"/>
      <dgm:spPr/>
    </dgm:pt>
    <dgm:pt modelId="{7430590C-012B-4288-92F9-BE384CD09EC2}" type="pres">
      <dgm:prSet presAssocID="{7BC62267-C91A-466D-96AB-0FCB7292929F}" presName="rootText" presStyleLbl="node2" presStyleIdx="0" presStyleCnt="4" custScaleX="150465" custScaleY="12582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BD734C-477B-4395-8FA5-B71F1EA75F0A}" type="pres">
      <dgm:prSet presAssocID="{7BC62267-C91A-466D-96AB-0FCB7292929F}" presName="rootConnector" presStyleLbl="node2" presStyleIdx="0" presStyleCnt="4"/>
      <dgm:spPr/>
      <dgm:t>
        <a:bodyPr/>
        <a:lstStyle/>
        <a:p>
          <a:endParaRPr lang="zh-CN" altLang="en-US"/>
        </a:p>
      </dgm:t>
    </dgm:pt>
    <dgm:pt modelId="{1565ECEE-2C46-4C07-8EE9-B04CBA742634}" type="pres">
      <dgm:prSet presAssocID="{7BC62267-C91A-466D-96AB-0FCB7292929F}" presName="hierChild4" presStyleCnt="0"/>
      <dgm:spPr/>
    </dgm:pt>
    <dgm:pt modelId="{ACE68A7B-6F3C-4C34-AAC2-C8030F4C5A16}" type="pres">
      <dgm:prSet presAssocID="{7BC62267-C91A-466D-96AB-0FCB7292929F}" presName="hierChild5" presStyleCnt="0"/>
      <dgm:spPr/>
    </dgm:pt>
    <dgm:pt modelId="{6415F051-308C-4202-9994-F1BCA0D4F612}" type="pres">
      <dgm:prSet presAssocID="{E3AC3FC3-EDC5-4CE6-9240-3261181CEAFE}" presName="Name37" presStyleLbl="parChTrans1D2" presStyleIdx="1" presStyleCnt="4" custSzX="867951" custSzY="171863"/>
      <dgm:spPr/>
      <dgm:t>
        <a:bodyPr/>
        <a:lstStyle/>
        <a:p>
          <a:endParaRPr lang="zh-CN" altLang="en-US"/>
        </a:p>
      </dgm:t>
    </dgm:pt>
    <dgm:pt modelId="{96D73A27-4494-413E-AF11-90F98A41C7AF}" type="pres">
      <dgm:prSet presAssocID="{C0B30805-4637-4C94-8306-7B3C7D0DE81B}" presName="hierRoot2" presStyleCnt="0">
        <dgm:presLayoutVars>
          <dgm:hierBranch val="init"/>
        </dgm:presLayoutVars>
      </dgm:prSet>
      <dgm:spPr/>
    </dgm:pt>
    <dgm:pt modelId="{09A48FB7-4483-4F5D-A463-414F1A406F0E}" type="pres">
      <dgm:prSet presAssocID="{C0B30805-4637-4C94-8306-7B3C7D0DE81B}" presName="rootComposite" presStyleCnt="0"/>
      <dgm:spPr/>
    </dgm:pt>
    <dgm:pt modelId="{0086315A-5479-4DF0-A7D3-194FDB7F93B4}" type="pres">
      <dgm:prSet presAssocID="{C0B30805-4637-4C94-8306-7B3C7D0DE81B}" presName="rootText" presStyleLbl="node2" presStyleIdx="1" presStyleCnt="4" custScaleX="150465" custScaleY="12582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BA942B0-59CB-4596-9FD7-B5A715B85430}" type="pres">
      <dgm:prSet presAssocID="{C0B30805-4637-4C94-8306-7B3C7D0DE81B}" presName="rootConnector" presStyleLbl="node2" presStyleIdx="1" presStyleCnt="4"/>
      <dgm:spPr/>
      <dgm:t>
        <a:bodyPr/>
        <a:lstStyle/>
        <a:p>
          <a:endParaRPr lang="zh-CN" altLang="en-US"/>
        </a:p>
      </dgm:t>
    </dgm:pt>
    <dgm:pt modelId="{05C96D31-6ECB-4C7D-ABB3-CAD5686E07A4}" type="pres">
      <dgm:prSet presAssocID="{C0B30805-4637-4C94-8306-7B3C7D0DE81B}" presName="hierChild4" presStyleCnt="0"/>
      <dgm:spPr/>
    </dgm:pt>
    <dgm:pt modelId="{6C649248-647A-475C-9D41-E1BD66B00E3A}" type="pres">
      <dgm:prSet presAssocID="{C0B30805-4637-4C94-8306-7B3C7D0DE81B}" presName="hierChild5" presStyleCnt="0"/>
      <dgm:spPr/>
    </dgm:pt>
    <dgm:pt modelId="{BD8066B1-878D-423D-BAD2-61240C0482F6}" type="pres">
      <dgm:prSet presAssocID="{9BFF1A46-6FC8-49E7-90C1-098A75156B3F}" presName="Name37" presStyleLbl="parChTrans1D2" presStyleIdx="2" presStyleCnt="4" custSzX="867951" custSzY="171863"/>
      <dgm:spPr/>
      <dgm:t>
        <a:bodyPr/>
        <a:lstStyle/>
        <a:p>
          <a:endParaRPr lang="zh-CN" altLang="en-US"/>
        </a:p>
      </dgm:t>
    </dgm:pt>
    <dgm:pt modelId="{A4BD2EA7-44AB-451C-95E3-3ADCEFABE59C}" type="pres">
      <dgm:prSet presAssocID="{293DF08E-2F0E-4789-9AAE-CE428A80FD30}" presName="hierRoot2" presStyleCnt="0">
        <dgm:presLayoutVars>
          <dgm:hierBranch val="init"/>
        </dgm:presLayoutVars>
      </dgm:prSet>
      <dgm:spPr/>
    </dgm:pt>
    <dgm:pt modelId="{FCA374E4-8FDF-4D6F-B9E5-D8F3B2E5D2F9}" type="pres">
      <dgm:prSet presAssocID="{293DF08E-2F0E-4789-9AAE-CE428A80FD30}" presName="rootComposite" presStyleCnt="0"/>
      <dgm:spPr/>
    </dgm:pt>
    <dgm:pt modelId="{2EF82217-CB7F-4B04-83A3-46AC7A977CBC}" type="pres">
      <dgm:prSet presAssocID="{293DF08E-2F0E-4789-9AAE-CE428A80FD30}" presName="rootText" presStyleLbl="node2" presStyleIdx="2" presStyleCnt="4" custScaleX="150465" custScaleY="12582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3FEAD43-BC81-4906-9DB6-1EEAA87775C9}" type="pres">
      <dgm:prSet presAssocID="{293DF08E-2F0E-4789-9AAE-CE428A80FD30}" presName="rootConnector" presStyleLbl="node2" presStyleIdx="2" presStyleCnt="4"/>
      <dgm:spPr/>
      <dgm:t>
        <a:bodyPr/>
        <a:lstStyle/>
        <a:p>
          <a:endParaRPr lang="zh-CN" altLang="en-US"/>
        </a:p>
      </dgm:t>
    </dgm:pt>
    <dgm:pt modelId="{ACB6E9E1-8BFA-41DD-8918-8E3ECAAF741F}" type="pres">
      <dgm:prSet presAssocID="{293DF08E-2F0E-4789-9AAE-CE428A80FD30}" presName="hierChild4" presStyleCnt="0"/>
      <dgm:spPr/>
    </dgm:pt>
    <dgm:pt modelId="{E0213EA6-2069-40C2-B505-B629E6AEDE91}" type="pres">
      <dgm:prSet presAssocID="{293DF08E-2F0E-4789-9AAE-CE428A80FD30}" presName="hierChild5" presStyleCnt="0"/>
      <dgm:spPr/>
    </dgm:pt>
    <dgm:pt modelId="{45F76511-18F8-465D-A78A-8D9E2B35B335}" type="pres">
      <dgm:prSet presAssocID="{D7415668-8C18-4768-9AA6-67099F6155F9}" presName="Name37" presStyleLbl="parChTrans1D2" presStyleIdx="3" presStyleCnt="4" custSzX="2603853" custSzY="171863"/>
      <dgm:spPr/>
      <dgm:t>
        <a:bodyPr/>
        <a:lstStyle/>
        <a:p>
          <a:endParaRPr lang="zh-CN" altLang="en-US"/>
        </a:p>
      </dgm:t>
    </dgm:pt>
    <dgm:pt modelId="{491F078C-CF2B-4C4A-9B5A-0A917CF23208}" type="pres">
      <dgm:prSet presAssocID="{D4413FE4-60D0-4C8A-A381-F0826E6856A3}" presName="hierRoot2" presStyleCnt="0">
        <dgm:presLayoutVars>
          <dgm:hierBranch val="init"/>
        </dgm:presLayoutVars>
      </dgm:prSet>
      <dgm:spPr/>
    </dgm:pt>
    <dgm:pt modelId="{0FCB127D-8BAE-46BB-90F7-3D8FA6BCA484}" type="pres">
      <dgm:prSet presAssocID="{D4413FE4-60D0-4C8A-A381-F0826E6856A3}" presName="rootComposite" presStyleCnt="0"/>
      <dgm:spPr/>
    </dgm:pt>
    <dgm:pt modelId="{3D1E1334-09D3-4059-A203-E41F0267DDF9}" type="pres">
      <dgm:prSet presAssocID="{D4413FE4-60D0-4C8A-A381-F0826E6856A3}" presName="rootText" presStyleLbl="node2" presStyleIdx="3" presStyleCnt="4" custScaleX="150465" custScaleY="12582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8576878-EB4F-4E89-BE06-F51F298FB75B}" type="pres">
      <dgm:prSet presAssocID="{D4413FE4-60D0-4C8A-A381-F0826E6856A3}" presName="rootConnector" presStyleLbl="node2" presStyleIdx="3" presStyleCnt="4"/>
      <dgm:spPr/>
      <dgm:t>
        <a:bodyPr/>
        <a:lstStyle/>
        <a:p>
          <a:endParaRPr lang="zh-CN" altLang="en-US"/>
        </a:p>
      </dgm:t>
    </dgm:pt>
    <dgm:pt modelId="{926BB662-4E77-40D8-8A8A-602E3A8102F0}" type="pres">
      <dgm:prSet presAssocID="{D4413FE4-60D0-4C8A-A381-F0826E6856A3}" presName="hierChild4" presStyleCnt="0"/>
      <dgm:spPr/>
    </dgm:pt>
    <dgm:pt modelId="{ABF18AAB-71A4-405D-9395-5C6565A600D6}" type="pres">
      <dgm:prSet presAssocID="{D4413FE4-60D0-4C8A-A381-F0826E6856A3}" presName="hierChild5" presStyleCnt="0"/>
      <dgm:spPr/>
    </dgm:pt>
    <dgm:pt modelId="{00F01ACB-5B24-48F1-9D31-85C19DEBA650}" type="pres">
      <dgm:prSet presAssocID="{EE2D5E35-2BA3-4F29-9481-9D130C170F92}" presName="hierChild3" presStyleCnt="0"/>
      <dgm:spPr/>
    </dgm:pt>
  </dgm:ptLst>
  <dgm:cxnLst>
    <dgm:cxn modelId="{1185FA97-487E-4C0E-8FB4-2117DF1259C7}" srcId="{EE2D5E35-2BA3-4F29-9481-9D130C170F92}" destId="{D4413FE4-60D0-4C8A-A381-F0826E6856A3}" srcOrd="3" destOrd="0" parTransId="{D7415668-8C18-4768-9AA6-67099F6155F9}" sibTransId="{0CBA8C49-9006-4B03-BFEF-957C304DEEA0}"/>
    <dgm:cxn modelId="{CBA8C613-D04E-4112-BE46-53814FEC2ABC}" type="presOf" srcId="{D7415668-8C18-4768-9AA6-67099F6155F9}" destId="{45F76511-18F8-465D-A78A-8D9E2B35B335}" srcOrd="0" destOrd="0" presId="urn:microsoft.com/office/officeart/2005/8/layout/orgChart1"/>
    <dgm:cxn modelId="{5B0B9668-E36C-41E8-A966-3F9A8734BE90}" type="presOf" srcId="{E3AC3FC3-EDC5-4CE6-9240-3261181CEAFE}" destId="{6415F051-308C-4202-9994-F1BCA0D4F612}" srcOrd="0" destOrd="0" presId="urn:microsoft.com/office/officeart/2005/8/layout/orgChart1"/>
    <dgm:cxn modelId="{7C5D1A0E-70AE-47C7-9A14-2B7276422261}" type="presOf" srcId="{293DF08E-2F0E-4789-9AAE-CE428A80FD30}" destId="{2EF82217-CB7F-4B04-83A3-46AC7A977CBC}" srcOrd="0" destOrd="0" presId="urn:microsoft.com/office/officeart/2005/8/layout/orgChart1"/>
    <dgm:cxn modelId="{508002EA-6097-4F2D-9263-EAB833A1CEB6}" type="presOf" srcId="{7BC62267-C91A-466D-96AB-0FCB7292929F}" destId="{7430590C-012B-4288-92F9-BE384CD09EC2}" srcOrd="0" destOrd="0" presId="urn:microsoft.com/office/officeart/2005/8/layout/orgChart1"/>
    <dgm:cxn modelId="{466D830B-633B-42E0-890F-9E868D192AAD}" type="presOf" srcId="{D4413FE4-60D0-4C8A-A381-F0826E6856A3}" destId="{F8576878-EB4F-4E89-BE06-F51F298FB75B}" srcOrd="1" destOrd="0" presId="urn:microsoft.com/office/officeart/2005/8/layout/orgChart1"/>
    <dgm:cxn modelId="{AD9AA9DD-148E-432E-8BFE-C612564B19CB}" type="presOf" srcId="{C0B30805-4637-4C94-8306-7B3C7D0DE81B}" destId="{2BA942B0-59CB-4596-9FD7-B5A715B85430}" srcOrd="1" destOrd="0" presId="urn:microsoft.com/office/officeart/2005/8/layout/orgChart1"/>
    <dgm:cxn modelId="{3442AA4F-9AA7-4D3A-A44D-1AED7F7BFFE6}" type="presOf" srcId="{293DF08E-2F0E-4789-9AAE-CE428A80FD30}" destId="{E3FEAD43-BC81-4906-9DB6-1EEAA87775C9}" srcOrd="1" destOrd="0" presId="urn:microsoft.com/office/officeart/2005/8/layout/orgChart1"/>
    <dgm:cxn modelId="{79D116A8-B189-4334-815F-D28DF81E5B17}" type="presOf" srcId="{D4413FE4-60D0-4C8A-A381-F0826E6856A3}" destId="{3D1E1334-09D3-4059-A203-E41F0267DDF9}" srcOrd="0" destOrd="0" presId="urn:microsoft.com/office/officeart/2005/8/layout/orgChart1"/>
    <dgm:cxn modelId="{440C14E5-045F-4E6F-B8AF-9F658422742D}" type="presOf" srcId="{C0B30805-4637-4C94-8306-7B3C7D0DE81B}" destId="{0086315A-5479-4DF0-A7D3-194FDB7F93B4}" srcOrd="0" destOrd="0" presId="urn:microsoft.com/office/officeart/2005/8/layout/orgChart1"/>
    <dgm:cxn modelId="{71216717-56F6-46DF-A6E3-6FCE36107651}" type="presOf" srcId="{9BFF1A46-6FC8-49E7-90C1-098A75156B3F}" destId="{BD8066B1-878D-423D-BAD2-61240C0482F6}" srcOrd="0" destOrd="0" presId="urn:microsoft.com/office/officeart/2005/8/layout/orgChart1"/>
    <dgm:cxn modelId="{B170927C-9C1E-45D2-BB98-83DFB2B66546}" type="presOf" srcId="{C785CFAF-3DFD-419E-A0E1-B011038A9A25}" destId="{2508FAA5-F7FF-47B2-871D-80BC992FEB87}" srcOrd="0" destOrd="0" presId="urn:microsoft.com/office/officeart/2005/8/layout/orgChart1"/>
    <dgm:cxn modelId="{B57C96B6-3EBB-459D-9441-3855266AADC3}" type="presOf" srcId="{A0D46F27-8565-4999-8914-5969359D53FE}" destId="{742F167E-203F-4E9A-BCA4-5358790BE47F}" srcOrd="0" destOrd="0" presId="urn:microsoft.com/office/officeart/2005/8/layout/orgChart1"/>
    <dgm:cxn modelId="{B29541B1-AD86-4A15-8384-1B8F7C21768E}" srcId="{EE2D5E35-2BA3-4F29-9481-9D130C170F92}" destId="{C0B30805-4637-4C94-8306-7B3C7D0DE81B}" srcOrd="1" destOrd="0" parTransId="{E3AC3FC3-EDC5-4CE6-9240-3261181CEAFE}" sibTransId="{9740C81B-AA9F-4DBB-ABD9-E2BCEF958E4F}"/>
    <dgm:cxn modelId="{2D58C96D-7D34-47A2-9A18-499C9E0F89FB}" srcId="{EE2D5E35-2BA3-4F29-9481-9D130C170F92}" destId="{293DF08E-2F0E-4789-9AAE-CE428A80FD30}" srcOrd="2" destOrd="0" parTransId="{9BFF1A46-6FC8-49E7-90C1-098A75156B3F}" sibTransId="{0832FAEC-4477-4F9D-B3DB-4F205972BAAF}"/>
    <dgm:cxn modelId="{F83E8D0B-2D78-4B43-8E4C-3E962C46825B}" type="presOf" srcId="{EE2D5E35-2BA3-4F29-9481-9D130C170F92}" destId="{F4829837-D6FC-4141-9810-72C868BF252F}" srcOrd="1" destOrd="0" presId="urn:microsoft.com/office/officeart/2005/8/layout/orgChart1"/>
    <dgm:cxn modelId="{7904ED56-4533-4684-8909-FE17B480B7F7}" srcId="{EE2D5E35-2BA3-4F29-9481-9D130C170F92}" destId="{7BC62267-C91A-466D-96AB-0FCB7292929F}" srcOrd="0" destOrd="0" parTransId="{C785CFAF-3DFD-419E-A0E1-B011038A9A25}" sibTransId="{1BF4ABB9-E5D4-481E-8B87-FA4F4EB5AE1C}"/>
    <dgm:cxn modelId="{A42A4EC5-99D6-413D-B02C-2CEF1357B420}" type="presOf" srcId="{EE2D5E35-2BA3-4F29-9481-9D130C170F92}" destId="{B47EF547-88F6-4FD2-B79D-BF9B46255058}" srcOrd="0" destOrd="0" presId="urn:microsoft.com/office/officeart/2005/8/layout/orgChart1"/>
    <dgm:cxn modelId="{816C2C5F-205C-4A70-AC4A-0CF7FE27E0A7}" srcId="{A0D46F27-8565-4999-8914-5969359D53FE}" destId="{EE2D5E35-2BA3-4F29-9481-9D130C170F92}" srcOrd="0" destOrd="0" parTransId="{A4B83A9E-1766-4C75-BD40-8538C7C4FB74}" sibTransId="{09AD98EE-A485-4D60-889F-B61E7D5B8401}"/>
    <dgm:cxn modelId="{9C4AC169-0BD9-4585-9AE3-04FED8970A04}" type="presOf" srcId="{7BC62267-C91A-466D-96AB-0FCB7292929F}" destId="{45BD734C-477B-4395-8FA5-B71F1EA75F0A}" srcOrd="1" destOrd="0" presId="urn:microsoft.com/office/officeart/2005/8/layout/orgChart1"/>
    <dgm:cxn modelId="{C8F9A934-AC69-4000-B948-2FF17A946A60}" type="presParOf" srcId="{742F167E-203F-4E9A-BCA4-5358790BE47F}" destId="{4C7906BC-6B10-46F4-A914-41B9FEB88DE5}" srcOrd="0" destOrd="0" presId="urn:microsoft.com/office/officeart/2005/8/layout/orgChart1"/>
    <dgm:cxn modelId="{09D6FBCD-55F4-40A8-BEC0-041AB4F92B9A}" type="presParOf" srcId="{4C7906BC-6B10-46F4-A914-41B9FEB88DE5}" destId="{9C43AFFE-12B5-418D-AD92-146C5E970A8D}" srcOrd="0" destOrd="0" presId="urn:microsoft.com/office/officeart/2005/8/layout/orgChart1"/>
    <dgm:cxn modelId="{260F386B-E123-44FB-9307-0F85FFDACDA9}" type="presParOf" srcId="{9C43AFFE-12B5-418D-AD92-146C5E970A8D}" destId="{B47EF547-88F6-4FD2-B79D-BF9B46255058}" srcOrd="0" destOrd="0" presId="urn:microsoft.com/office/officeart/2005/8/layout/orgChart1"/>
    <dgm:cxn modelId="{493570FA-2A10-41DB-98EC-070FB5FCBDCA}" type="presParOf" srcId="{9C43AFFE-12B5-418D-AD92-146C5E970A8D}" destId="{F4829837-D6FC-4141-9810-72C868BF252F}" srcOrd="1" destOrd="0" presId="urn:microsoft.com/office/officeart/2005/8/layout/orgChart1"/>
    <dgm:cxn modelId="{F4FE7743-20E8-4815-89A0-96D3284354DF}" type="presParOf" srcId="{4C7906BC-6B10-46F4-A914-41B9FEB88DE5}" destId="{A2F3D834-32A6-448D-AE00-4559881BB40D}" srcOrd="1" destOrd="0" presId="urn:microsoft.com/office/officeart/2005/8/layout/orgChart1"/>
    <dgm:cxn modelId="{EF8EBA16-469E-423A-B158-C4203795B4A3}" type="presParOf" srcId="{A2F3D834-32A6-448D-AE00-4559881BB40D}" destId="{2508FAA5-F7FF-47B2-871D-80BC992FEB87}" srcOrd="0" destOrd="0" presId="urn:microsoft.com/office/officeart/2005/8/layout/orgChart1"/>
    <dgm:cxn modelId="{4FCC3322-CC61-4CDC-9ADE-74D117130B16}" type="presParOf" srcId="{A2F3D834-32A6-448D-AE00-4559881BB40D}" destId="{8579FAFC-1853-42CD-B6ED-EB1AE8F04FCF}" srcOrd="1" destOrd="0" presId="urn:microsoft.com/office/officeart/2005/8/layout/orgChart1"/>
    <dgm:cxn modelId="{7BD71F7E-268B-41DF-A969-247A802D291F}" type="presParOf" srcId="{8579FAFC-1853-42CD-B6ED-EB1AE8F04FCF}" destId="{74D8D456-C373-4F43-99F7-00CA73A862A6}" srcOrd="0" destOrd="0" presId="urn:microsoft.com/office/officeart/2005/8/layout/orgChart1"/>
    <dgm:cxn modelId="{E8F51DAF-E459-4ED8-9767-D3C957A5030E}" type="presParOf" srcId="{74D8D456-C373-4F43-99F7-00CA73A862A6}" destId="{7430590C-012B-4288-92F9-BE384CD09EC2}" srcOrd="0" destOrd="0" presId="urn:microsoft.com/office/officeart/2005/8/layout/orgChart1"/>
    <dgm:cxn modelId="{E9E4DACC-191D-431A-A4C9-FCA591F6E595}" type="presParOf" srcId="{74D8D456-C373-4F43-99F7-00CA73A862A6}" destId="{45BD734C-477B-4395-8FA5-B71F1EA75F0A}" srcOrd="1" destOrd="0" presId="urn:microsoft.com/office/officeart/2005/8/layout/orgChart1"/>
    <dgm:cxn modelId="{33109BD7-8247-4BA1-9CCB-7284A9CA0792}" type="presParOf" srcId="{8579FAFC-1853-42CD-B6ED-EB1AE8F04FCF}" destId="{1565ECEE-2C46-4C07-8EE9-B04CBA742634}" srcOrd="1" destOrd="0" presId="urn:microsoft.com/office/officeart/2005/8/layout/orgChart1"/>
    <dgm:cxn modelId="{E9AF5A57-7D89-4494-93DD-ACBA3FA67EF5}" type="presParOf" srcId="{8579FAFC-1853-42CD-B6ED-EB1AE8F04FCF}" destId="{ACE68A7B-6F3C-4C34-AAC2-C8030F4C5A16}" srcOrd="2" destOrd="0" presId="urn:microsoft.com/office/officeart/2005/8/layout/orgChart1"/>
    <dgm:cxn modelId="{ACAA2159-D2AB-4DB2-93A0-A3AD55CF9B5D}" type="presParOf" srcId="{A2F3D834-32A6-448D-AE00-4559881BB40D}" destId="{6415F051-308C-4202-9994-F1BCA0D4F612}" srcOrd="2" destOrd="0" presId="urn:microsoft.com/office/officeart/2005/8/layout/orgChart1"/>
    <dgm:cxn modelId="{FC817293-ADE8-4533-9786-E2303DC3D0D9}" type="presParOf" srcId="{A2F3D834-32A6-448D-AE00-4559881BB40D}" destId="{96D73A27-4494-413E-AF11-90F98A41C7AF}" srcOrd="3" destOrd="0" presId="urn:microsoft.com/office/officeart/2005/8/layout/orgChart1"/>
    <dgm:cxn modelId="{2BD5BDD1-16E2-453F-9458-B52764515704}" type="presParOf" srcId="{96D73A27-4494-413E-AF11-90F98A41C7AF}" destId="{09A48FB7-4483-4F5D-A463-414F1A406F0E}" srcOrd="0" destOrd="0" presId="urn:microsoft.com/office/officeart/2005/8/layout/orgChart1"/>
    <dgm:cxn modelId="{1B179A0C-0C18-4ECF-88B6-634E70D8EE78}" type="presParOf" srcId="{09A48FB7-4483-4F5D-A463-414F1A406F0E}" destId="{0086315A-5479-4DF0-A7D3-194FDB7F93B4}" srcOrd="0" destOrd="0" presId="urn:microsoft.com/office/officeart/2005/8/layout/orgChart1"/>
    <dgm:cxn modelId="{7C4FC0AA-D132-4F10-91E5-BEB15BC3DC1D}" type="presParOf" srcId="{09A48FB7-4483-4F5D-A463-414F1A406F0E}" destId="{2BA942B0-59CB-4596-9FD7-B5A715B85430}" srcOrd="1" destOrd="0" presId="urn:microsoft.com/office/officeart/2005/8/layout/orgChart1"/>
    <dgm:cxn modelId="{DA6B9DFB-DE56-4F8C-91DA-345CA1633216}" type="presParOf" srcId="{96D73A27-4494-413E-AF11-90F98A41C7AF}" destId="{05C96D31-6ECB-4C7D-ABB3-CAD5686E07A4}" srcOrd="1" destOrd="0" presId="urn:microsoft.com/office/officeart/2005/8/layout/orgChart1"/>
    <dgm:cxn modelId="{A35B9726-9566-4DFD-AB85-23ECA6EBD4C7}" type="presParOf" srcId="{96D73A27-4494-413E-AF11-90F98A41C7AF}" destId="{6C649248-647A-475C-9D41-E1BD66B00E3A}" srcOrd="2" destOrd="0" presId="urn:microsoft.com/office/officeart/2005/8/layout/orgChart1"/>
    <dgm:cxn modelId="{E251AF3F-798E-49DD-91DA-AEF451B56A53}" type="presParOf" srcId="{A2F3D834-32A6-448D-AE00-4559881BB40D}" destId="{BD8066B1-878D-423D-BAD2-61240C0482F6}" srcOrd="4" destOrd="0" presId="urn:microsoft.com/office/officeart/2005/8/layout/orgChart1"/>
    <dgm:cxn modelId="{F764D4E7-F3FA-42BF-892F-505C4A739EFF}" type="presParOf" srcId="{A2F3D834-32A6-448D-AE00-4559881BB40D}" destId="{A4BD2EA7-44AB-451C-95E3-3ADCEFABE59C}" srcOrd="5" destOrd="0" presId="urn:microsoft.com/office/officeart/2005/8/layout/orgChart1"/>
    <dgm:cxn modelId="{B047177F-1CA3-440B-B27B-7B0AC0879713}" type="presParOf" srcId="{A4BD2EA7-44AB-451C-95E3-3ADCEFABE59C}" destId="{FCA374E4-8FDF-4D6F-B9E5-D8F3B2E5D2F9}" srcOrd="0" destOrd="0" presId="urn:microsoft.com/office/officeart/2005/8/layout/orgChart1"/>
    <dgm:cxn modelId="{A9B65D15-C3BF-46B6-BB95-193D196AB3AD}" type="presParOf" srcId="{FCA374E4-8FDF-4D6F-B9E5-D8F3B2E5D2F9}" destId="{2EF82217-CB7F-4B04-83A3-46AC7A977CBC}" srcOrd="0" destOrd="0" presId="urn:microsoft.com/office/officeart/2005/8/layout/orgChart1"/>
    <dgm:cxn modelId="{9AB48915-EE58-4D02-B7C5-B870D3AE92ED}" type="presParOf" srcId="{FCA374E4-8FDF-4D6F-B9E5-D8F3B2E5D2F9}" destId="{E3FEAD43-BC81-4906-9DB6-1EEAA87775C9}" srcOrd="1" destOrd="0" presId="urn:microsoft.com/office/officeart/2005/8/layout/orgChart1"/>
    <dgm:cxn modelId="{9B9D99C2-4D04-4506-9E30-7C19D48B9181}" type="presParOf" srcId="{A4BD2EA7-44AB-451C-95E3-3ADCEFABE59C}" destId="{ACB6E9E1-8BFA-41DD-8918-8E3ECAAF741F}" srcOrd="1" destOrd="0" presId="urn:microsoft.com/office/officeart/2005/8/layout/orgChart1"/>
    <dgm:cxn modelId="{3AA836E6-610E-4B02-ACE5-4BD97FC83993}" type="presParOf" srcId="{A4BD2EA7-44AB-451C-95E3-3ADCEFABE59C}" destId="{E0213EA6-2069-40C2-B505-B629E6AEDE91}" srcOrd="2" destOrd="0" presId="urn:microsoft.com/office/officeart/2005/8/layout/orgChart1"/>
    <dgm:cxn modelId="{B5CC6425-E105-4A0C-A610-D329D5B76C6F}" type="presParOf" srcId="{A2F3D834-32A6-448D-AE00-4559881BB40D}" destId="{45F76511-18F8-465D-A78A-8D9E2B35B335}" srcOrd="6" destOrd="0" presId="urn:microsoft.com/office/officeart/2005/8/layout/orgChart1"/>
    <dgm:cxn modelId="{FE6FBDDB-25B4-4DE6-A132-063D1527F419}" type="presParOf" srcId="{A2F3D834-32A6-448D-AE00-4559881BB40D}" destId="{491F078C-CF2B-4C4A-9B5A-0A917CF23208}" srcOrd="7" destOrd="0" presId="urn:microsoft.com/office/officeart/2005/8/layout/orgChart1"/>
    <dgm:cxn modelId="{F539CA72-136D-4170-A428-0CC0463B76B3}" type="presParOf" srcId="{491F078C-CF2B-4C4A-9B5A-0A917CF23208}" destId="{0FCB127D-8BAE-46BB-90F7-3D8FA6BCA484}" srcOrd="0" destOrd="0" presId="urn:microsoft.com/office/officeart/2005/8/layout/orgChart1"/>
    <dgm:cxn modelId="{2ADF9551-5C24-40E6-A66C-8E4353084DF7}" type="presParOf" srcId="{0FCB127D-8BAE-46BB-90F7-3D8FA6BCA484}" destId="{3D1E1334-09D3-4059-A203-E41F0267DDF9}" srcOrd="0" destOrd="0" presId="urn:microsoft.com/office/officeart/2005/8/layout/orgChart1"/>
    <dgm:cxn modelId="{43B09C75-FF87-400A-A228-464F8C032A6A}" type="presParOf" srcId="{0FCB127D-8BAE-46BB-90F7-3D8FA6BCA484}" destId="{F8576878-EB4F-4E89-BE06-F51F298FB75B}" srcOrd="1" destOrd="0" presId="urn:microsoft.com/office/officeart/2005/8/layout/orgChart1"/>
    <dgm:cxn modelId="{8AC4C268-1BB1-4C30-BD9A-F2D3B88E9D30}" type="presParOf" srcId="{491F078C-CF2B-4C4A-9B5A-0A917CF23208}" destId="{926BB662-4E77-40D8-8A8A-602E3A8102F0}" srcOrd="1" destOrd="0" presId="urn:microsoft.com/office/officeart/2005/8/layout/orgChart1"/>
    <dgm:cxn modelId="{756425EA-7323-4E8A-9221-C7BB7AC824B7}" type="presParOf" srcId="{491F078C-CF2B-4C4A-9B5A-0A917CF23208}" destId="{ABF18AAB-71A4-405D-9395-5C6565A600D6}" srcOrd="2" destOrd="0" presId="urn:microsoft.com/office/officeart/2005/8/layout/orgChart1"/>
    <dgm:cxn modelId="{93A868CB-5459-4110-9FD8-90C3AFA747CB}" type="presParOf" srcId="{4C7906BC-6B10-46F4-A914-41B9FEB88DE5}" destId="{00F01ACB-5B24-48F1-9D31-85C19DEBA6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B2279-4D44-41F6-B9A8-91E48128A172}">
      <dsp:nvSpPr>
        <dsp:cNvPr id="0" name=""/>
        <dsp:cNvSpPr/>
      </dsp:nvSpPr>
      <dsp:spPr>
        <a:xfrm rot="16200000">
          <a:off x="293927" y="930374"/>
          <a:ext cx="2144952" cy="1310793"/>
        </a:xfrm>
        <a:prstGeom prst="round2SameRect">
          <a:avLst>
            <a:gd name="adj1" fmla="val 16670"/>
            <a:gd name="adj2" fmla="val 0"/>
          </a:avLst>
        </a:prstGeom>
        <a:solidFill>
          <a:srgbClr val="BFE3E3"/>
        </a:solidFill>
        <a:ln w="12700">
          <a:solidFill>
            <a:srgbClr val="BFE3E3"/>
          </a:solidFill>
        </a:ln>
        <a:effectLst/>
        <a:sp3d z="-30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203200" rIns="182880" bIns="20320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effectLst/>
            </a:rPr>
            <a:t>怎样</a:t>
          </a:r>
          <a:endParaRPr lang="zh-CN" altLang="en-US" sz="3200" b="1" kern="1200" dirty="0">
            <a:effectLst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b="1" kern="1200" dirty="0" smtClean="0">
              <a:effectLst/>
            </a:rPr>
            <a:t>找钱</a:t>
          </a:r>
          <a:endParaRPr lang="zh-CN" altLang="en-US" sz="3200" b="1" kern="1200" dirty="0">
            <a:effectLst/>
          </a:endParaRPr>
        </a:p>
      </dsp:txBody>
      <dsp:txXfrm rot="5400000">
        <a:off x="775006" y="577294"/>
        <a:ext cx="1246794" cy="2016954"/>
      </dsp:txXfrm>
    </dsp:sp>
    <dsp:sp modelId="{C9535E06-E494-44E1-BA03-6F71447F7C6A}">
      <dsp:nvSpPr>
        <dsp:cNvPr id="0" name=""/>
        <dsp:cNvSpPr/>
      </dsp:nvSpPr>
      <dsp:spPr>
        <a:xfrm rot="5400000">
          <a:off x="1664241" y="930374"/>
          <a:ext cx="2144952" cy="1310793"/>
        </a:xfrm>
        <a:prstGeom prst="round2SameRect">
          <a:avLst>
            <a:gd name="adj1" fmla="val 16670"/>
            <a:gd name="adj2" fmla="val 0"/>
          </a:avLst>
        </a:prstGeom>
        <a:solidFill>
          <a:srgbClr val="FCFFE1"/>
        </a:solidFill>
        <a:ln w="12700">
          <a:solidFill>
            <a:schemeClr val="tx1"/>
          </a:solidFill>
        </a:ln>
        <a:effectLst/>
        <a:sp3d z="-30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如何</a:t>
          </a:r>
          <a:endParaRPr lang="zh-CN" altLang="en-US" sz="3200" b="1" kern="1200" dirty="0">
            <a:solidFill>
              <a:schemeClr val="tx1">
                <a:lumMod val="95000"/>
                <a:lumOff val="5000"/>
              </a:schemeClr>
            </a:solidFill>
            <a:effectLst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rPr>
            <a:t>花钱</a:t>
          </a:r>
          <a:endParaRPr lang="zh-CN" altLang="en-US" sz="3200" b="1" kern="1200" dirty="0">
            <a:solidFill>
              <a:schemeClr val="tx1">
                <a:lumMod val="95000"/>
                <a:lumOff val="5000"/>
              </a:schemeClr>
            </a:solidFill>
            <a:effectLst/>
          </a:endParaRPr>
        </a:p>
      </dsp:txBody>
      <dsp:txXfrm rot="-5400000">
        <a:off x="2081321" y="577294"/>
        <a:ext cx="1246794" cy="2016954"/>
      </dsp:txXfrm>
    </dsp:sp>
    <dsp:sp modelId="{F3307BD3-93B9-4367-A44E-A3551CB16FED}">
      <dsp:nvSpPr>
        <dsp:cNvPr id="0" name=""/>
        <dsp:cNvSpPr/>
      </dsp:nvSpPr>
      <dsp:spPr>
        <a:xfrm>
          <a:off x="1105763" y="-216019"/>
          <a:ext cx="1370314" cy="137024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E9969B-E2D1-499F-B100-BDC4AFC52372}">
      <dsp:nvSpPr>
        <dsp:cNvPr id="0" name=""/>
        <dsp:cNvSpPr/>
      </dsp:nvSpPr>
      <dsp:spPr>
        <a:xfrm rot="10800000">
          <a:off x="1393789" y="2016219"/>
          <a:ext cx="1370314" cy="137024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9442E-46FA-4F30-A925-86DF50719B5A}">
      <dsp:nvSpPr>
        <dsp:cNvPr id="0" name=""/>
        <dsp:cNvSpPr/>
      </dsp:nvSpPr>
      <dsp:spPr>
        <a:xfrm>
          <a:off x="0" y="0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购买种苗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0"/>
        <a:ext cx="2011833" cy="607660"/>
      </dsp:txXfrm>
    </dsp:sp>
    <dsp:sp modelId="{03715E5F-819F-44BB-A1AA-FAADF44FC76F}">
      <dsp:nvSpPr>
        <dsp:cNvPr id="0" name=""/>
        <dsp:cNvSpPr/>
      </dsp:nvSpPr>
      <dsp:spPr>
        <a:xfrm>
          <a:off x="60766" y="60766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F0089-EF6F-450F-9BFE-52AD6A302DD3}">
      <dsp:nvSpPr>
        <dsp:cNvPr id="0" name=""/>
        <dsp:cNvSpPr/>
      </dsp:nvSpPr>
      <dsp:spPr>
        <a:xfrm>
          <a:off x="0" y="668426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储存成品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668426"/>
        <a:ext cx="2011833" cy="607660"/>
      </dsp:txXfrm>
    </dsp:sp>
    <dsp:sp modelId="{CF91A99A-5231-4B04-B35C-F6887749B299}">
      <dsp:nvSpPr>
        <dsp:cNvPr id="0" name=""/>
        <dsp:cNvSpPr/>
      </dsp:nvSpPr>
      <dsp:spPr>
        <a:xfrm>
          <a:off x="60766" y="729192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5360A-41BF-43E5-BFE4-B603771CB992}">
      <dsp:nvSpPr>
        <dsp:cNvPr id="0" name=""/>
        <dsp:cNvSpPr/>
      </dsp:nvSpPr>
      <dsp:spPr>
        <a:xfrm>
          <a:off x="0" y="1336852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产品促销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1336852"/>
        <a:ext cx="2011833" cy="607660"/>
      </dsp:txXfrm>
    </dsp:sp>
    <dsp:sp modelId="{35B6473A-03D3-4F3D-BBD6-4C33266A2334}">
      <dsp:nvSpPr>
        <dsp:cNvPr id="0" name=""/>
        <dsp:cNvSpPr/>
      </dsp:nvSpPr>
      <dsp:spPr>
        <a:xfrm>
          <a:off x="60766" y="1397618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97782-C917-4B9F-8A84-6273C232DF96}">
      <dsp:nvSpPr>
        <dsp:cNvPr id="0" name=""/>
        <dsp:cNvSpPr/>
      </dsp:nvSpPr>
      <dsp:spPr>
        <a:xfrm>
          <a:off x="0" y="2005279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支付工资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2005279"/>
        <a:ext cx="2011833" cy="607660"/>
      </dsp:txXfrm>
    </dsp:sp>
    <dsp:sp modelId="{080AB383-D7AA-4008-8B90-628FBF7F9F7D}">
      <dsp:nvSpPr>
        <dsp:cNvPr id="0" name=""/>
        <dsp:cNvSpPr/>
      </dsp:nvSpPr>
      <dsp:spPr>
        <a:xfrm>
          <a:off x="60766" y="2066045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E3F6D-2B82-4910-8E86-73B20D1BA335}">
      <dsp:nvSpPr>
        <dsp:cNvPr id="0" name=""/>
        <dsp:cNvSpPr/>
      </dsp:nvSpPr>
      <dsp:spPr>
        <a:xfrm>
          <a:off x="0" y="2673705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支付保险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2673705"/>
        <a:ext cx="2011833" cy="607660"/>
      </dsp:txXfrm>
    </dsp:sp>
    <dsp:sp modelId="{3B7559D3-467B-4C9F-BA56-9051E8CD512E}">
      <dsp:nvSpPr>
        <dsp:cNvPr id="0" name=""/>
        <dsp:cNvSpPr/>
      </dsp:nvSpPr>
      <dsp:spPr>
        <a:xfrm>
          <a:off x="60766" y="2734471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26131-1088-49D1-9D4D-265D9AA1D401}">
      <dsp:nvSpPr>
        <dsp:cNvPr id="0" name=""/>
        <dsp:cNvSpPr/>
      </dsp:nvSpPr>
      <dsp:spPr>
        <a:xfrm>
          <a:off x="0" y="3342131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支付租金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3342131"/>
        <a:ext cx="2011833" cy="607660"/>
      </dsp:txXfrm>
    </dsp:sp>
    <dsp:sp modelId="{DE8F8223-E697-40BE-BA03-FB78C651A804}">
      <dsp:nvSpPr>
        <dsp:cNvPr id="0" name=""/>
        <dsp:cNvSpPr/>
      </dsp:nvSpPr>
      <dsp:spPr>
        <a:xfrm>
          <a:off x="60766" y="3402898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67771-F3C1-4A37-82E4-ADCABCCDDC7F}">
      <dsp:nvSpPr>
        <dsp:cNvPr id="0" name=""/>
        <dsp:cNvSpPr/>
      </dsp:nvSpPr>
      <dsp:spPr>
        <a:xfrm>
          <a:off x="0" y="4010558"/>
          <a:ext cx="2590749" cy="6076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 smtClean="0">
              <a:effectLst/>
              <a:latin typeface="微软雅黑" pitchFamily="34" charset="-122"/>
              <a:ea typeface="微软雅黑" pitchFamily="34" charset="-122"/>
            </a:rPr>
            <a:t>其他费用</a:t>
          </a:r>
          <a:endParaRPr lang="zh-CN" altLang="en-US" sz="2400" b="0" kern="1200" dirty="0">
            <a:effectLst/>
            <a:latin typeface="微软雅黑" pitchFamily="34" charset="-122"/>
            <a:ea typeface="微软雅黑" pitchFamily="34" charset="-122"/>
          </a:endParaRPr>
        </a:p>
      </dsp:txBody>
      <dsp:txXfrm>
        <a:off x="578916" y="4010558"/>
        <a:ext cx="2011833" cy="607660"/>
      </dsp:txXfrm>
    </dsp:sp>
    <dsp:sp modelId="{35165B73-9CAD-4871-875A-7514D6CFA64C}">
      <dsp:nvSpPr>
        <dsp:cNvPr id="0" name=""/>
        <dsp:cNvSpPr/>
      </dsp:nvSpPr>
      <dsp:spPr>
        <a:xfrm>
          <a:off x="60766" y="4071324"/>
          <a:ext cx="518150" cy="4861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03F8A-300F-409D-8FAB-658D0D3F2C3F}">
      <dsp:nvSpPr>
        <dsp:cNvPr id="0" name=""/>
        <dsp:cNvSpPr/>
      </dsp:nvSpPr>
      <dsp:spPr>
        <a:xfrm>
          <a:off x="658" y="652377"/>
          <a:ext cx="1737126" cy="1705422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固定资产</a:t>
          </a:r>
          <a:r>
            <a:rPr lang="en-US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35700</a:t>
          </a: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kern="1200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sp:txBody>
      <dsp:txXfrm>
        <a:off x="255054" y="902130"/>
        <a:ext cx="1228334" cy="1205916"/>
      </dsp:txXfrm>
    </dsp:sp>
    <dsp:sp modelId="{AE9F8437-3FC1-4108-9AAC-05F1AB117028}">
      <dsp:nvSpPr>
        <dsp:cNvPr id="0" name=""/>
        <dsp:cNvSpPr/>
      </dsp:nvSpPr>
      <dsp:spPr>
        <a:xfrm>
          <a:off x="1796815" y="1294264"/>
          <a:ext cx="421648" cy="421648"/>
        </a:xfrm>
        <a:prstGeom prst="mathPlus">
          <a:avLst/>
        </a:prstGeom>
        <a:solidFill>
          <a:srgbClr val="00B0F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1852704" y="1455502"/>
        <a:ext cx="309870" cy="99172"/>
      </dsp:txXfrm>
    </dsp:sp>
    <dsp:sp modelId="{14E04F9D-9978-401F-8306-269E1187046D}">
      <dsp:nvSpPr>
        <dsp:cNvPr id="0" name=""/>
        <dsp:cNvSpPr/>
      </dsp:nvSpPr>
      <dsp:spPr>
        <a:xfrm>
          <a:off x="2274428" y="675131"/>
          <a:ext cx="1737126" cy="1705422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流动资金</a:t>
          </a:r>
          <a:r>
            <a:rPr lang="en-US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596000</a:t>
          </a: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kern="1200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sp:txBody>
      <dsp:txXfrm>
        <a:off x="2528824" y="924884"/>
        <a:ext cx="1228334" cy="1205916"/>
      </dsp:txXfrm>
    </dsp:sp>
    <dsp:sp modelId="{D95916D0-F0AB-4C2A-8ACD-EE8FBA014EAC}">
      <dsp:nvSpPr>
        <dsp:cNvPr id="0" name=""/>
        <dsp:cNvSpPr/>
      </dsp:nvSpPr>
      <dsp:spPr>
        <a:xfrm>
          <a:off x="4073651" y="1294264"/>
          <a:ext cx="421648" cy="421648"/>
        </a:xfrm>
        <a:prstGeom prst="mathPlus">
          <a:avLst/>
        </a:prstGeom>
        <a:solidFill>
          <a:srgbClr val="00B0F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4129540" y="1455502"/>
        <a:ext cx="309870" cy="99172"/>
      </dsp:txXfrm>
    </dsp:sp>
    <dsp:sp modelId="{EAF19091-F1B6-4DC9-9A64-1796F3755920}">
      <dsp:nvSpPr>
        <dsp:cNvPr id="0" name=""/>
        <dsp:cNvSpPr/>
      </dsp:nvSpPr>
      <dsp:spPr>
        <a:xfrm>
          <a:off x="4554331" y="652377"/>
          <a:ext cx="1737126" cy="1705422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开办费 </a:t>
          </a:r>
          <a:r>
            <a:rPr lang="en-US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500</a:t>
          </a: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kern="1200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sp:txBody>
      <dsp:txXfrm>
        <a:off x="4808727" y="902130"/>
        <a:ext cx="1228334" cy="1205916"/>
      </dsp:txXfrm>
    </dsp:sp>
    <dsp:sp modelId="{AC1974E6-6A62-4FDC-93A2-870A25AA5336}">
      <dsp:nvSpPr>
        <dsp:cNvPr id="0" name=""/>
        <dsp:cNvSpPr/>
      </dsp:nvSpPr>
      <dsp:spPr>
        <a:xfrm>
          <a:off x="6350488" y="1294264"/>
          <a:ext cx="421648" cy="421648"/>
        </a:xfrm>
        <a:prstGeom prst="mathEqual">
          <a:avLst/>
        </a:prstGeom>
        <a:solidFill>
          <a:srgbClr val="00B0F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700" kern="1200"/>
        </a:p>
      </dsp:txBody>
      <dsp:txXfrm>
        <a:off x="6406377" y="1381123"/>
        <a:ext cx="309870" cy="247930"/>
      </dsp:txXfrm>
    </dsp:sp>
    <dsp:sp modelId="{65ED5354-F182-464F-B253-A8955757F12B}">
      <dsp:nvSpPr>
        <dsp:cNvPr id="0" name=""/>
        <dsp:cNvSpPr/>
      </dsp:nvSpPr>
      <dsp:spPr>
        <a:xfrm>
          <a:off x="6831167" y="652377"/>
          <a:ext cx="1737126" cy="1705422"/>
        </a:xfrm>
        <a:prstGeom prst="ellipse">
          <a:avLst/>
        </a:prstGeom>
        <a:solidFill>
          <a:srgbClr val="0000FF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启动资金</a:t>
          </a:r>
          <a:r>
            <a:rPr lang="en-US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632200</a:t>
          </a:r>
          <a:r>
            <a:rPr lang="zh-CN" altLang="en-US" sz="2000" b="1" kern="1200" dirty="0" smtClean="0">
              <a:latin typeface="楷体_GB2312" panose="02010609030101010101" pitchFamily="49" charset="-122"/>
              <a:ea typeface="楷体_GB2312" panose="02010609030101010101" pitchFamily="49" charset="-122"/>
            </a:rPr>
            <a:t>元</a:t>
          </a:r>
          <a:endParaRPr lang="zh-CN" altLang="en-US" sz="2000" b="1" kern="1200" dirty="0">
            <a:latin typeface="楷体_GB2312" panose="02010609030101010101" pitchFamily="49" charset="-122"/>
            <a:ea typeface="楷体_GB2312" panose="02010609030101010101" pitchFamily="49" charset="-122"/>
          </a:endParaRPr>
        </a:p>
      </dsp:txBody>
      <dsp:txXfrm>
        <a:off x="7085563" y="902130"/>
        <a:ext cx="1228334" cy="12059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8CA7C-7A16-48C7-86A4-D17B150A3516}">
      <dsp:nvSpPr>
        <dsp:cNvPr id="0" name=""/>
        <dsp:cNvSpPr/>
      </dsp:nvSpPr>
      <dsp:spPr>
        <a:xfrm>
          <a:off x="1584" y="0"/>
          <a:ext cx="950505" cy="871529"/>
        </a:xfrm>
        <a:prstGeom prst="upArrow">
          <a:avLst/>
        </a:prstGeom>
        <a:solidFill>
          <a:srgbClr val="00800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DAE7FC-7AD2-4EBB-9394-E33E32D1D35E}">
      <dsp:nvSpPr>
        <dsp:cNvPr id="0" name=""/>
        <dsp:cNvSpPr/>
      </dsp:nvSpPr>
      <dsp:spPr>
        <a:xfrm>
          <a:off x="980604" y="0"/>
          <a:ext cx="1612979" cy="87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0" rIns="220472" bIns="22047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b="1" kern="1200" dirty="0" smtClean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优势</a:t>
          </a:r>
          <a:endParaRPr lang="zh-CN" altLang="en-US" sz="3100" b="1" kern="1200" dirty="0">
            <a:solidFill>
              <a:srgbClr val="00B05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80604" y="0"/>
        <a:ext cx="1612979" cy="871529"/>
      </dsp:txXfrm>
    </dsp:sp>
    <dsp:sp modelId="{1E68E534-F155-422A-ADE5-58A5CC1858AE}">
      <dsp:nvSpPr>
        <dsp:cNvPr id="0" name=""/>
        <dsp:cNvSpPr/>
      </dsp:nvSpPr>
      <dsp:spPr>
        <a:xfrm>
          <a:off x="286735" y="944156"/>
          <a:ext cx="950505" cy="871529"/>
        </a:xfrm>
        <a:prstGeom prst="downArrow">
          <a:avLst/>
        </a:prstGeom>
        <a:solidFill>
          <a:srgbClr val="C00000"/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6FEB70-4FB2-4BE9-949F-A5F384F36204}">
      <dsp:nvSpPr>
        <dsp:cNvPr id="0" name=""/>
        <dsp:cNvSpPr/>
      </dsp:nvSpPr>
      <dsp:spPr>
        <a:xfrm>
          <a:off x="1265756" y="944156"/>
          <a:ext cx="1612979" cy="871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0" rIns="220472" bIns="22047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1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弊端</a:t>
          </a:r>
          <a:endParaRPr lang="zh-CN" altLang="en-US" sz="3100" kern="1200" dirty="0">
            <a:solidFill>
              <a:srgbClr val="C00000"/>
            </a:solidFill>
          </a:endParaRPr>
        </a:p>
      </dsp:txBody>
      <dsp:txXfrm>
        <a:off x="1265756" y="944156"/>
        <a:ext cx="1612979" cy="8715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4413C-5240-4010-AA00-ACB026360DB6}">
      <dsp:nvSpPr>
        <dsp:cNvPr id="0" name=""/>
        <dsp:cNvSpPr/>
      </dsp:nvSpPr>
      <dsp:spPr>
        <a:xfrm>
          <a:off x="2197847" y="2827557"/>
          <a:ext cx="1997289" cy="1722012"/>
        </a:xfrm>
        <a:prstGeom prst="hexagon">
          <a:avLst>
            <a:gd name="adj" fmla="val 25000"/>
            <a:gd name="vf" fmla="val 115470"/>
          </a:avLst>
        </a:prstGeom>
        <a:solidFill>
          <a:srgbClr val="0066FF"/>
        </a:soli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rPr>
            <a:t> </a:t>
          </a:r>
          <a:r>
            <a:rPr lang="zh-CN" altLang="en-US" sz="25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准备“借”的理由</a:t>
          </a:r>
          <a:endParaRPr lang="zh-CN" altLang="en-US" sz="2500" kern="1200" dirty="0">
            <a:latin typeface="黑体" pitchFamily="49" charset="-122"/>
            <a:ea typeface="黑体" pitchFamily="49" charset="-122"/>
          </a:endParaRPr>
        </a:p>
      </dsp:txBody>
      <dsp:txXfrm>
        <a:off x="2507789" y="3094781"/>
        <a:ext cx="1377405" cy="1187564"/>
      </dsp:txXfrm>
    </dsp:sp>
    <dsp:sp modelId="{17F3D583-26D0-4C01-B475-425306377BF7}">
      <dsp:nvSpPr>
        <dsp:cNvPr id="0" name=""/>
        <dsp:cNvSpPr/>
      </dsp:nvSpPr>
      <dsp:spPr>
        <a:xfrm>
          <a:off x="2249734" y="3587790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8C6C4-CA31-45C7-A872-F306BD11E52A}">
      <dsp:nvSpPr>
        <dsp:cNvPr id="0" name=""/>
        <dsp:cNvSpPr/>
      </dsp:nvSpPr>
      <dsp:spPr>
        <a:xfrm>
          <a:off x="432055" y="1944216"/>
          <a:ext cx="1997289" cy="1722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32264-4EB6-4F11-85DC-032507DF387B}">
      <dsp:nvSpPr>
        <dsp:cNvPr id="0" name=""/>
        <dsp:cNvSpPr/>
      </dsp:nvSpPr>
      <dsp:spPr>
        <a:xfrm>
          <a:off x="1850276" y="3397163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79DA5-B18F-487B-BEEE-E9C8941BF72E}">
      <dsp:nvSpPr>
        <dsp:cNvPr id="0" name=""/>
        <dsp:cNvSpPr/>
      </dsp:nvSpPr>
      <dsp:spPr>
        <a:xfrm>
          <a:off x="3899453" y="1882157"/>
          <a:ext cx="1997289" cy="1722012"/>
        </a:xfrm>
        <a:prstGeom prst="hexagon">
          <a:avLst>
            <a:gd name="adj" fmla="val 25000"/>
            <a:gd name="vf" fmla="val 115470"/>
          </a:avLst>
        </a:prstGeom>
        <a:solidFill>
          <a:srgbClr val="0066FF"/>
        </a:soli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选准“借”的对象</a:t>
          </a:r>
          <a:endParaRPr lang="zh-CN" altLang="en-US" sz="2500" kern="1200" dirty="0">
            <a:latin typeface="黑体" pitchFamily="49" charset="-122"/>
            <a:ea typeface="黑体" pitchFamily="49" charset="-122"/>
          </a:endParaRPr>
        </a:p>
      </dsp:txBody>
      <dsp:txXfrm>
        <a:off x="4209395" y="2149381"/>
        <a:ext cx="1377405" cy="1187564"/>
      </dsp:txXfrm>
    </dsp:sp>
    <dsp:sp modelId="{943DE6AD-F843-47D5-AEB3-D29A91E94C05}">
      <dsp:nvSpPr>
        <dsp:cNvPr id="0" name=""/>
        <dsp:cNvSpPr/>
      </dsp:nvSpPr>
      <dsp:spPr>
        <a:xfrm>
          <a:off x="5264860" y="3374871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046EF-68B6-4A3E-9899-512630A99531}">
      <dsp:nvSpPr>
        <dsp:cNvPr id="0" name=""/>
        <dsp:cNvSpPr/>
      </dsp:nvSpPr>
      <dsp:spPr>
        <a:xfrm>
          <a:off x="5601059" y="2827557"/>
          <a:ext cx="1997289" cy="1722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DF4114-EFF0-41E6-914D-723311EACBAC}">
      <dsp:nvSpPr>
        <dsp:cNvPr id="0" name=""/>
        <dsp:cNvSpPr/>
      </dsp:nvSpPr>
      <dsp:spPr>
        <a:xfrm>
          <a:off x="5652946" y="3587790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2A81C-B589-4382-A5AF-5F1725E3292B}">
      <dsp:nvSpPr>
        <dsp:cNvPr id="0" name=""/>
        <dsp:cNvSpPr/>
      </dsp:nvSpPr>
      <dsp:spPr>
        <a:xfrm>
          <a:off x="2197847" y="940851"/>
          <a:ext cx="1997289" cy="1722012"/>
        </a:xfrm>
        <a:prstGeom prst="hexagon">
          <a:avLst>
            <a:gd name="adj" fmla="val 25000"/>
            <a:gd name="vf" fmla="val 115470"/>
          </a:avLst>
        </a:prstGeom>
        <a:solidFill>
          <a:srgbClr val="0066FF"/>
        </a:solidFill>
        <a:ln w="25400" cap="flat" cmpd="sng" algn="ctr">
          <a:noFill/>
          <a:prstDash val="solid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1750" rIns="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500" b="1" kern="1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rPr>
            <a:t>寻求“借”的方法 </a:t>
          </a:r>
          <a:endParaRPr lang="zh-CN" altLang="en-US" sz="2500" kern="1200" dirty="0">
            <a:latin typeface="黑体" pitchFamily="49" charset="-122"/>
            <a:ea typeface="黑体" pitchFamily="49" charset="-122"/>
          </a:endParaRPr>
        </a:p>
      </dsp:txBody>
      <dsp:txXfrm>
        <a:off x="2507789" y="1208075"/>
        <a:ext cx="1377405" cy="1187564"/>
      </dsp:txXfrm>
    </dsp:sp>
    <dsp:sp modelId="{73D18056-4D49-4327-B0CD-D565EF050BB6}">
      <dsp:nvSpPr>
        <dsp:cNvPr id="0" name=""/>
        <dsp:cNvSpPr/>
      </dsp:nvSpPr>
      <dsp:spPr>
        <a:xfrm>
          <a:off x="3551882" y="978157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AB13A-C2E2-4147-92FD-F1D77BBFDD3B}">
      <dsp:nvSpPr>
        <dsp:cNvPr id="0" name=""/>
        <dsp:cNvSpPr/>
      </dsp:nvSpPr>
      <dsp:spPr>
        <a:xfrm>
          <a:off x="3899453" y="0"/>
          <a:ext cx="1997289" cy="172201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73B40-1789-4BC4-A191-36F1CA304071}">
      <dsp:nvSpPr>
        <dsp:cNvPr id="0" name=""/>
        <dsp:cNvSpPr/>
      </dsp:nvSpPr>
      <dsp:spPr>
        <a:xfrm>
          <a:off x="3958448" y="756138"/>
          <a:ext cx="233846" cy="2015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76511-18F8-465D-A78A-8D9E2B35B335}">
      <dsp:nvSpPr>
        <dsp:cNvPr id="0" name=""/>
        <dsp:cNvSpPr/>
      </dsp:nvSpPr>
      <dsp:spPr>
        <a:xfrm>
          <a:off x="3996443" y="1701622"/>
          <a:ext cx="3089774" cy="252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38"/>
              </a:lnTo>
              <a:lnTo>
                <a:pt x="3089774" y="126138"/>
              </a:lnTo>
              <a:lnTo>
                <a:pt x="3089774" y="252277"/>
              </a:lnTo>
            </a:path>
          </a:pathLst>
        </a:custGeom>
        <a:noFill/>
        <a:ln w="381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066B1-878D-423D-BAD2-61240C0482F6}">
      <dsp:nvSpPr>
        <dsp:cNvPr id="0" name=""/>
        <dsp:cNvSpPr/>
      </dsp:nvSpPr>
      <dsp:spPr>
        <a:xfrm>
          <a:off x="3996443" y="1701622"/>
          <a:ext cx="1029924" cy="2522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38"/>
              </a:lnTo>
              <a:lnTo>
                <a:pt x="1029924" y="126138"/>
              </a:lnTo>
              <a:lnTo>
                <a:pt x="1029924" y="252277"/>
              </a:lnTo>
            </a:path>
          </a:pathLst>
        </a:custGeom>
        <a:noFill/>
        <a:ln w="381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5F051-308C-4202-9994-F1BCA0D4F612}">
      <dsp:nvSpPr>
        <dsp:cNvPr id="0" name=""/>
        <dsp:cNvSpPr/>
      </dsp:nvSpPr>
      <dsp:spPr>
        <a:xfrm>
          <a:off x="2966518" y="1701622"/>
          <a:ext cx="1029924" cy="252277"/>
        </a:xfrm>
        <a:custGeom>
          <a:avLst/>
          <a:gdLst/>
          <a:ahLst/>
          <a:cxnLst/>
          <a:rect l="0" t="0" r="0" b="0"/>
          <a:pathLst>
            <a:path>
              <a:moveTo>
                <a:pt x="1029924" y="0"/>
              </a:moveTo>
              <a:lnTo>
                <a:pt x="1029924" y="126138"/>
              </a:lnTo>
              <a:lnTo>
                <a:pt x="0" y="126138"/>
              </a:lnTo>
              <a:lnTo>
                <a:pt x="0" y="252277"/>
              </a:lnTo>
            </a:path>
          </a:pathLst>
        </a:custGeom>
        <a:noFill/>
        <a:ln w="381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8FAA5-F7FF-47B2-871D-80BC992FEB87}">
      <dsp:nvSpPr>
        <dsp:cNvPr id="0" name=""/>
        <dsp:cNvSpPr/>
      </dsp:nvSpPr>
      <dsp:spPr>
        <a:xfrm>
          <a:off x="906669" y="1701622"/>
          <a:ext cx="3089774" cy="252277"/>
        </a:xfrm>
        <a:custGeom>
          <a:avLst/>
          <a:gdLst/>
          <a:ahLst/>
          <a:cxnLst/>
          <a:rect l="0" t="0" r="0" b="0"/>
          <a:pathLst>
            <a:path>
              <a:moveTo>
                <a:pt x="3089774" y="0"/>
              </a:moveTo>
              <a:lnTo>
                <a:pt x="3089774" y="126138"/>
              </a:lnTo>
              <a:lnTo>
                <a:pt x="0" y="126138"/>
              </a:lnTo>
              <a:lnTo>
                <a:pt x="0" y="252277"/>
              </a:lnTo>
            </a:path>
          </a:pathLst>
        </a:custGeom>
        <a:noFill/>
        <a:ln w="38100" cap="flat" cmpd="sng" algn="ctr">
          <a:solidFill>
            <a:srgbClr val="3366F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7EF547-88F6-4FD2-B79D-BF9B46255058}">
      <dsp:nvSpPr>
        <dsp:cNvPr id="0" name=""/>
        <dsp:cNvSpPr/>
      </dsp:nvSpPr>
      <dsp:spPr>
        <a:xfrm>
          <a:off x="3092657" y="945833"/>
          <a:ext cx="1807571" cy="755788"/>
        </a:xfrm>
        <a:prstGeom prst="rect">
          <a:avLst/>
        </a:prstGeom>
        <a:solidFill>
          <a:srgbClr val="1A01D5"/>
        </a:solidFill>
        <a:ln w="381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rPr>
            <a:t>银行借贷</a:t>
          </a:r>
          <a:endParaRPr lang="zh-CN" altLang="en-US" sz="2800" b="1" kern="1200" dirty="0">
            <a:solidFill>
              <a:schemeClr val="bg1"/>
            </a:solidFill>
            <a:latin typeface="黑体" pitchFamily="49" charset="-122"/>
            <a:ea typeface="黑体" pitchFamily="49" charset="-122"/>
          </a:endParaRPr>
        </a:p>
      </dsp:txBody>
      <dsp:txXfrm>
        <a:off x="3092657" y="945833"/>
        <a:ext cx="1807571" cy="755788"/>
      </dsp:txXfrm>
    </dsp:sp>
    <dsp:sp modelId="{7430590C-012B-4288-92F9-BE384CD09EC2}">
      <dsp:nvSpPr>
        <dsp:cNvPr id="0" name=""/>
        <dsp:cNvSpPr/>
      </dsp:nvSpPr>
      <dsp:spPr>
        <a:xfrm>
          <a:off x="2883" y="1953900"/>
          <a:ext cx="1807571" cy="755788"/>
        </a:xfrm>
        <a:prstGeom prst="rect">
          <a:avLst/>
        </a:prstGeom>
        <a:solidFill>
          <a:srgbClr val="1A01D5"/>
        </a:solidFill>
        <a:ln w="381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effectLst/>
              <a:latin typeface="黑体" pitchFamily="49" charset="-122"/>
              <a:ea typeface="黑体" pitchFamily="49" charset="-122"/>
            </a:rPr>
            <a:t>信用贷款</a:t>
          </a:r>
          <a:endParaRPr lang="zh-CN" altLang="en-US" sz="2800" b="1" kern="1200" dirty="0">
            <a:effectLst/>
            <a:latin typeface="黑体" pitchFamily="49" charset="-122"/>
            <a:ea typeface="黑体" pitchFamily="49" charset="-122"/>
          </a:endParaRPr>
        </a:p>
      </dsp:txBody>
      <dsp:txXfrm>
        <a:off x="2883" y="1953900"/>
        <a:ext cx="1807571" cy="755788"/>
      </dsp:txXfrm>
    </dsp:sp>
    <dsp:sp modelId="{0086315A-5479-4DF0-A7D3-194FDB7F93B4}">
      <dsp:nvSpPr>
        <dsp:cNvPr id="0" name=""/>
        <dsp:cNvSpPr/>
      </dsp:nvSpPr>
      <dsp:spPr>
        <a:xfrm>
          <a:off x="2062733" y="1953900"/>
          <a:ext cx="1807571" cy="755788"/>
        </a:xfrm>
        <a:prstGeom prst="rect">
          <a:avLst/>
        </a:prstGeom>
        <a:solidFill>
          <a:srgbClr val="1A01D5"/>
        </a:solidFill>
        <a:ln w="381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effectLst/>
              <a:latin typeface="黑体" pitchFamily="49" charset="-122"/>
              <a:ea typeface="黑体" pitchFamily="49" charset="-122"/>
            </a:rPr>
            <a:t>定向贷款</a:t>
          </a:r>
          <a:endParaRPr lang="zh-CN" altLang="en-US" sz="2800" b="1" kern="1200" dirty="0">
            <a:effectLst/>
            <a:latin typeface="黑体" pitchFamily="49" charset="-122"/>
            <a:ea typeface="黑体" pitchFamily="49" charset="-122"/>
          </a:endParaRPr>
        </a:p>
      </dsp:txBody>
      <dsp:txXfrm>
        <a:off x="2062733" y="1953900"/>
        <a:ext cx="1807571" cy="755788"/>
      </dsp:txXfrm>
    </dsp:sp>
    <dsp:sp modelId="{2EF82217-CB7F-4B04-83A3-46AC7A977CBC}">
      <dsp:nvSpPr>
        <dsp:cNvPr id="0" name=""/>
        <dsp:cNvSpPr/>
      </dsp:nvSpPr>
      <dsp:spPr>
        <a:xfrm>
          <a:off x="4122582" y="1953900"/>
          <a:ext cx="1807571" cy="755788"/>
        </a:xfrm>
        <a:prstGeom prst="rect">
          <a:avLst/>
        </a:prstGeom>
        <a:solidFill>
          <a:srgbClr val="1A01D5"/>
        </a:solidFill>
        <a:ln w="381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effectLst/>
              <a:latin typeface="黑体" pitchFamily="49" charset="-122"/>
              <a:ea typeface="黑体" pitchFamily="49" charset="-122"/>
            </a:rPr>
            <a:t>抵押贷款</a:t>
          </a:r>
          <a:endParaRPr lang="zh-CN" altLang="en-US" sz="2800" b="1" kern="1200" dirty="0">
            <a:effectLst/>
            <a:latin typeface="黑体" pitchFamily="49" charset="-122"/>
            <a:ea typeface="黑体" pitchFamily="49" charset="-122"/>
          </a:endParaRPr>
        </a:p>
      </dsp:txBody>
      <dsp:txXfrm>
        <a:off x="4122582" y="1953900"/>
        <a:ext cx="1807571" cy="755788"/>
      </dsp:txXfrm>
    </dsp:sp>
    <dsp:sp modelId="{3D1E1334-09D3-4059-A203-E41F0267DDF9}">
      <dsp:nvSpPr>
        <dsp:cNvPr id="0" name=""/>
        <dsp:cNvSpPr/>
      </dsp:nvSpPr>
      <dsp:spPr>
        <a:xfrm>
          <a:off x="6182431" y="1953900"/>
          <a:ext cx="1807571" cy="755788"/>
        </a:xfrm>
        <a:prstGeom prst="rect">
          <a:avLst/>
        </a:prstGeom>
        <a:solidFill>
          <a:srgbClr val="1A01D5"/>
        </a:solidFill>
        <a:ln w="381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 kern="1200" dirty="0" smtClean="0">
              <a:effectLst/>
              <a:latin typeface="黑体" pitchFamily="49" charset="-122"/>
              <a:ea typeface="黑体" pitchFamily="49" charset="-122"/>
            </a:rPr>
            <a:t>担保贷款 </a:t>
          </a:r>
          <a:endParaRPr lang="zh-CN" altLang="en-US" sz="2800" b="1" kern="1200" dirty="0">
            <a:effectLst/>
            <a:latin typeface="黑体" pitchFamily="49" charset="-122"/>
            <a:ea typeface="黑体" pitchFamily="49" charset="-122"/>
          </a:endParaRPr>
        </a:p>
      </dsp:txBody>
      <dsp:txXfrm>
        <a:off x="6182431" y="1953900"/>
        <a:ext cx="1807571" cy="755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0.09062</cdr:x>
      <cdr:y>0.39752</cdr:y>
    </cdr:from>
    <cdr:to>
      <cdr:x>0.17508</cdr:x>
      <cdr:y>0.58685</cdr:y>
    </cdr:to>
    <cdr:sp macro="" textlink="">
      <cdr:nvSpPr>
        <cdr:cNvPr id="5" name="矩形 4"/>
        <cdr:cNvSpPr/>
      </cdr:nvSpPr>
      <cdr:spPr>
        <a:xfrm xmlns:a="http://schemas.openxmlformats.org/drawingml/2006/main">
          <a:off x="552411" y="1615534"/>
          <a:ext cx="514885" cy="7694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4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3</a:t>
          </a:r>
          <a:endParaRPr lang="zh-CN" altLang="en-US" sz="44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14EAD-F63A-4218-9635-2F6DF19A709C}" type="datetimeFigureOut">
              <a:rPr lang="zh-CN" altLang="en-US" smtClean="0"/>
              <a:t>2017-8-9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BA67-9C0D-469F-A758-78EC83493E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14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49472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98946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48417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97890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47363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96835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46308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95780" algn="l" defTabSz="8989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1450</a:t>
            </a:r>
            <a:r>
              <a:rPr lang="zh-CN" altLang="en-US" dirty="0" smtClean="0"/>
              <a:t>亿，位居中国富豪榜第二名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A0FB-C57B-411A-B0AF-DCF8265E80FA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F7998527-0EF6-452A-88A9-E841FEB12BB0}" type="slidenum">
              <a:rPr lang="zh-CN" altLang="en-US">
                <a:solidFill>
                  <a:prstClr val="black"/>
                </a:solidFill>
              </a:rPr>
              <a:pPr/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>
                <a:buFont typeface="Arial" panose="020B0604020202020204" pitchFamily="34" charset="0"/>
                <a:buChar char="•"/>
              </a:pPr>
              <a:t>7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53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>
                <a:buFont typeface="Arial" panose="020B0604020202020204" pitchFamily="34" charset="0"/>
                <a:buChar char="•"/>
              </a:pPr>
              <a:t>20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ctr"/>
          <a:lstStyle/>
          <a:p>
            <a:pPr lvl="0"/>
            <a:endParaRPr lang="zh-CN" altLang="en-US" dirty="0"/>
          </a:p>
        </p:txBody>
      </p:sp>
      <p:sp>
        <p:nvSpPr>
          <p:cNvPr id="174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>
                <a:buFont typeface="Arial" panose="020B0604020202020204" pitchFamily="34" charset="0"/>
                <a:buChar char="•"/>
              </a:pPr>
              <a:t>21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CBA67-9C0D-469F-A758-78EC83493E2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4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4210466"/>
            <a:ext cx="5637010" cy="735099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449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6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8/9/2017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7" y="2610248"/>
            <a:ext cx="7175351" cy="1494305"/>
          </a:xfrm>
          <a:effectLst/>
        </p:spPr>
        <p:txBody>
          <a:bodyPr>
            <a:noAutofit/>
          </a:bodyPr>
          <a:lstStyle>
            <a:lvl1pPr marL="629261" indent="-449472" algn="l">
              <a:defRPr sz="5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55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609601"/>
            <a:ext cx="6400800" cy="2895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3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60" y="313769"/>
            <a:ext cx="2057400" cy="4365283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609609"/>
            <a:ext cx="4829288" cy="40789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5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1" y="1143001"/>
            <a:ext cx="7851648" cy="1524000"/>
          </a:xfrm>
          <a:ln>
            <a:noFill/>
          </a:ln>
        </p:spPr>
        <p:txBody>
          <a:bodyPr vert="horz" tIns="0" rIns="1797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5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1" y="2690446"/>
            <a:ext cx="7854696" cy="1460500"/>
          </a:xfrm>
        </p:spPr>
        <p:txBody>
          <a:bodyPr lIns="0" rIns="17979"/>
          <a:lstStyle>
            <a:lvl1pPr marL="0" marR="44947" indent="0" algn="r">
              <a:buNone/>
              <a:defRPr>
                <a:solidFill>
                  <a:schemeClr val="tx1"/>
                </a:solidFill>
              </a:defRPr>
            </a:lvl1pPr>
            <a:lvl2pPr marL="449472" indent="0" algn="ctr">
              <a:buNone/>
            </a:lvl2pPr>
            <a:lvl3pPr marL="898946" indent="0" algn="ctr">
              <a:buNone/>
            </a:lvl3pPr>
            <a:lvl4pPr marL="1348417" indent="0" algn="ctr">
              <a:buNone/>
            </a:lvl4pPr>
            <a:lvl5pPr marL="1797890" indent="0" algn="ctr">
              <a:buNone/>
            </a:lvl5pPr>
            <a:lvl6pPr marL="2247363" indent="0" algn="ctr">
              <a:buNone/>
            </a:lvl6pPr>
            <a:lvl7pPr marL="2696835" indent="0" algn="ctr">
              <a:buNone/>
            </a:lvl7pPr>
            <a:lvl8pPr marL="3146308" indent="0" algn="ctr">
              <a:buNone/>
            </a:lvl8pPr>
            <a:lvl9pPr marL="359578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8/9/2017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3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17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097285"/>
            <a:ext cx="7772400" cy="1135379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5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253891"/>
            <a:ext cx="7772400" cy="1258094"/>
          </a:xfrm>
        </p:spPr>
        <p:txBody>
          <a:bodyPr lIns="44947" rIns="44947" anchor="t"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DBF5F9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5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86740"/>
            <a:ext cx="8229600" cy="9525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071"/>
            <a:ext cx="4038600" cy="36957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071"/>
            <a:ext cx="4038600" cy="36957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72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86740"/>
            <a:ext cx="8229600" cy="952500"/>
          </a:xfrm>
        </p:spPr>
        <p:txBody>
          <a:bodyPr tIns="44947" anchor="b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46040"/>
            <a:ext cx="4040188" cy="549460"/>
          </a:xfrm>
        </p:spPr>
        <p:txBody>
          <a:bodyPr lIns="44947" tIns="0" rIns="44947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1549804"/>
            <a:ext cx="4041776" cy="545703"/>
          </a:xfrm>
        </p:spPr>
        <p:txBody>
          <a:bodyPr lIns="44947" tIns="0" rIns="44947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500" b="1"/>
            </a:lvl4pPr>
            <a:lvl5pPr>
              <a:buNone/>
              <a:defRPr sz="15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2" y="2095505"/>
            <a:ext cx="4040188" cy="3204766"/>
          </a:xfrm>
        </p:spPr>
        <p:txBody>
          <a:bodyPr tIns="0"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095505"/>
            <a:ext cx="4041776" cy="3204766"/>
          </a:xfrm>
        </p:spPr>
        <p:txBody>
          <a:bodyPr tIns="0"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August 9, 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64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40"/>
            <a:ext cx="8305800" cy="952500"/>
          </a:xfrm>
        </p:spPr>
        <p:txBody>
          <a:bodyPr vert="horz" tIns="4494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50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11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28630"/>
            <a:ext cx="2743200" cy="968376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1" y="1397001"/>
            <a:ext cx="2743200" cy="3810000"/>
          </a:xfrm>
        </p:spPr>
        <p:txBody>
          <a:bodyPr lIns="17979" rIns="17979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800"/>
            </a:lvl4pPr>
            <a:lvl5pPr indent="0" algn="l">
              <a:buNone/>
              <a:defRPr sz="8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1397001"/>
            <a:ext cx="5111750" cy="3810000"/>
          </a:xfrm>
        </p:spPr>
        <p:txBody>
          <a:bodyPr tIns="0"/>
          <a:lstStyle>
            <a:lvl1pPr>
              <a:defRPr sz="2800"/>
            </a:lvl1pPr>
            <a:lvl2pPr>
              <a:defRPr sz="25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8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2" y="609601"/>
            <a:ext cx="6400800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5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4" y="923397"/>
            <a:ext cx="5257800" cy="34290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466475"/>
            <a:ext cx="155448" cy="12954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80837"/>
            <a:ext cx="2212848" cy="1318851"/>
          </a:xfrm>
        </p:spPr>
        <p:txBody>
          <a:bodyPr vert="horz" lIns="44947" tIns="44947" rIns="44947" bIns="44947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57322"/>
            <a:ext cx="2209800" cy="1816100"/>
          </a:xfrm>
        </p:spPr>
        <p:txBody>
          <a:bodyPr lIns="62926" rIns="44947" bIns="44947" anchor="t"/>
          <a:lstStyle>
            <a:lvl1pPr marL="0" indent="0" algn="l">
              <a:spcBef>
                <a:spcPts val="246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1" y="5296965"/>
            <a:ext cx="609600" cy="304271"/>
          </a:xfrm>
        </p:spPr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4" y="999597"/>
            <a:ext cx="4617720" cy="32766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1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6" y="4847170"/>
            <a:ext cx="9163051" cy="8678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94" tIns="44947" rIns="89894" bIns="44947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1" y="5183189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94" tIns="44947" rIns="89894" bIns="44947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63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6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762005"/>
            <a:ext cx="2057400" cy="4343136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5"/>
            <a:ext cx="6019800" cy="4343136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15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6" y="508001"/>
            <a:ext cx="8540750" cy="9525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1629" y="1587508"/>
            <a:ext cx="4194175" cy="34951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4648216" y="1587508"/>
            <a:ext cx="4194175" cy="34951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01632" y="5204356"/>
            <a:ext cx="2289176" cy="396876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2" y="5204356"/>
            <a:ext cx="2895600" cy="396876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7" y="5204356"/>
            <a:ext cx="2289176" cy="396876"/>
          </a:xfrm>
        </p:spPr>
        <p:txBody>
          <a:bodyPr/>
          <a:lstStyle>
            <a:lvl1pPr>
              <a:defRPr/>
            </a:lvl1pPr>
          </a:lstStyle>
          <a:p>
            <a:fld id="{B7E9974F-1176-42E8-977D-05834394BC32}" type="slidenum">
              <a:rPr lang="en-US" altLang="zh-CN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92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524001" y="825501"/>
            <a:ext cx="6934200" cy="45085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" y="5524501"/>
            <a:ext cx="1905000" cy="190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2" y="5524501"/>
            <a:ext cx="2895600" cy="190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9001" y="5524501"/>
            <a:ext cx="1905000" cy="190500"/>
          </a:xfrm>
        </p:spPr>
        <p:txBody>
          <a:bodyPr/>
          <a:lstStyle>
            <a:lvl1pPr>
              <a:defRPr/>
            </a:lvl1pPr>
          </a:lstStyle>
          <a:p>
            <a:fld id="{23027395-652B-40AD-A2B2-C98E916D7485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72339"/>
      </p:ext>
    </p:extLst>
  </p:cSld>
  <p:clrMapOvr>
    <a:masterClrMapping/>
  </p:clrMapOvr>
  <p:transition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524002" y="825501"/>
            <a:ext cx="3390900" cy="4508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67301" y="825501"/>
            <a:ext cx="3390900" cy="45085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" y="5524501"/>
            <a:ext cx="1905000" cy="190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2" y="5524501"/>
            <a:ext cx="2895600" cy="1905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239001" y="5524501"/>
            <a:ext cx="1905000" cy="190500"/>
          </a:xfrm>
        </p:spPr>
        <p:txBody>
          <a:bodyPr/>
          <a:lstStyle>
            <a:lvl1pPr>
              <a:defRPr/>
            </a:lvl1pPr>
          </a:lstStyle>
          <a:p>
            <a:fld id="{39CAA2D5-2B89-4547-B461-CA899154217E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2043"/>
      </p:ext>
    </p:extLst>
  </p:cSld>
  <p:clrMapOvr>
    <a:masterClrMapping/>
  </p:clrMapOvr>
  <p:transition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62001" y="635006"/>
            <a:ext cx="7924800" cy="44370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57B5E-95D8-4A7E-926C-0501E9D21009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79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16F9F98A-3180-4D5D-8D83-85B4FF96A2AA}" type="slidenum">
              <a:rPr lang="zh-CN" altLang="en-US" b="1" smtClean="0">
                <a:solidFill>
                  <a:srgbClr val="04617B">
                    <a:shade val="90000"/>
                  </a:srgbClr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‹#›</a:t>
            </a:fld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64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16F9F98A-3180-4D5D-8D83-85B4FF96A2AA}" type="slidenum">
              <a:rPr lang="zh-CN" altLang="en-US" b="1" smtClean="0">
                <a:solidFill>
                  <a:srgbClr val="04617B">
                    <a:shade val="90000"/>
                  </a:srgbClr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‹#›</a:t>
            </a:fld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11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16F9F98A-3180-4D5D-8D83-85B4FF96A2AA}" type="slidenum">
              <a:rPr lang="zh-CN" altLang="en-US" b="1" smtClean="0">
                <a:solidFill>
                  <a:srgbClr val="04617B">
                    <a:shade val="90000"/>
                  </a:srgbClr>
                </a:solidFill>
                <a:ea typeface="宋体" panose="02010600030101010101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‹#›</a:t>
            </a:fld>
            <a:endParaRPr lang="en-US" b="1">
              <a:solidFill>
                <a:srgbClr val="04617B">
                  <a:shade val="90000"/>
                </a:srgb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04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810540"/>
            <a:ext cx="5966666" cy="2019456"/>
          </a:xfrm>
          <a:effectLst/>
        </p:spPr>
        <p:txBody>
          <a:bodyPr anchor="b"/>
          <a:lstStyle>
            <a:lvl1pPr algn="r">
              <a:defRPr sz="4500" b="1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0" y="3839596"/>
            <a:ext cx="5970494" cy="696216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494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8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7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7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6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5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DBF5F9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5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4210464"/>
            <a:ext cx="5637010" cy="735099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449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6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5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8/9/2017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3" y="2610248"/>
            <a:ext cx="7175351" cy="1494305"/>
          </a:xfrm>
          <a:effectLst/>
        </p:spPr>
        <p:txBody>
          <a:bodyPr>
            <a:noAutofit/>
          </a:bodyPr>
          <a:lstStyle>
            <a:lvl1pPr marL="629261" indent="-449472" algn="l">
              <a:defRPr sz="53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5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2" y="609601"/>
            <a:ext cx="6400800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88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810540"/>
            <a:ext cx="5966666" cy="2019456"/>
          </a:xfrm>
          <a:effectLst/>
        </p:spPr>
        <p:txBody>
          <a:bodyPr anchor="b"/>
          <a:lstStyle>
            <a:lvl1pPr algn="r">
              <a:defRPr sz="4500" b="1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40" y="3839596"/>
            <a:ext cx="5970494" cy="696216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494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8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48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7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73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6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6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5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DBF5F9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45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609601"/>
            <a:ext cx="3346704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609601"/>
            <a:ext cx="3346704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609601"/>
            <a:ext cx="3346704" cy="53313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9472" indent="0">
              <a:buNone/>
              <a:defRPr sz="2000" b="1"/>
            </a:lvl2pPr>
            <a:lvl3pPr marL="898946" indent="0">
              <a:buNone/>
              <a:defRPr sz="1800" b="1"/>
            </a:lvl3pPr>
            <a:lvl4pPr marL="1348417" indent="0">
              <a:buNone/>
              <a:defRPr sz="1500" b="1"/>
            </a:lvl4pPr>
            <a:lvl5pPr marL="1797890" indent="0">
              <a:buNone/>
              <a:defRPr sz="1500" b="1"/>
            </a:lvl5pPr>
            <a:lvl6pPr marL="2247363" indent="0">
              <a:buNone/>
              <a:defRPr sz="1500" b="1"/>
            </a:lvl6pPr>
            <a:lvl7pPr marL="2696835" indent="0">
              <a:buNone/>
              <a:defRPr sz="1500" b="1"/>
            </a:lvl7pPr>
            <a:lvl8pPr marL="3146308" indent="0">
              <a:buNone/>
              <a:defRPr sz="1500" b="1"/>
            </a:lvl8pPr>
            <a:lvl9pPr marL="3595780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166940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609601"/>
            <a:ext cx="3346704" cy="53313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9472" indent="0">
              <a:buNone/>
              <a:defRPr sz="2000" b="1"/>
            </a:lvl2pPr>
            <a:lvl3pPr marL="898946" indent="0">
              <a:buNone/>
              <a:defRPr sz="1800" b="1"/>
            </a:lvl3pPr>
            <a:lvl4pPr marL="1348417" indent="0">
              <a:buNone/>
              <a:defRPr sz="1500" b="1"/>
            </a:lvl4pPr>
            <a:lvl5pPr marL="1797890" indent="0">
              <a:buNone/>
              <a:defRPr sz="1500" b="1"/>
            </a:lvl5pPr>
            <a:lvl6pPr marL="2247363" indent="0">
              <a:buNone/>
              <a:defRPr sz="1500" b="1"/>
            </a:lvl6pPr>
            <a:lvl7pPr marL="2696835" indent="0">
              <a:buNone/>
              <a:defRPr sz="1500" b="1"/>
            </a:lvl7pPr>
            <a:lvl8pPr marL="3146308" indent="0">
              <a:buNone/>
              <a:defRPr sz="1500" b="1"/>
            </a:lvl8pPr>
            <a:lvl9pPr marL="3595780" indent="0">
              <a:buNone/>
              <a:defRPr sz="1500" b="1"/>
            </a:lvl9pPr>
          </a:lstStyle>
          <a:p>
            <a:pPr marL="0" lvl="0" indent="0" algn="ctr" defTabSz="898946" rtl="0" eaLnBrk="1" latinLnBrk="0" hangingPunct="1">
              <a:spcBef>
                <a:spcPct val="20000"/>
              </a:spcBef>
              <a:spcAft>
                <a:spcPts val="294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65861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August 9, 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2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9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6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8" y="1841502"/>
            <a:ext cx="3636085" cy="1048744"/>
          </a:xfrm>
          <a:effectLst/>
        </p:spPr>
        <p:txBody>
          <a:bodyPr anchor="b">
            <a:noAutofit/>
          </a:bodyPr>
          <a:lstStyle>
            <a:lvl1pPr marL="224736" indent="-224736" algn="l">
              <a:defRPr sz="2800" b="1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0" y="609606"/>
            <a:ext cx="4017085" cy="4078941"/>
          </a:xfrm>
        </p:spPr>
        <p:txBody>
          <a:bodyPr anchor="ctr"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4" y="2914835"/>
            <a:ext cx="3388660" cy="1782932"/>
          </a:xfrm>
        </p:spPr>
        <p:txBody>
          <a:bodyPr/>
          <a:lstStyle>
            <a:lvl1pPr marL="0" indent="0">
              <a:buNone/>
              <a:defRPr sz="1400"/>
            </a:lvl1pPr>
            <a:lvl2pPr marL="449472" indent="0">
              <a:buNone/>
              <a:defRPr sz="1200"/>
            </a:lvl2pPr>
            <a:lvl3pPr marL="898946" indent="0">
              <a:buNone/>
              <a:defRPr sz="1000"/>
            </a:lvl3pPr>
            <a:lvl4pPr marL="1348417" indent="0">
              <a:buNone/>
              <a:defRPr sz="800"/>
            </a:lvl4pPr>
            <a:lvl5pPr marL="1797890" indent="0">
              <a:buNone/>
              <a:defRPr sz="800"/>
            </a:lvl5pPr>
            <a:lvl6pPr marL="2247363" indent="0">
              <a:buNone/>
              <a:defRPr sz="800"/>
            </a:lvl6pPr>
            <a:lvl7pPr marL="2696835" indent="0">
              <a:buNone/>
              <a:defRPr sz="800"/>
            </a:lvl7pPr>
            <a:lvl8pPr marL="3146308" indent="0">
              <a:buNone/>
              <a:defRPr sz="800"/>
            </a:lvl8pPr>
            <a:lvl9pPr marL="35957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2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952501"/>
            <a:ext cx="4114800" cy="26065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49472" indent="0">
              <a:buNone/>
              <a:defRPr sz="2800"/>
            </a:lvl2pPr>
            <a:lvl3pPr marL="898946" indent="0">
              <a:buNone/>
              <a:defRPr sz="2400"/>
            </a:lvl3pPr>
            <a:lvl4pPr marL="1348417" indent="0">
              <a:buNone/>
              <a:defRPr sz="2000"/>
            </a:lvl4pPr>
            <a:lvl5pPr marL="1797890" indent="0">
              <a:buNone/>
              <a:defRPr sz="2000"/>
            </a:lvl5pPr>
            <a:lvl6pPr marL="2247363" indent="0">
              <a:buNone/>
              <a:defRPr sz="2000"/>
            </a:lvl6pPr>
            <a:lvl7pPr marL="2696835" indent="0">
              <a:buNone/>
              <a:defRPr sz="2000"/>
            </a:lvl7pPr>
            <a:lvl8pPr marL="3146308" indent="0">
              <a:buNone/>
              <a:defRPr sz="2000"/>
            </a:lvl8pPr>
            <a:lvl9pPr marL="359578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9" y="842077"/>
            <a:ext cx="3694114" cy="1802517"/>
          </a:xfrm>
        </p:spPr>
        <p:txBody>
          <a:bodyPr anchor="b"/>
          <a:lstStyle>
            <a:lvl1pPr marL="179789" indent="-179789">
              <a:buFont typeface="Georgia" pitchFamily="18" charset="0"/>
              <a:buChar char="*"/>
              <a:defRPr sz="1500"/>
            </a:lvl1pPr>
            <a:lvl2pPr marL="449472" indent="0">
              <a:buNone/>
              <a:defRPr sz="1200"/>
            </a:lvl2pPr>
            <a:lvl3pPr marL="898946" indent="0">
              <a:buNone/>
              <a:defRPr sz="1000"/>
            </a:lvl3pPr>
            <a:lvl4pPr marL="1348417" indent="0">
              <a:buNone/>
              <a:defRPr sz="800"/>
            </a:lvl4pPr>
            <a:lvl5pPr marL="1797890" indent="0">
              <a:buNone/>
              <a:defRPr sz="800"/>
            </a:lvl5pPr>
            <a:lvl6pPr marL="2247363" indent="0">
              <a:buNone/>
              <a:defRPr sz="800"/>
            </a:lvl6pPr>
            <a:lvl7pPr marL="2696835" indent="0">
              <a:buNone/>
              <a:defRPr sz="800"/>
            </a:lvl7pPr>
            <a:lvl8pPr marL="3146308" indent="0">
              <a:buNone/>
              <a:defRPr sz="800"/>
            </a:lvl8pPr>
            <a:lvl9pPr marL="35957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77" y="3720351"/>
            <a:ext cx="6383539" cy="952500"/>
          </a:xfrm>
        </p:spPr>
        <p:txBody>
          <a:bodyPr anchor="b">
            <a:noAutofit/>
          </a:bodyPr>
          <a:lstStyle>
            <a:lvl1pPr algn="l">
              <a:defRPr sz="4500" b="1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1" y="609601"/>
            <a:ext cx="6400800" cy="28956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6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609601"/>
            <a:ext cx="3346704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609601"/>
            <a:ext cx="3346704" cy="28956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60" y="313769"/>
            <a:ext cx="2057400" cy="4365283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7" y="609607"/>
            <a:ext cx="4829288" cy="407894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609601"/>
            <a:ext cx="3346704" cy="53313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9472" indent="0">
              <a:buNone/>
              <a:defRPr sz="2000" b="1"/>
            </a:lvl2pPr>
            <a:lvl3pPr marL="898946" indent="0">
              <a:buNone/>
              <a:defRPr sz="1800" b="1"/>
            </a:lvl3pPr>
            <a:lvl4pPr marL="1348417" indent="0">
              <a:buNone/>
              <a:defRPr sz="1500" b="1"/>
            </a:lvl4pPr>
            <a:lvl5pPr marL="1797890" indent="0">
              <a:buNone/>
              <a:defRPr sz="1500" b="1"/>
            </a:lvl5pPr>
            <a:lvl6pPr marL="2247363" indent="0">
              <a:buNone/>
              <a:defRPr sz="1500" b="1"/>
            </a:lvl6pPr>
            <a:lvl7pPr marL="2696835" indent="0">
              <a:buNone/>
              <a:defRPr sz="1500" b="1"/>
            </a:lvl7pPr>
            <a:lvl8pPr marL="3146308" indent="0">
              <a:buNone/>
              <a:defRPr sz="1500" b="1"/>
            </a:lvl8pPr>
            <a:lvl9pPr marL="3595780" indent="0">
              <a:buNone/>
              <a:defRPr sz="15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166940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609601"/>
            <a:ext cx="3346704" cy="53313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9472" indent="0">
              <a:buNone/>
              <a:defRPr sz="2000" b="1"/>
            </a:lvl2pPr>
            <a:lvl3pPr marL="898946" indent="0">
              <a:buNone/>
              <a:defRPr sz="1800" b="1"/>
            </a:lvl3pPr>
            <a:lvl4pPr marL="1348417" indent="0">
              <a:buNone/>
              <a:defRPr sz="1500" b="1"/>
            </a:lvl4pPr>
            <a:lvl5pPr marL="1797890" indent="0">
              <a:buNone/>
              <a:defRPr sz="1500" b="1"/>
            </a:lvl5pPr>
            <a:lvl6pPr marL="2247363" indent="0">
              <a:buNone/>
              <a:defRPr sz="1500" b="1"/>
            </a:lvl6pPr>
            <a:lvl7pPr marL="2696835" indent="0">
              <a:buNone/>
              <a:defRPr sz="1500" b="1"/>
            </a:lvl7pPr>
            <a:lvl8pPr marL="3146308" indent="0">
              <a:buNone/>
              <a:defRPr sz="1500" b="1"/>
            </a:lvl8pPr>
            <a:lvl9pPr marL="3595780" indent="0">
              <a:buNone/>
              <a:defRPr sz="1500" b="1"/>
            </a:lvl9pPr>
          </a:lstStyle>
          <a:p>
            <a:pPr marL="0" lvl="0" indent="0" algn="ctr" defTabSz="898946" rtl="0" eaLnBrk="1" latinLnBrk="0" hangingPunct="1">
              <a:spcBef>
                <a:spcPct val="20000"/>
              </a:spcBef>
              <a:spcAft>
                <a:spcPts val="294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65861"/>
            <a:ext cx="3346704" cy="2286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August 9, 2017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2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6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2" y="1841502"/>
            <a:ext cx="3636085" cy="1048744"/>
          </a:xfrm>
          <a:effectLst/>
        </p:spPr>
        <p:txBody>
          <a:bodyPr anchor="b">
            <a:noAutofit/>
          </a:bodyPr>
          <a:lstStyle>
            <a:lvl1pPr marL="224736" indent="-224736" algn="l">
              <a:defRPr sz="2800" b="1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4" y="609608"/>
            <a:ext cx="4017085" cy="4078941"/>
          </a:xfrm>
        </p:spPr>
        <p:txBody>
          <a:bodyPr anchor="ctr"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4" y="2914835"/>
            <a:ext cx="3388660" cy="1782932"/>
          </a:xfrm>
        </p:spPr>
        <p:txBody>
          <a:bodyPr/>
          <a:lstStyle>
            <a:lvl1pPr marL="0" indent="0">
              <a:buNone/>
              <a:defRPr sz="1400"/>
            </a:lvl1pPr>
            <a:lvl2pPr marL="449472" indent="0">
              <a:buNone/>
              <a:defRPr sz="1200"/>
            </a:lvl2pPr>
            <a:lvl3pPr marL="898946" indent="0">
              <a:buNone/>
              <a:defRPr sz="1000"/>
            </a:lvl3pPr>
            <a:lvl4pPr marL="1348417" indent="0">
              <a:buNone/>
              <a:defRPr sz="800"/>
            </a:lvl4pPr>
            <a:lvl5pPr marL="1797890" indent="0">
              <a:buNone/>
              <a:defRPr sz="800"/>
            </a:lvl5pPr>
            <a:lvl6pPr marL="2247363" indent="0">
              <a:buNone/>
              <a:defRPr sz="800"/>
            </a:lvl6pPr>
            <a:lvl7pPr marL="2696835" indent="0">
              <a:buNone/>
              <a:defRPr sz="800"/>
            </a:lvl7pPr>
            <a:lvl8pPr marL="3146308" indent="0">
              <a:buNone/>
              <a:defRPr sz="800"/>
            </a:lvl8pPr>
            <a:lvl9pPr marL="35957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22433"/>
            <a:ext cx="9144000" cy="249256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22243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210260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952501"/>
            <a:ext cx="4114800" cy="26065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49472" indent="0">
              <a:buNone/>
              <a:defRPr sz="2800"/>
            </a:lvl2pPr>
            <a:lvl3pPr marL="898946" indent="0">
              <a:buNone/>
              <a:defRPr sz="2400"/>
            </a:lvl3pPr>
            <a:lvl4pPr marL="1348417" indent="0">
              <a:buNone/>
              <a:defRPr sz="2000"/>
            </a:lvl4pPr>
            <a:lvl5pPr marL="1797890" indent="0">
              <a:buNone/>
              <a:defRPr sz="2000"/>
            </a:lvl5pPr>
            <a:lvl6pPr marL="2247363" indent="0">
              <a:buNone/>
              <a:defRPr sz="2000"/>
            </a:lvl6pPr>
            <a:lvl7pPr marL="2696835" indent="0">
              <a:buNone/>
              <a:defRPr sz="2000"/>
            </a:lvl7pPr>
            <a:lvl8pPr marL="3146308" indent="0">
              <a:buNone/>
              <a:defRPr sz="2000"/>
            </a:lvl8pPr>
            <a:lvl9pPr marL="359578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9" y="842077"/>
            <a:ext cx="3694114" cy="1802517"/>
          </a:xfrm>
        </p:spPr>
        <p:txBody>
          <a:bodyPr anchor="b"/>
          <a:lstStyle>
            <a:lvl1pPr marL="179789" indent="-179789">
              <a:buFont typeface="Georgia" pitchFamily="18" charset="0"/>
              <a:buChar char="*"/>
              <a:defRPr sz="1500"/>
            </a:lvl1pPr>
            <a:lvl2pPr marL="449472" indent="0">
              <a:buNone/>
              <a:defRPr sz="1200"/>
            </a:lvl2pPr>
            <a:lvl3pPr marL="898946" indent="0">
              <a:buNone/>
              <a:defRPr sz="1000"/>
            </a:lvl3pPr>
            <a:lvl4pPr marL="1348417" indent="0">
              <a:buNone/>
              <a:defRPr sz="800"/>
            </a:lvl4pPr>
            <a:lvl5pPr marL="1797890" indent="0">
              <a:buNone/>
              <a:defRPr sz="800"/>
            </a:lvl5pPr>
            <a:lvl6pPr marL="2247363" indent="0">
              <a:buNone/>
              <a:defRPr sz="800"/>
            </a:lvl6pPr>
            <a:lvl7pPr marL="2696835" indent="0">
              <a:buNone/>
              <a:defRPr sz="800"/>
            </a:lvl7pPr>
            <a:lvl8pPr marL="3146308" indent="0">
              <a:buNone/>
              <a:defRPr sz="800"/>
            </a:lvl8pPr>
            <a:lvl9pPr marL="359578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66DB0-33E1-432A-A13A-6BC1567BE179}" type="datetimeFigureOut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2017-8-9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81" y="3720351"/>
            <a:ext cx="6383539" cy="952500"/>
          </a:xfrm>
        </p:spPr>
        <p:txBody>
          <a:bodyPr anchor="b">
            <a:noAutofit/>
          </a:bodyPr>
          <a:lstStyle>
            <a:lvl1pPr algn="l">
              <a:defRPr sz="4500" b="1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61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54500"/>
            <a:ext cx="9144000" cy="14605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25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140254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643474"/>
            <a:ext cx="6512511" cy="952500"/>
          </a:xfrm>
          <a:prstGeom prst="rect">
            <a:avLst/>
          </a:prstGeom>
          <a:effectLst/>
        </p:spPr>
        <p:txBody>
          <a:bodyPr vert="horz" lIns="89894" tIns="44947" rIns="89894" bIns="44947" rtlCol="0" anchor="t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610217"/>
            <a:ext cx="6400800" cy="2895600"/>
          </a:xfrm>
          <a:prstGeom prst="rect">
            <a:avLst/>
          </a:prstGeom>
        </p:spPr>
        <p:txBody>
          <a:bodyPr vert="horz" lIns="89894" tIns="44947" rIns="89894" bIns="4494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5143507"/>
            <a:ext cx="2514600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5143507"/>
            <a:ext cx="3352801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5143507"/>
            <a:ext cx="1828800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4EB82D-0E22-4098-AC80-2A6F46EDCE8D}" type="slidenum">
              <a:rPr lang="zh-CN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4630" indent="-314630" algn="r" defTabSz="89894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4736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367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050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8734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66396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36080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32733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47363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44015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472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946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417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89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363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6835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308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578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6" y="-5952"/>
            <a:ext cx="9163051" cy="8678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94" tIns="44947" rIns="89894" bIns="44947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1" y="-5952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894" tIns="44947" rIns="89894" bIns="44947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2" y="586740"/>
            <a:ext cx="8229600" cy="952500"/>
          </a:xfrm>
          <a:prstGeom prst="rect">
            <a:avLst/>
          </a:prstGeom>
        </p:spPr>
        <p:txBody>
          <a:bodyPr vert="horz" lIns="0" tIns="44947" rIns="0" bIns="0" anchor="b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2" y="1612900"/>
            <a:ext cx="8229600" cy="3657600"/>
          </a:xfrm>
          <a:prstGeom prst="rect">
            <a:avLst/>
          </a:prstGeom>
        </p:spPr>
        <p:txBody>
          <a:bodyPr vert="horz" lIns="89894" tIns="44947" rIns="89894" bIns="44947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5296965"/>
            <a:ext cx="33528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1" y="5296965"/>
            <a:ext cx="7620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4EB82D-0E22-4098-AC80-2A6F46EDCE8D}" type="slidenum">
              <a:rPr lang="zh-CN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168673"/>
            <a:ext cx="9180548" cy="54102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57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69684" indent="-269684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261" indent="-24284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98946" indent="-24284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629" indent="-20663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313" indent="-20663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996" indent="-20663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7785" indent="-1797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57468" indent="-179789" algn="l" rtl="0" eaLnBrk="1" latinLnBrk="0" hangingPunct="1">
        <a:spcBef>
          <a:spcPct val="20000"/>
        </a:spcBef>
        <a:buClr>
          <a:schemeClr val="tx2"/>
        </a:buClr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427152" indent="-1797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494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989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4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7978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473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6968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463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5957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54500"/>
            <a:ext cx="9144000" cy="14605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25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140254"/>
            <a:ext cx="9144000" cy="1905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333500"/>
            <a:ext cx="9144000" cy="42545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643474"/>
            <a:ext cx="6512511" cy="952500"/>
          </a:xfrm>
          <a:prstGeom prst="rect">
            <a:avLst/>
          </a:prstGeom>
          <a:effectLst/>
        </p:spPr>
        <p:txBody>
          <a:bodyPr vert="horz" lIns="89894" tIns="44947" rIns="89894" bIns="44947" rtlCol="0" anchor="t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610217"/>
            <a:ext cx="6400800" cy="2895600"/>
          </a:xfrm>
          <a:prstGeom prst="rect">
            <a:avLst/>
          </a:prstGeom>
        </p:spPr>
        <p:txBody>
          <a:bodyPr vert="horz" lIns="89894" tIns="44947" rIns="89894" bIns="44947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5143505"/>
            <a:ext cx="2514600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2" y="5143505"/>
            <a:ext cx="3352801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5143505"/>
            <a:ext cx="1828800" cy="304271"/>
          </a:xfrm>
          <a:prstGeom prst="rect">
            <a:avLst/>
          </a:prstGeom>
        </p:spPr>
        <p:txBody>
          <a:bodyPr vert="horz" lIns="89894" tIns="44947" rIns="89894" bIns="44947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4EB82D-0E22-4098-AC80-2A6F46EDCE8D}" type="slidenum">
              <a:rPr lang="zh-CN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8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4630" indent="-314630" algn="r" defTabSz="89894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4736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367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050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8734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66396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36080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32733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47363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44015" indent="-179789" algn="l" defTabSz="898946" rtl="0" eaLnBrk="1" latinLnBrk="0" hangingPunct="1">
        <a:spcBef>
          <a:spcPct val="20000"/>
        </a:spcBef>
        <a:spcAft>
          <a:spcPts val="294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472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946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417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89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363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6835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308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5780" algn="l" defTabSz="8989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5.png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t="6701" r="8561"/>
          <a:stretch>
            <a:fillRect/>
          </a:stretch>
        </p:blipFill>
        <p:spPr bwMode="auto">
          <a:xfrm>
            <a:off x="7575754" y="-5667"/>
            <a:ext cx="1564883" cy="12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109720" y="1280112"/>
            <a:ext cx="69557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CN" altLang="en-US" sz="6600" b="1" cap="all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农业创业资金筹集</a:t>
            </a:r>
            <a:endParaRPr lang="zh-CN" altLang="en-US" sz="6600" b="1" cap="all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91851" y="3577580"/>
            <a:ext cx="62087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zh-CN" altLang="en-US" sz="3600" b="1" u="none" strike="noStrike" kern="0" cap="none" spc="0" normalizeH="0" baseline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山东</a:t>
            </a:r>
            <a:r>
              <a:rPr lang="zh-CN" altLang="en-US" sz="3600" b="1" kern="0" cap="none" spc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省武城</a:t>
            </a:r>
            <a:r>
              <a:rPr kumimoji="0" lang="zh-CN" altLang="en-US" sz="3600" b="1" u="none" strike="noStrike" kern="0" cap="none" spc="0" normalizeH="0" baseline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县</a:t>
            </a:r>
            <a:r>
              <a:rPr lang="zh-CN" altLang="en-US" sz="3600" b="1" kern="0" cap="none" spc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农广</a:t>
            </a:r>
            <a:r>
              <a:rPr lang="zh-CN" altLang="en-US" sz="3600" b="1" kern="0" cap="none" spc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校  </a:t>
            </a:r>
            <a:r>
              <a:rPr kumimoji="0" lang="zh-CN" altLang="en-US" sz="3600" b="1" u="none" strike="noStrike" kern="0" cap="none" spc="0" normalizeH="0" baseline="0" noProof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张丽红</a:t>
            </a:r>
            <a:endParaRPr lang="zh-CN" alt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00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973">
        <p14:flash/>
      </p:transition>
    </mc:Choice>
    <mc:Fallback xmlns="">
      <p:transition spd="slow" advTm="2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38" y="-15206"/>
            <a:ext cx="9144000" cy="9284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385138" y="0"/>
            <a:ext cx="4178002" cy="792088"/>
          </a:xfrm>
        </p:spPr>
        <p:txBody>
          <a:bodyPr>
            <a:normAutofit/>
          </a:bodyPr>
          <a:lstStyle/>
          <a:p>
            <a:pPr marL="742950" indent="-742950">
              <a:buFont typeface="+mj-ea"/>
              <a:buAutoNum type="circleNumDbPlain" startAt="2"/>
            </a:pP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预留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流动资金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1600" y="1031759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营业周转资金</a:t>
            </a:r>
          </a:p>
        </p:txBody>
      </p:sp>
      <p:graphicFrame>
        <p:nvGraphicFramePr>
          <p:cNvPr id="3" name="图示 2"/>
          <p:cNvGraphicFramePr/>
          <p:nvPr>
            <p:extLst>
              <p:ext uri="{D42A27DB-BD31-4B8C-83A1-F6EECF244321}">
                <p14:modId xmlns:p14="http://schemas.microsoft.com/office/powerpoint/2010/main" val="1199229091"/>
              </p:ext>
            </p:extLst>
          </p:nvPr>
        </p:nvGraphicFramePr>
        <p:xfrm>
          <a:off x="4573538" y="948263"/>
          <a:ext cx="2590750" cy="4626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4" descr="BD06811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9428"/>
            <a:ext cx="2558630" cy="29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9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715E5F-819F-44BB-A1AA-FAADF44FC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03715E5F-819F-44BB-A1AA-FAADF44FC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A9442E-46FA-4F30-A925-86DF50719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ADA9442E-46FA-4F30-A925-86DF50719B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91A99A-5231-4B04-B35C-F6887749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CF91A99A-5231-4B04-B35C-F6887749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BF0089-EF6F-450F-9BFE-52AD6A302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11BF0089-EF6F-450F-9BFE-52AD6A302D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B6473A-03D3-4F3D-BBD6-4C33266A2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35B6473A-03D3-4F3D-BBD6-4C33266A2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C5360A-41BF-43E5-BFE4-B603771CB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1AC5360A-41BF-43E5-BFE4-B603771CB9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0AB383-D7AA-4008-8B90-628FBF7F9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080AB383-D7AA-4008-8B90-628FBF7F9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F97782-C917-4B9F-8A84-6273C232D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graphicEl>
                                              <a:dgm id="{26F97782-C917-4B9F-8A84-6273C232D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7559D3-467B-4C9F-BA56-9051E8CD5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">
                                            <p:graphicEl>
                                              <a:dgm id="{3B7559D3-467B-4C9F-BA56-9051E8CD5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9E3F6D-2B82-4910-8E86-73B20D1BA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">
                                            <p:graphicEl>
                                              <a:dgm id="{B49E3F6D-2B82-4910-8E86-73B20D1BA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8F8223-E697-40BE-BA03-FB78C651A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">
                                            <p:graphicEl>
                                              <a:dgm id="{DE8F8223-E697-40BE-BA03-FB78C651A8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026131-1088-49D1-9D4D-265D9AA1D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BB026131-1088-49D1-9D4D-265D9AA1D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165B73-9CAD-4871-875A-7514D6CFA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">
                                            <p:graphicEl>
                                              <a:dgm id="{35165B73-9CAD-4871-875A-7514D6CFA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C67771-F3C1-4A37-82E4-ADCABCCDD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">
                                            <p:graphicEl>
                                              <a:dgm id="{0FC67771-F3C1-4A37-82E4-ADCABCCDD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38" y="-15206"/>
            <a:ext cx="9144000" cy="92849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2"/>
          <p:cNvSpPr txBox="1"/>
          <p:nvPr/>
        </p:nvSpPr>
        <p:spPr>
          <a:xfrm>
            <a:off x="406839" y="95876"/>
            <a:ext cx="4850209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742950" indent="-742950" eaLnBrk="1" hangingPunct="1">
              <a:spcBef>
                <a:spcPct val="0"/>
              </a:spcBef>
              <a:buClr>
                <a:schemeClr val="bg1"/>
              </a:buClr>
              <a:buFont typeface="+mj-ea"/>
              <a:buAutoNum type="circleNumDbPlain" startAt="3"/>
            </a:pP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rPr>
              <a:t>算足开办费用</a:t>
            </a:r>
          </a:p>
        </p:txBody>
      </p:sp>
      <p:pic>
        <p:nvPicPr>
          <p:cNvPr id="11" name="Picture 2" descr="https://timgsa.baidu.com/timg?image&amp;quality=80&amp;size=b9999_10000&amp;sec=1498630505417&amp;di=66b5bdd5c57bfaf4d6a5ee5e2c0444cd&amp;imgtype=0&amp;src=http%3A%2F%2Fimgs.soufun.com%2Fnews%2F2016_07%2F12%2Fzhishi%2F1468313760050_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r="8734"/>
          <a:stretch/>
        </p:blipFill>
        <p:spPr bwMode="auto">
          <a:xfrm>
            <a:off x="395541" y="2016215"/>
            <a:ext cx="2913179" cy="257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3655279" y="1237890"/>
            <a:ext cx="1584177" cy="521659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dirty="0" smtClean="0">
                <a:solidFill>
                  <a:srgbClr val="1A0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4</a:t>
            </a:r>
            <a:r>
              <a:rPr lang="zh-CN" altLang="en-US" sz="2800" b="1" dirty="0" smtClean="0">
                <a:solidFill>
                  <a:srgbClr val="1A0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项</a:t>
            </a:r>
            <a:r>
              <a:rPr lang="zh-CN" altLang="en-US" sz="2800" b="1" dirty="0">
                <a:solidFill>
                  <a:srgbClr val="1A0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内容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3655665" y="1986478"/>
            <a:ext cx="5184864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l"/>
            </a:pPr>
            <a:r>
              <a:rPr lang="zh-CN" altLang="en-US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人员费用</a:t>
            </a:r>
            <a:r>
              <a:rPr lang="en-US" altLang="zh-CN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---</a:t>
            </a:r>
            <a:r>
              <a:rPr lang="zh-CN" altLang="en-US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劳务费用、差旅费、培训费</a:t>
            </a:r>
          </a:p>
        </p:txBody>
      </p:sp>
      <p:sp>
        <p:nvSpPr>
          <p:cNvPr id="18" name="TextBox 10"/>
          <p:cNvSpPr txBox="1"/>
          <p:nvPr/>
        </p:nvSpPr>
        <p:spPr>
          <a:xfrm>
            <a:off x="3655279" y="2566093"/>
            <a:ext cx="5198552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eaLnBrk="1" hangingPunct="1">
              <a:spcBef>
                <a:spcPct val="0"/>
              </a:spcBef>
              <a:buClr>
                <a:srgbClr val="0000CC"/>
              </a:buClr>
              <a:buFont typeface="Wingdings" pitchFamily="2" charset="2"/>
              <a:buChar char="l"/>
            </a:pPr>
            <a:r>
              <a:rPr lang="zh-CN" altLang="en-US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注册登记费</a:t>
            </a:r>
            <a:r>
              <a:rPr lang="en-US" altLang="zh-CN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---</a:t>
            </a:r>
            <a:r>
              <a:rPr lang="zh-CN" altLang="en-US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登记费、验资费、公证费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zh-CN" altLang="en-US" b="1" dirty="0">
              <a:solidFill>
                <a:srgbClr val="40404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Box 13"/>
          <p:cNvSpPr txBox="1"/>
          <p:nvPr/>
        </p:nvSpPr>
        <p:spPr>
          <a:xfrm>
            <a:off x="3655279" y="3095080"/>
            <a:ext cx="42879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l"/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筹资费用</a:t>
            </a:r>
            <a:r>
              <a:rPr lang="en-US" altLang="zh-CN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---</a:t>
            </a:r>
            <a:r>
              <a:rPr lang="zh-CN" altLang="en-US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手续费、利息</a:t>
            </a:r>
          </a:p>
        </p:txBody>
      </p:sp>
      <p:sp>
        <p:nvSpPr>
          <p:cNvPr id="21" name="TextBox 17"/>
          <p:cNvSpPr txBox="1"/>
          <p:nvPr/>
        </p:nvSpPr>
        <p:spPr>
          <a:xfrm>
            <a:off x="3655665" y="3574361"/>
            <a:ext cx="4823992" cy="1014102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l"/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其他费用</a:t>
            </a:r>
            <a:r>
              <a:rPr lang="en-US" altLang="zh-CN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---</a:t>
            </a:r>
            <a:r>
              <a:rPr lang="zh-CN" altLang="en-US" sz="2000" b="1" dirty="0">
                <a:solidFill>
                  <a:srgbClr val="404040"/>
                </a:solidFill>
                <a:latin typeface="黑体" pitchFamily="49" charset="-122"/>
                <a:ea typeface="黑体" pitchFamily="49" charset="-122"/>
              </a:rPr>
              <a:t>筹建期间办公费、印刷费、电话费、广告费、交际费应酬费、不可预见费用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62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127426"/>
            <a:ext cx="4320480" cy="643227"/>
          </a:xfrm>
        </p:spPr>
        <p:txBody>
          <a:bodyPr>
            <a:no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估准资金费用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544" y="980492"/>
            <a:ext cx="7735398" cy="521659"/>
          </a:xfrm>
          <a:prstGeom prst="rect">
            <a:avLst/>
          </a:prstGeom>
          <a:noFill/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2800" b="1" spc="294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案例：创办</a:t>
            </a:r>
            <a:r>
              <a:rPr lang="zh-CN" altLang="en-US" sz="2800" b="1" spc="294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家庭农场需要多少启动资金？</a:t>
            </a:r>
          </a:p>
        </p:txBody>
      </p:sp>
      <p:sp>
        <p:nvSpPr>
          <p:cNvPr id="11" name="矩形 10"/>
          <p:cNvSpPr/>
          <p:nvPr/>
        </p:nvSpPr>
        <p:spPr>
          <a:xfrm>
            <a:off x="4860032" y="1837104"/>
            <a:ext cx="3935096" cy="314288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9894" tIns="44947" rIns="89894" bIns="44947">
            <a:spAutoFit/>
          </a:bodyPr>
          <a:lstStyle/>
          <a:p>
            <a:pPr>
              <a:lnSpc>
                <a:spcPts val="3441"/>
              </a:lnSpc>
            </a:pPr>
            <a:r>
              <a:rPr lang="zh-CN" altLang="en-US" sz="2400" dirty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王延昌</a:t>
            </a:r>
            <a:r>
              <a:rPr lang="zh-CN" altLang="en-US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，山东武城人，</a:t>
            </a:r>
            <a:r>
              <a:rPr lang="en-US" altLang="zh-CN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2014</a:t>
            </a:r>
            <a:r>
              <a:rPr lang="zh-CN" altLang="en-US" sz="2400" dirty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年创办“武城县永昌家庭农场”，做紫薯种植</a:t>
            </a:r>
            <a:r>
              <a:rPr lang="zh-CN" altLang="en-US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2016</a:t>
            </a:r>
            <a:r>
              <a:rPr lang="zh-CN" altLang="en-US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年调整种植结构，流转土地</a:t>
            </a:r>
            <a:r>
              <a:rPr lang="en-US" altLang="zh-CN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500</a:t>
            </a:r>
            <a:r>
              <a:rPr lang="zh-CN" altLang="en-US" sz="2400" dirty="0" smtClean="0">
                <a:solidFill>
                  <a:prstClr val="black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亩，做起了果薯套种示范，现成为济南“薯立方”标准化种植基地。</a:t>
            </a:r>
            <a:endParaRPr lang="zh-CN" altLang="en-US" sz="2400" dirty="0">
              <a:solidFill>
                <a:prstClr val="black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12" name="图片 11" descr="c08fa66d2cac4cffacc671893e4734f2"/>
          <p:cNvPicPr>
            <a:picLocks noChangeAspect="1"/>
          </p:cNvPicPr>
          <p:nvPr/>
        </p:nvPicPr>
        <p:blipFill>
          <a:blip r:embed="rId3">
            <a:lum bright="18000"/>
          </a:blip>
          <a:srcRect l="13910" t="6828" r="3137"/>
          <a:stretch>
            <a:fillRect/>
          </a:stretch>
        </p:blipFill>
        <p:spPr>
          <a:xfrm>
            <a:off x="244694" y="1658545"/>
            <a:ext cx="4399325" cy="3346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99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9" name="Group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39307461"/>
              </p:ext>
            </p:extLst>
          </p:nvPr>
        </p:nvGraphicFramePr>
        <p:xfrm>
          <a:off x="1691692" y="939900"/>
          <a:ext cx="6264695" cy="410688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448272"/>
                <a:gridCol w="1751139"/>
                <a:gridCol w="2065284"/>
              </a:tblGrid>
              <a:tr h="5676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固定资产项目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内容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费用（元）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建设房屋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二间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13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0</a:t>
                      </a:r>
                      <a:r>
                        <a:rPr kumimoji="0" lang="en-US" altLang="zh-CN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0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办公设备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桌椅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5000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电脑</a:t>
                      </a:r>
                      <a:endParaRPr kumimoji="0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4000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办公用品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生产工具设备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刨薯机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7000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杀秧机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3600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扶垄机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3000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43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投资总额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35700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7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A015B-6505-4F28-B1A0-4629068D9CD3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20" y="6"/>
            <a:ext cx="1475636" cy="2621447"/>
            <a:chOff x="0" y="0"/>
            <a:chExt cx="839" cy="4320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3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158" y="1773"/>
              <a:ext cx="580" cy="225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固定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资产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测算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举例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00853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92" y="1129308"/>
            <a:ext cx="8731066" cy="4330253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3527883" y="94497"/>
            <a:ext cx="2088232" cy="709083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 注 意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57A40-70F3-478A-A820-F98A2957726B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2"/>
          </p:nvPr>
        </p:nvSpPr>
        <p:spPr>
          <a:xfrm>
            <a:off x="1123757" y="1782266"/>
            <a:ext cx="6624736" cy="3024335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l"/>
            </a:pP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对于固定资产投资，明智的做法是除了必不可少的东西非买不可外，尽量少“投资”以降低经营风险</a:t>
            </a:r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en-US" altLang="zh-CN" sz="2800" b="1" dirty="0" smtClean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>
              <a:buClr>
                <a:srgbClr val="0000FF"/>
              </a:buClr>
              <a:buFont typeface="Wingdings" pitchFamily="2" charset="2"/>
              <a:buChar char="l"/>
            </a:pPr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固定资产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可以折旧，即分期打入成本逐渐回收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。</a:t>
            </a:r>
          </a:p>
          <a:p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5470055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7" name="Group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95399725"/>
              </p:ext>
            </p:extLst>
          </p:nvPr>
        </p:nvGraphicFramePr>
        <p:xfrm>
          <a:off x="1763688" y="861480"/>
          <a:ext cx="6480720" cy="401833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553943"/>
                <a:gridCol w="2926777"/>
              </a:tblGrid>
              <a:tr h="652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流动资金项目</a:t>
                      </a:r>
                      <a:endParaRPr kumimoji="0" lang="zh-CN" alt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成本</a:t>
                      </a:r>
                      <a:r>
                        <a:rPr kumimoji="0" lang="en-US" altLang="zh-CN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/</a:t>
                      </a:r>
                      <a:r>
                        <a:rPr kumimoji="0" lang="zh-CN" altLang="en-US" sz="2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年（万元）</a:t>
                      </a:r>
                      <a:endParaRPr kumimoji="0" lang="zh-CN" alt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</a:tr>
              <a:tr h="8585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流转土地</a:t>
                      </a: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300</a:t>
                      </a: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亩</a:t>
                      </a:r>
                      <a:endParaRPr kumimoji="0" lang="en-US" altLang="zh-CN" sz="2300" b="0" u="none" strike="noStrike" cap="none" normalizeH="0" baseline="0" dirty="0" smtClean="0">
                        <a:ln>
                          <a:noFill/>
                        </a:ln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（</a:t>
                      </a: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1000</a:t>
                      </a: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元</a:t>
                      </a: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/</a:t>
                      </a: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亩）</a:t>
                      </a:r>
                      <a:endParaRPr kumimoji="0" lang="zh-CN" alt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30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anchorCtr="1" horzOverflow="overflow">
                    <a:solidFill>
                      <a:srgbClr val="CCECFF"/>
                    </a:solidFill>
                  </a:tcPr>
                </a:tc>
              </a:tr>
              <a:tr h="8865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雇工的工资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（按农时分段结算）</a:t>
                      </a:r>
                      <a:endParaRPr kumimoji="0" lang="zh-CN" alt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10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anchorCtr="1" horzOverflow="overflow">
                    <a:solidFill>
                      <a:srgbClr val="CCECFF"/>
                    </a:solidFill>
                  </a:tcPr>
                </a:tc>
              </a:tr>
              <a:tr h="5546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种苗</a:t>
                      </a:r>
                      <a:endParaRPr kumimoji="0" lang="en-US" altLang="zh-CN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16.8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anchorCtr="1" horzOverflow="overflow">
                    <a:solidFill>
                      <a:srgbClr val="CCECFF"/>
                    </a:solidFill>
                  </a:tcPr>
                </a:tc>
              </a:tr>
              <a:tr h="55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复合肥</a:t>
                      </a:r>
                      <a:endParaRPr kumimoji="0" lang="en-US" altLang="zh-CN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2.8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anchorCtr="1" horzOverflow="overflow">
                    <a:solidFill>
                      <a:srgbClr val="CCECFF"/>
                    </a:solidFill>
                  </a:tcPr>
                </a:tc>
              </a:tr>
              <a:tr h="5129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合计</a:t>
                      </a:r>
                    </a:p>
                  </a:txBody>
                  <a:tcPr marT="38100" marB="38100" anchor="ctr" horzOverflow="overflow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3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59.6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L="90000" marR="90000" marT="39000" marB="39000" anchor="ctr" anchorCtr="1" horzOverflow="overflow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4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70455-9F4B-4E5E-A328-9764E771833C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-13662" y="16256"/>
            <a:ext cx="1500167" cy="2467140"/>
            <a:chOff x="0" y="0"/>
            <a:chExt cx="839" cy="4320"/>
          </a:xfrm>
        </p:grpSpPr>
        <p:pic>
          <p:nvPicPr>
            <p:cNvPr id="512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3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6" name="Text Box 6"/>
            <p:cNvSpPr txBox="1">
              <a:spLocks noChangeArrowheads="1"/>
            </p:cNvSpPr>
            <p:nvPr/>
          </p:nvSpPr>
          <p:spPr bwMode="auto">
            <a:xfrm>
              <a:off x="158" y="1480"/>
              <a:ext cx="580" cy="239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流动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资金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测算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举例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765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7" name="Group 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47036502"/>
              </p:ext>
            </p:extLst>
          </p:nvPr>
        </p:nvGraphicFramePr>
        <p:xfrm>
          <a:off x="1547671" y="1345332"/>
          <a:ext cx="6696143" cy="297243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391887"/>
                <a:gridCol w="2304256"/>
              </a:tblGrid>
              <a:tr h="4231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开办费项目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费用（元）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65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登记注册和营业执照费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65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组织机构代码证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400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650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培训费、技术资料费</a:t>
                      </a:r>
                      <a:endParaRPr kumimoji="0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100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  <a:tr h="516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合计</a:t>
                      </a:r>
                    </a:p>
                  </a:txBody>
                  <a:tcPr marT="38100" marB="38100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50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楷体_GB2312" panose="02010609030101010101" pitchFamily="49" charset="-122"/>
                          <a:ea typeface="楷体_GB2312" panose="02010609030101010101" pitchFamily="49" charset="-122"/>
                        </a:rPr>
                        <a:t>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 panose="02010609030101010101" pitchFamily="49" charset="-122"/>
                        <a:ea typeface="楷体_GB2312" panose="02010609030101010101" pitchFamily="49" charset="-122"/>
                      </a:endParaRPr>
                    </a:p>
                  </a:txBody>
                  <a:tcPr marT="38100" marB="38100" horzOverflow="overflow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70AD1-44A0-48DC-94BB-7B83F96F6B04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2" y="36"/>
            <a:ext cx="1428728" cy="2440779"/>
            <a:chOff x="0" y="0"/>
            <a:chExt cx="839" cy="4320"/>
          </a:xfrm>
        </p:grpSpPr>
        <p:pic>
          <p:nvPicPr>
            <p:cNvPr id="5632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839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326" name="Text Box 6"/>
            <p:cNvSpPr txBox="1">
              <a:spLocks noChangeArrowheads="1"/>
            </p:cNvSpPr>
            <p:nvPr/>
          </p:nvSpPr>
          <p:spPr bwMode="auto">
            <a:xfrm>
              <a:off x="158" y="1978"/>
              <a:ext cx="580" cy="17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开办费测算</a:t>
              </a:r>
              <a:endParaRPr lang="en-US" altLang="zh-CN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endParaRPr>
            </a:p>
            <a:p>
              <a:pPr algn="ctr">
                <a:spcBef>
                  <a:spcPct val="20000"/>
                </a:spcBef>
              </a:pPr>
              <a:r>
                <a:rPr lang="zh-CN" altLang="en-US" dirty="0">
                  <a:solidFill>
                    <a:srgbClr val="FFFF00"/>
                  </a:solidFill>
                  <a:latin typeface="Arial" pitchFamily="34" charset="0"/>
                  <a:ea typeface="黑体" pitchFamily="49" charset="-122"/>
                </a:rPr>
                <a:t>举例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40060"/>
      </p:ext>
    </p:extLst>
  </p:cSld>
  <p:clrMapOvr>
    <a:masterClrMapping/>
  </p:clrMapOvr>
  <p:transition spd="slow" advTm="9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占位符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92702937"/>
              </p:ext>
            </p:extLst>
          </p:nvPr>
        </p:nvGraphicFramePr>
        <p:xfrm>
          <a:off x="289955" y="2209428"/>
          <a:ext cx="8568952" cy="3010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27395-652B-40AD-A2B2-C98E916D7485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15444" y="103593"/>
            <a:ext cx="7128792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永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昌家庭农场启动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资金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92" y="-7488"/>
            <a:ext cx="1605306" cy="265794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536" y="1057300"/>
            <a:ext cx="955676" cy="13649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9894" tIns="44947" rIns="89894" bIns="44947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rPr>
              <a:t>启动</a:t>
            </a:r>
            <a:endParaRPr lang="en-US" altLang="zh-CN" dirty="0">
              <a:solidFill>
                <a:srgbClr val="FFFF00"/>
              </a:solidFill>
              <a:latin typeface="Arial" pitchFamily="34" charset="0"/>
              <a:ea typeface="黑体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rPr>
              <a:t>资金</a:t>
            </a:r>
            <a:endParaRPr lang="en-US" altLang="zh-CN" dirty="0">
              <a:solidFill>
                <a:srgbClr val="FFFF00"/>
              </a:solidFill>
              <a:latin typeface="Arial" pitchFamily="34" charset="0"/>
              <a:ea typeface="黑体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rPr>
              <a:t>测算</a:t>
            </a:r>
            <a:endParaRPr lang="en-US" altLang="zh-CN" dirty="0">
              <a:solidFill>
                <a:srgbClr val="FFFF00"/>
              </a:solidFill>
              <a:latin typeface="Arial" pitchFamily="34" charset="0"/>
              <a:ea typeface="黑体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zh-CN" altLang="en-US" dirty="0">
                <a:solidFill>
                  <a:srgbClr val="FFFF00"/>
                </a:solidFill>
                <a:latin typeface="Arial" pitchFamily="34" charset="0"/>
                <a:ea typeface="黑体" pitchFamily="49" charset="-122"/>
              </a:rPr>
              <a:t>举例</a:t>
            </a:r>
          </a:p>
        </p:txBody>
      </p:sp>
    </p:spTree>
    <p:extLst>
      <p:ext uri="{BB962C8B-B14F-4D97-AF65-F5344CB8AC3E}">
        <p14:creationId xmlns:p14="http://schemas.microsoft.com/office/powerpoint/2010/main" val="4202237440"/>
      </p:ext>
    </p:extLst>
  </p:cSld>
  <p:clrMapOvr>
    <a:masterClrMapping/>
  </p:clrMapOvr>
  <p:transition spd="slow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B03F8A-300F-409D-8FAB-658D0D3F2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CB03F8A-300F-409D-8FAB-658D0D3F2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9F8437-3FC1-4108-9AAC-05F1AB117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AE9F8437-3FC1-4108-9AAC-05F1AB1170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E04F9D-9978-401F-8306-269E11870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4E04F9D-9978-401F-8306-269E11870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5916D0-F0AB-4C2A-8ACD-EE8FBA014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D95916D0-F0AB-4C2A-8ACD-EE8FBA014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F19091-F1B6-4DC9-9A64-1796F3755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EAF19091-F1B6-4DC9-9A64-1796F3755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1974E6-6A62-4FDC-93A2-870A25AA5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AC1974E6-6A62-4FDC-93A2-870A25AA53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ED5354-F182-464F-B253-A8955757F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65ED5354-F182-464F-B253-A8955757F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592" y="1129308"/>
            <a:ext cx="8731066" cy="4330253"/>
          </a:xfrm>
          <a:noFill/>
        </p:spPr>
      </p:pic>
      <p:sp>
        <p:nvSpPr>
          <p:cNvPr id="6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B976-ACBB-4DED-A472-1B1B26BE6FBF}" type="slidenum">
              <a:rPr lang="zh-CN" altLang="en-US">
                <a:solidFill>
                  <a:srgbClr val="04617B">
                    <a:shade val="90000"/>
                  </a:srgbClr>
                </a:solidFill>
              </a:rPr>
              <a:pPr/>
              <a:t>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7584" y="1633364"/>
            <a:ext cx="6840761" cy="2953094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457200" indent="-4572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800" b="1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创办</a:t>
            </a:r>
            <a:r>
              <a:rPr lang="zh-CN" altLang="en-US" sz="2800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企业前，对企业规模要有一个大概的预计，要根据你构思的规模预测你的启动资金，再看你能不能筹集到这笔资金。如果差距太大，就缩小规模，重新预测；如果差距不大，就可以考虑采取一些融资手段以补足启动资金的不足。</a:t>
            </a:r>
          </a:p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527883" y="94497"/>
            <a:ext cx="2088232" cy="709083"/>
          </a:xfrm>
          <a:prstGeom prst="rect">
            <a:avLst/>
          </a:prstGeom>
        </p:spPr>
        <p:txBody>
          <a:bodyPr vert="horz" lIns="0" tIns="44947" rIns="0" bIns="0" anchor="b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9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 注 意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0021650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140825" y="5246527"/>
            <a:ext cx="762000" cy="304271"/>
          </a:xfrm>
        </p:spPr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  <a:latin typeface="黑体" pitchFamily="49" charset="-122"/>
                <a:ea typeface="黑体" pitchFamily="49" charset="-122"/>
              </a:rPr>
              <a:pPr/>
              <a:t>19</a:t>
            </a:fld>
            <a:endParaRPr lang="zh-CN" altLang="en-US">
              <a:solidFill>
                <a:srgbClr val="04617B">
                  <a:shade val="90000"/>
                </a:srgb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755576" y="1510922"/>
            <a:ext cx="1159280" cy="1305356"/>
          </a:xfrm>
          <a:custGeom>
            <a:avLst/>
            <a:gdLst>
              <a:gd name="connsiteX0" fmla="*/ 0 w 1450356"/>
              <a:gd name="connsiteY0" fmla="*/ 0 h 1015249"/>
              <a:gd name="connsiteX1" fmla="*/ 942732 w 1450356"/>
              <a:gd name="connsiteY1" fmla="*/ 0 h 1015249"/>
              <a:gd name="connsiteX2" fmla="*/ 1450356 w 1450356"/>
              <a:gd name="connsiteY2" fmla="*/ 507625 h 1015249"/>
              <a:gd name="connsiteX3" fmla="*/ 942732 w 1450356"/>
              <a:gd name="connsiteY3" fmla="*/ 1015249 h 1015249"/>
              <a:gd name="connsiteX4" fmla="*/ 0 w 1450356"/>
              <a:gd name="connsiteY4" fmla="*/ 1015249 h 1015249"/>
              <a:gd name="connsiteX5" fmla="*/ 507625 w 1450356"/>
              <a:gd name="connsiteY5" fmla="*/ 507625 h 1015249"/>
              <a:gd name="connsiteX6" fmla="*/ 0 w 1450356"/>
              <a:gd name="connsiteY6" fmla="*/ 0 h 101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56" h="1015249">
                <a:moveTo>
                  <a:pt x="1450355" y="0"/>
                </a:moveTo>
                <a:lnTo>
                  <a:pt x="1450355" y="659912"/>
                </a:lnTo>
                <a:lnTo>
                  <a:pt x="725177" y="1015249"/>
                </a:lnTo>
                <a:lnTo>
                  <a:pt x="1" y="659912"/>
                </a:lnTo>
                <a:lnTo>
                  <a:pt x="1" y="0"/>
                </a:lnTo>
                <a:lnTo>
                  <a:pt x="725177" y="355338"/>
                </a:lnTo>
                <a:lnTo>
                  <a:pt x="1450355" y="0"/>
                </a:lnTo>
                <a:close/>
              </a:path>
            </a:pathLst>
          </a:custGeom>
          <a:solidFill>
            <a:srgbClr val="0000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1862" tIns="510907" rIns="11862" bIns="510905" numCol="1" spcCol="1249" anchor="ctr" anchorCtr="0">
            <a:noAutofit/>
          </a:bodyPr>
          <a:lstStyle/>
          <a:p>
            <a:pPr algn="ctr" defTabSz="8302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第一阶段</a:t>
            </a:r>
            <a:endParaRPr lang="zh-CN" altLang="en-US" sz="2000" b="1" dirty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914857" y="1510922"/>
            <a:ext cx="6689607" cy="855340"/>
          </a:xfrm>
          <a:custGeom>
            <a:avLst/>
            <a:gdLst>
              <a:gd name="connsiteX0" fmla="*/ 157125 w 942731"/>
              <a:gd name="connsiteY0" fmla="*/ 0 h 6689606"/>
              <a:gd name="connsiteX1" fmla="*/ 785606 w 942731"/>
              <a:gd name="connsiteY1" fmla="*/ 0 h 6689606"/>
              <a:gd name="connsiteX2" fmla="*/ 942731 w 942731"/>
              <a:gd name="connsiteY2" fmla="*/ 157125 h 6689606"/>
              <a:gd name="connsiteX3" fmla="*/ 942731 w 942731"/>
              <a:gd name="connsiteY3" fmla="*/ 6689606 h 6689606"/>
              <a:gd name="connsiteX4" fmla="*/ 942731 w 942731"/>
              <a:gd name="connsiteY4" fmla="*/ 6689606 h 6689606"/>
              <a:gd name="connsiteX5" fmla="*/ 0 w 942731"/>
              <a:gd name="connsiteY5" fmla="*/ 6689606 h 6689606"/>
              <a:gd name="connsiteX6" fmla="*/ 0 w 942731"/>
              <a:gd name="connsiteY6" fmla="*/ 6689606 h 6689606"/>
              <a:gd name="connsiteX7" fmla="*/ 0 w 942731"/>
              <a:gd name="connsiteY7" fmla="*/ 157125 h 6689606"/>
              <a:gd name="connsiteX8" fmla="*/ 157125 w 942731"/>
              <a:gd name="connsiteY8" fmla="*/ 0 h 668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731" h="6689606">
                <a:moveTo>
                  <a:pt x="942731" y="1114959"/>
                </a:moveTo>
                <a:lnTo>
                  <a:pt x="942731" y="5574647"/>
                </a:lnTo>
                <a:cubicBezTo>
                  <a:pt x="942731" y="6190422"/>
                  <a:pt x="932817" y="6689602"/>
                  <a:pt x="920588" y="6689602"/>
                </a:cubicBezTo>
                <a:lnTo>
                  <a:pt x="0" y="6689602"/>
                </a:lnTo>
                <a:lnTo>
                  <a:pt x="0" y="6689602"/>
                </a:lnTo>
                <a:lnTo>
                  <a:pt x="0" y="4"/>
                </a:lnTo>
                <a:lnTo>
                  <a:pt x="0" y="4"/>
                </a:lnTo>
                <a:lnTo>
                  <a:pt x="920588" y="4"/>
                </a:lnTo>
                <a:cubicBezTo>
                  <a:pt x="932817" y="4"/>
                  <a:pt x="942731" y="499184"/>
                  <a:pt x="942731" y="1114959"/>
                </a:cubicBezTo>
                <a:close/>
              </a:path>
            </a:pathLst>
          </a:custGeom>
          <a:solidFill>
            <a:schemeClr val="lt1">
              <a:hueOff val="0"/>
              <a:satOff val="0"/>
              <a:lumOff val="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861" tIns="55854" rIns="55854" bIns="55856" numCol="1" spcCol="1249" anchor="ctr" anchorCtr="0">
            <a:noAutofit/>
          </a:bodyPr>
          <a:lstStyle/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zh-CN" altLang="en-US" sz="2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人找钱</a:t>
            </a:r>
          </a:p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kumimoji="1" lang="zh-CN" altLang="en-US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黑体" pitchFamily="49" charset="-122"/>
                <a:ea typeface="黑体" pitchFamily="49" charset="-122"/>
              </a:rPr>
              <a:t>资金原始积累时期，到处找钱。</a:t>
            </a:r>
            <a:endParaRPr lang="zh-CN" alt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755576" y="2652800"/>
            <a:ext cx="1159280" cy="1378397"/>
          </a:xfrm>
          <a:custGeom>
            <a:avLst/>
            <a:gdLst>
              <a:gd name="connsiteX0" fmla="*/ 0 w 1450356"/>
              <a:gd name="connsiteY0" fmla="*/ 0 h 1015249"/>
              <a:gd name="connsiteX1" fmla="*/ 942732 w 1450356"/>
              <a:gd name="connsiteY1" fmla="*/ 0 h 1015249"/>
              <a:gd name="connsiteX2" fmla="*/ 1450356 w 1450356"/>
              <a:gd name="connsiteY2" fmla="*/ 507625 h 1015249"/>
              <a:gd name="connsiteX3" fmla="*/ 942732 w 1450356"/>
              <a:gd name="connsiteY3" fmla="*/ 1015249 h 1015249"/>
              <a:gd name="connsiteX4" fmla="*/ 0 w 1450356"/>
              <a:gd name="connsiteY4" fmla="*/ 1015249 h 1015249"/>
              <a:gd name="connsiteX5" fmla="*/ 507625 w 1450356"/>
              <a:gd name="connsiteY5" fmla="*/ 507625 h 1015249"/>
              <a:gd name="connsiteX6" fmla="*/ 0 w 1450356"/>
              <a:gd name="connsiteY6" fmla="*/ 0 h 101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56" h="1015249">
                <a:moveTo>
                  <a:pt x="1450355" y="0"/>
                </a:moveTo>
                <a:lnTo>
                  <a:pt x="1450355" y="659912"/>
                </a:lnTo>
                <a:lnTo>
                  <a:pt x="725177" y="1015249"/>
                </a:lnTo>
                <a:lnTo>
                  <a:pt x="1" y="659912"/>
                </a:lnTo>
                <a:lnTo>
                  <a:pt x="1" y="0"/>
                </a:lnTo>
                <a:lnTo>
                  <a:pt x="725177" y="355338"/>
                </a:lnTo>
                <a:lnTo>
                  <a:pt x="1450355" y="0"/>
                </a:lnTo>
                <a:close/>
              </a:path>
            </a:pathLst>
          </a:custGeom>
          <a:solidFill>
            <a:srgbClr val="0000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1862" tIns="510907" rIns="11862" bIns="510905" numCol="1" spcCol="1249" anchor="ctr" anchorCtr="0">
            <a:noAutofit/>
          </a:bodyPr>
          <a:lstStyle/>
          <a:p>
            <a:pPr algn="ctr" defTabSz="8302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第二阶段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1914857" y="2652798"/>
            <a:ext cx="6689607" cy="946352"/>
          </a:xfrm>
          <a:custGeom>
            <a:avLst/>
            <a:gdLst>
              <a:gd name="connsiteX0" fmla="*/ 157125 w 942731"/>
              <a:gd name="connsiteY0" fmla="*/ 0 h 6689606"/>
              <a:gd name="connsiteX1" fmla="*/ 785606 w 942731"/>
              <a:gd name="connsiteY1" fmla="*/ 0 h 6689606"/>
              <a:gd name="connsiteX2" fmla="*/ 942731 w 942731"/>
              <a:gd name="connsiteY2" fmla="*/ 157125 h 6689606"/>
              <a:gd name="connsiteX3" fmla="*/ 942731 w 942731"/>
              <a:gd name="connsiteY3" fmla="*/ 6689606 h 6689606"/>
              <a:gd name="connsiteX4" fmla="*/ 942731 w 942731"/>
              <a:gd name="connsiteY4" fmla="*/ 6689606 h 6689606"/>
              <a:gd name="connsiteX5" fmla="*/ 0 w 942731"/>
              <a:gd name="connsiteY5" fmla="*/ 6689606 h 6689606"/>
              <a:gd name="connsiteX6" fmla="*/ 0 w 942731"/>
              <a:gd name="connsiteY6" fmla="*/ 6689606 h 6689606"/>
              <a:gd name="connsiteX7" fmla="*/ 0 w 942731"/>
              <a:gd name="connsiteY7" fmla="*/ 157125 h 6689606"/>
              <a:gd name="connsiteX8" fmla="*/ 157125 w 942731"/>
              <a:gd name="connsiteY8" fmla="*/ 0 h 668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731" h="6689606">
                <a:moveTo>
                  <a:pt x="942731" y="1114959"/>
                </a:moveTo>
                <a:lnTo>
                  <a:pt x="942731" y="5574647"/>
                </a:lnTo>
                <a:cubicBezTo>
                  <a:pt x="942731" y="6190422"/>
                  <a:pt x="932817" y="6689602"/>
                  <a:pt x="920588" y="6689602"/>
                </a:cubicBezTo>
                <a:lnTo>
                  <a:pt x="0" y="6689602"/>
                </a:lnTo>
                <a:lnTo>
                  <a:pt x="0" y="6689602"/>
                </a:lnTo>
                <a:lnTo>
                  <a:pt x="0" y="4"/>
                </a:lnTo>
                <a:lnTo>
                  <a:pt x="0" y="4"/>
                </a:lnTo>
                <a:lnTo>
                  <a:pt x="920588" y="4"/>
                </a:lnTo>
                <a:cubicBezTo>
                  <a:pt x="932817" y="4"/>
                  <a:pt x="942731" y="499184"/>
                  <a:pt x="942731" y="1114959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861" tIns="55854" rIns="55854" bIns="55856" numCol="1" spcCol="1249" anchor="ctr" anchorCtr="0">
            <a:noAutofit/>
          </a:bodyPr>
          <a:lstStyle/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kumimoji="1" lang="zh-CN" altLang="en-US" sz="2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钱找人</a:t>
            </a:r>
            <a:endParaRPr lang="zh-CN" alt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itchFamily="49" charset="-122"/>
              <a:ea typeface="黑体" pitchFamily="49" charset="-122"/>
            </a:endParaRPr>
          </a:p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kumimoji="1" lang="zh-CN" altLang="en-US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黑体" pitchFamily="49" charset="-122"/>
                <a:ea typeface="黑体" pitchFamily="49" charset="-122"/>
              </a:rPr>
              <a:t>当积累了一定资本，随着品牌和知名度的提高，钱和机会就会找上门来。</a:t>
            </a:r>
            <a:endParaRPr lang="zh-CN" alt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755575" y="3930942"/>
            <a:ext cx="1159280" cy="1467721"/>
          </a:xfrm>
          <a:custGeom>
            <a:avLst/>
            <a:gdLst>
              <a:gd name="connsiteX0" fmla="*/ 0 w 1450356"/>
              <a:gd name="connsiteY0" fmla="*/ 0 h 1015249"/>
              <a:gd name="connsiteX1" fmla="*/ 942732 w 1450356"/>
              <a:gd name="connsiteY1" fmla="*/ 0 h 1015249"/>
              <a:gd name="connsiteX2" fmla="*/ 1450356 w 1450356"/>
              <a:gd name="connsiteY2" fmla="*/ 507625 h 1015249"/>
              <a:gd name="connsiteX3" fmla="*/ 942732 w 1450356"/>
              <a:gd name="connsiteY3" fmla="*/ 1015249 h 1015249"/>
              <a:gd name="connsiteX4" fmla="*/ 0 w 1450356"/>
              <a:gd name="connsiteY4" fmla="*/ 1015249 h 1015249"/>
              <a:gd name="connsiteX5" fmla="*/ 507625 w 1450356"/>
              <a:gd name="connsiteY5" fmla="*/ 507625 h 1015249"/>
              <a:gd name="connsiteX6" fmla="*/ 0 w 1450356"/>
              <a:gd name="connsiteY6" fmla="*/ 0 h 101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56" h="1015249">
                <a:moveTo>
                  <a:pt x="1450355" y="0"/>
                </a:moveTo>
                <a:lnTo>
                  <a:pt x="1450355" y="659912"/>
                </a:lnTo>
                <a:lnTo>
                  <a:pt x="725177" y="1015249"/>
                </a:lnTo>
                <a:lnTo>
                  <a:pt x="1" y="659912"/>
                </a:lnTo>
                <a:lnTo>
                  <a:pt x="1" y="0"/>
                </a:lnTo>
                <a:lnTo>
                  <a:pt x="725177" y="355338"/>
                </a:lnTo>
                <a:lnTo>
                  <a:pt x="1450355" y="0"/>
                </a:lnTo>
                <a:close/>
              </a:path>
            </a:pathLst>
          </a:custGeom>
          <a:solidFill>
            <a:srgbClr val="0000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1862" tIns="510907" rIns="11862" bIns="510905" numCol="1" spcCol="1249" anchor="ctr" anchorCtr="0">
            <a:noAutofit/>
          </a:bodyPr>
          <a:lstStyle/>
          <a:p>
            <a:pPr algn="ctr" defTabSz="8302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第三阶段</a:t>
            </a:r>
          </a:p>
        </p:txBody>
      </p:sp>
      <p:sp>
        <p:nvSpPr>
          <p:cNvPr id="8" name="任意多边形 7"/>
          <p:cNvSpPr/>
          <p:nvPr/>
        </p:nvSpPr>
        <p:spPr>
          <a:xfrm>
            <a:off x="1914856" y="3930934"/>
            <a:ext cx="6689607" cy="964360"/>
          </a:xfrm>
          <a:custGeom>
            <a:avLst/>
            <a:gdLst>
              <a:gd name="connsiteX0" fmla="*/ 157125 w 942731"/>
              <a:gd name="connsiteY0" fmla="*/ 0 h 6689606"/>
              <a:gd name="connsiteX1" fmla="*/ 785606 w 942731"/>
              <a:gd name="connsiteY1" fmla="*/ 0 h 6689606"/>
              <a:gd name="connsiteX2" fmla="*/ 942731 w 942731"/>
              <a:gd name="connsiteY2" fmla="*/ 157125 h 6689606"/>
              <a:gd name="connsiteX3" fmla="*/ 942731 w 942731"/>
              <a:gd name="connsiteY3" fmla="*/ 6689606 h 6689606"/>
              <a:gd name="connsiteX4" fmla="*/ 942731 w 942731"/>
              <a:gd name="connsiteY4" fmla="*/ 6689606 h 6689606"/>
              <a:gd name="connsiteX5" fmla="*/ 0 w 942731"/>
              <a:gd name="connsiteY5" fmla="*/ 6689606 h 6689606"/>
              <a:gd name="connsiteX6" fmla="*/ 0 w 942731"/>
              <a:gd name="connsiteY6" fmla="*/ 6689606 h 6689606"/>
              <a:gd name="connsiteX7" fmla="*/ 0 w 942731"/>
              <a:gd name="connsiteY7" fmla="*/ 157125 h 6689606"/>
              <a:gd name="connsiteX8" fmla="*/ 157125 w 942731"/>
              <a:gd name="connsiteY8" fmla="*/ 0 h 668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731" h="6689606">
                <a:moveTo>
                  <a:pt x="942731" y="1114959"/>
                </a:moveTo>
                <a:lnTo>
                  <a:pt x="942731" y="5574647"/>
                </a:lnTo>
                <a:cubicBezTo>
                  <a:pt x="942731" y="6190422"/>
                  <a:pt x="932817" y="6689602"/>
                  <a:pt x="920588" y="6689602"/>
                </a:cubicBezTo>
                <a:lnTo>
                  <a:pt x="0" y="6689602"/>
                </a:lnTo>
                <a:lnTo>
                  <a:pt x="0" y="6689602"/>
                </a:lnTo>
                <a:lnTo>
                  <a:pt x="0" y="4"/>
                </a:lnTo>
                <a:lnTo>
                  <a:pt x="0" y="4"/>
                </a:lnTo>
                <a:lnTo>
                  <a:pt x="920588" y="4"/>
                </a:lnTo>
                <a:cubicBezTo>
                  <a:pt x="932817" y="4"/>
                  <a:pt x="942731" y="499184"/>
                  <a:pt x="942731" y="1114959"/>
                </a:cubicBezTo>
                <a:close/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8861" tIns="55854" rIns="55854" bIns="55856" numCol="1" spcCol="1249" anchor="ctr" anchorCtr="0">
            <a:noAutofit/>
          </a:bodyPr>
          <a:lstStyle/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kumimoji="1" lang="zh-CN" altLang="en-US" sz="2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钱找钱</a:t>
            </a:r>
            <a:endParaRPr lang="zh-CN" altLang="en-US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itchFamily="49" charset="-122"/>
              <a:ea typeface="黑体" pitchFamily="49" charset="-122"/>
            </a:endParaRPr>
          </a:p>
          <a:p>
            <a:pPr marL="168552" lvl="1" indent="-168552" defTabSz="74287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kumimoji="1" lang="zh-CN" altLang="en-US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黑体" pitchFamily="49" charset="-122"/>
                <a:ea typeface="黑体" pitchFamily="49" charset="-122"/>
              </a:rPr>
              <a:t>做生意的最佳状态。信用有了，实力有了，经验和能力有了。靠知识、智慧赚钱，知识能够带来财富，智慧能够创造财富。</a:t>
            </a:r>
            <a:endParaRPr lang="zh-CN" alt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灯片编号占位符 1"/>
          <p:cNvSpPr txBox="1">
            <a:spLocks/>
          </p:cNvSpPr>
          <p:nvPr/>
        </p:nvSpPr>
        <p:spPr>
          <a:xfrm>
            <a:off x="8140825" y="5246529"/>
            <a:ext cx="762000" cy="304271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zh-CN"/>
            </a:defPPr>
            <a:lvl1pPr marL="0" algn="r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  <a:latin typeface="黑体" pitchFamily="49" charset="-122"/>
                <a:ea typeface="黑体" pitchFamily="49" charset="-122"/>
              </a:rPr>
              <a:pPr/>
              <a:t>19</a:t>
            </a:fld>
            <a:endParaRPr lang="zh-CN" altLang="en-US">
              <a:solidFill>
                <a:srgbClr val="04617B">
                  <a:shade val="90000"/>
                </a:srgb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3608" y="95876"/>
            <a:ext cx="7776864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企业资金发展的三个阶段</a:t>
            </a:r>
            <a:endParaRPr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0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00">
        <p14:flip dir="r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667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667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25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25"/>
                            </p:stCondLst>
                            <p:childTnLst>
                              <p:par>
                                <p:cTn id="4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build="p" animBg="1"/>
      <p:bldP spid="6" grpId="0" animBg="1"/>
      <p:bldP spid="7" grpId="0" build="p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课\u=2950369920,905502832&amp;fm=21&amp;gp=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13642" r="229" b="12440"/>
          <a:stretch/>
        </p:blipFill>
        <p:spPr bwMode="auto">
          <a:xfrm>
            <a:off x="5118921" y="3984140"/>
            <a:ext cx="3638552" cy="129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b="10614"/>
          <a:stretch/>
        </p:blipFill>
        <p:spPr>
          <a:xfrm>
            <a:off x="631631" y="316610"/>
            <a:ext cx="3999771" cy="510841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14807" y="481237"/>
            <a:ext cx="2032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请回答</a:t>
            </a:r>
            <a:r>
              <a:rPr lang="zh-CN" altLang="en-US" sz="36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：</a:t>
            </a:r>
            <a:endParaRPr lang="zh-CN" altLang="en-US" sz="36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82084" y="1345332"/>
            <a:ext cx="3775393" cy="25750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zh-CN" altLang="en-US" sz="2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想</a:t>
            </a:r>
            <a:r>
              <a:rPr lang="zh-CN" altLang="en-US" sz="28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创业吗</a:t>
            </a:r>
            <a:r>
              <a:rPr lang="zh-CN" altLang="en-US" sz="28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为什么没创业</a:t>
            </a:r>
            <a:r>
              <a:rPr lang="zh-CN" alt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没钱就不能创业吗</a:t>
            </a:r>
            <a:r>
              <a:rPr lang="zh-CN" alt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有钱就能创业成功吗</a:t>
            </a:r>
            <a:r>
              <a:rPr lang="zh-CN" altLang="en-US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2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5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37">
        <p14:conveyor dir="l"/>
      </p:transition>
    </mc:Choice>
    <mc:Fallback xmlns="">
      <p:transition spd="slow" advTm="46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8234719" y="1825064"/>
            <a:ext cx="90928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22" h="3490">
                <a:moveTo>
                  <a:pt x="1722" y="3490"/>
                </a:moveTo>
                <a:lnTo>
                  <a:pt x="27" y="1794"/>
                </a:lnTo>
                <a:cubicBezTo>
                  <a:pt x="0" y="1767"/>
                  <a:pt x="0" y="1723"/>
                  <a:pt x="27" y="1695"/>
                </a:cubicBezTo>
                <a:lnTo>
                  <a:pt x="1722" y="0"/>
                </a:lnTo>
                <a:lnTo>
                  <a:pt x="1722" y="349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lumMod val="95000"/>
                  <a:lumOff val="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10" name="Freeform 6"/>
          <p:cNvSpPr/>
          <p:nvPr/>
        </p:nvSpPr>
        <p:spPr>
          <a:xfrm>
            <a:off x="8234719" y="1459183"/>
            <a:ext cx="90690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18" h="3490">
                <a:moveTo>
                  <a:pt x="1718" y="3490"/>
                </a:moveTo>
                <a:lnTo>
                  <a:pt x="32" y="1803"/>
                </a:lnTo>
                <a:cubicBezTo>
                  <a:pt x="0" y="1771"/>
                  <a:pt x="0" y="1719"/>
                  <a:pt x="32" y="1687"/>
                </a:cubicBezTo>
                <a:lnTo>
                  <a:pt x="1718" y="0"/>
                </a:lnTo>
                <a:lnTo>
                  <a:pt x="1718" y="349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47865" y="2867021"/>
            <a:ext cx="20631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微软雅黑"/>
              </a:rPr>
              <a:t>用上自有资金</a:t>
            </a:r>
          </a:p>
        </p:txBody>
      </p:sp>
      <p:sp>
        <p:nvSpPr>
          <p:cNvPr id="75" name="Freeform 21"/>
          <p:cNvSpPr>
            <a:spLocks noEditPoints="1"/>
          </p:cNvSpPr>
          <p:nvPr/>
        </p:nvSpPr>
        <p:spPr>
          <a:xfrm>
            <a:off x="2767124" y="2939579"/>
            <a:ext cx="414210" cy="375117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2251" y="2856939"/>
            <a:ext cx="1940110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404040"/>
                </a:solidFill>
                <a:latin typeface="微软雅黑"/>
              </a:rPr>
              <a:t>用好现有资金</a:t>
            </a:r>
          </a:p>
        </p:txBody>
      </p:sp>
      <p:sp>
        <p:nvSpPr>
          <p:cNvPr id="19" name="Freeform 22"/>
          <p:cNvSpPr>
            <a:spLocks noEditPoints="1"/>
          </p:cNvSpPr>
          <p:nvPr/>
        </p:nvSpPr>
        <p:spPr>
          <a:xfrm>
            <a:off x="5411049" y="2939581"/>
            <a:ext cx="415995" cy="341081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95736" y="1750246"/>
            <a:ext cx="5616624" cy="723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buNone/>
            </a:pPr>
            <a:r>
              <a:rPr lang="zh-CN" altLang="en-US" sz="47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创业资金的筹集</a:t>
            </a:r>
            <a:r>
              <a:rPr lang="zh-CN" altLang="en-US" sz="4700" b="1" dirty="0" smtClean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en-US" sz="4700" b="1" dirty="0">
              <a:solidFill>
                <a:srgbClr val="40404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Freeform 5"/>
          <p:cNvSpPr/>
          <p:nvPr/>
        </p:nvSpPr>
        <p:spPr>
          <a:xfrm>
            <a:off x="688392" y="1459188"/>
            <a:ext cx="1379396" cy="148039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0" t="0" r="0" b="0"/>
            <a:pathLst>
              <a:path w="1419" h="1419">
                <a:moveTo>
                  <a:pt x="0" y="0"/>
                </a:moveTo>
                <a:lnTo>
                  <a:pt x="1419" y="0"/>
                </a:lnTo>
                <a:lnTo>
                  <a:pt x="1419" y="330"/>
                </a:lnTo>
                <a:lnTo>
                  <a:pt x="1332" y="330"/>
                </a:lnTo>
                <a:lnTo>
                  <a:pt x="1332" y="87"/>
                </a:lnTo>
                <a:lnTo>
                  <a:pt x="87" y="87"/>
                </a:lnTo>
                <a:lnTo>
                  <a:pt x="87" y="1332"/>
                </a:lnTo>
                <a:lnTo>
                  <a:pt x="1332" y="1332"/>
                </a:lnTo>
                <a:lnTo>
                  <a:pt x="1332" y="1089"/>
                </a:lnTo>
                <a:lnTo>
                  <a:pt x="1419" y="1089"/>
                </a:lnTo>
                <a:lnTo>
                  <a:pt x="1419" y="1419"/>
                </a:lnTo>
                <a:lnTo>
                  <a:pt x="0" y="1419"/>
                </a:lnTo>
                <a:lnTo>
                  <a:pt x="0" y="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3" y="1646167"/>
            <a:ext cx="953319" cy="1106435"/>
          </a:xfrm>
          <a:prstGeom prst="rect">
            <a:avLst/>
          </a:prstGeom>
          <a:noFill/>
        </p:spPr>
        <p:txBody>
          <a:bodyPr lIns="89894" tIns="44947" rIns="89894" bIns="4494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6600" b="1" dirty="0" smtClean="0">
                <a:solidFill>
                  <a:srgbClr val="1A01D5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endParaRPr lang="zh-CN" altLang="en-US" sz="6600" b="1" dirty="0">
              <a:solidFill>
                <a:srgbClr val="1A01D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866" y="3403111"/>
            <a:ext cx="20631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微软雅黑"/>
              </a:rPr>
              <a:t>用足现有政策</a:t>
            </a:r>
          </a:p>
        </p:txBody>
      </p:sp>
      <p:sp>
        <p:nvSpPr>
          <p:cNvPr id="12" name="Freeform 21"/>
          <p:cNvSpPr>
            <a:spLocks noEditPoints="1"/>
          </p:cNvSpPr>
          <p:nvPr/>
        </p:nvSpPr>
        <p:spPr>
          <a:xfrm>
            <a:off x="2767124" y="3420820"/>
            <a:ext cx="414210" cy="375117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5427" y="3418296"/>
            <a:ext cx="1940110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404040"/>
                </a:solidFill>
                <a:latin typeface="微软雅黑"/>
              </a:rPr>
              <a:t>借贷资金</a:t>
            </a:r>
          </a:p>
        </p:txBody>
      </p:sp>
      <p:sp>
        <p:nvSpPr>
          <p:cNvPr id="14" name="Freeform 22"/>
          <p:cNvSpPr>
            <a:spLocks noEditPoints="1"/>
          </p:cNvSpPr>
          <p:nvPr/>
        </p:nvSpPr>
        <p:spPr>
          <a:xfrm>
            <a:off x="5433662" y="3454860"/>
            <a:ext cx="415995" cy="341081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9395" y="3941964"/>
            <a:ext cx="1940110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404040"/>
                </a:solidFill>
                <a:latin typeface="微软雅黑"/>
              </a:rPr>
              <a:t>民间集资</a:t>
            </a:r>
          </a:p>
        </p:txBody>
      </p:sp>
      <p:sp>
        <p:nvSpPr>
          <p:cNvPr id="20" name="Freeform 22"/>
          <p:cNvSpPr>
            <a:spLocks noEditPoints="1"/>
          </p:cNvSpPr>
          <p:nvPr/>
        </p:nvSpPr>
        <p:spPr>
          <a:xfrm>
            <a:off x="2777188" y="3953181"/>
            <a:ext cx="415995" cy="341081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71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8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8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8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8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8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8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6" grpId="0"/>
      <p:bldP spid="3" grpId="0"/>
      <p:bldP spid="18" grpId="0"/>
      <p:bldP spid="11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70" y="4878670"/>
            <a:ext cx="1275430" cy="83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9608" y="165126"/>
            <a:ext cx="5795538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上自有资金 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>
          <a:xfrm>
            <a:off x="3472033" y="1417340"/>
            <a:ext cx="1983184" cy="2016224"/>
            <a:chOff x="137" y="461"/>
            <a:chExt cx="1450" cy="1788"/>
          </a:xfrm>
        </p:grpSpPr>
        <p:sp>
          <p:nvSpPr>
            <p:cNvPr id="16401" name="Freeform 5"/>
            <p:cNvSpPr/>
            <p:nvPr/>
          </p:nvSpPr>
          <p:spPr>
            <a:xfrm>
              <a:off x="137" y="461"/>
              <a:ext cx="1450" cy="1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3670" h="5076">
                  <a:moveTo>
                    <a:pt x="1835" y="0"/>
                  </a:moveTo>
                  <a:cubicBezTo>
                    <a:pt x="2848" y="0"/>
                    <a:pt x="3670" y="822"/>
                    <a:pt x="3670" y="1835"/>
                  </a:cubicBezTo>
                  <a:cubicBezTo>
                    <a:pt x="3670" y="2848"/>
                    <a:pt x="2344" y="5076"/>
                    <a:pt x="1835" y="5076"/>
                  </a:cubicBezTo>
                  <a:cubicBezTo>
                    <a:pt x="1326" y="5076"/>
                    <a:pt x="0" y="2848"/>
                    <a:pt x="0" y="1835"/>
                  </a:cubicBezTo>
                  <a:cubicBezTo>
                    <a:pt x="0" y="822"/>
                    <a:pt x="822" y="0"/>
                    <a:pt x="1835" y="0"/>
                  </a:cubicBezTo>
                  <a:close/>
                </a:path>
              </a:pathLst>
            </a:custGeom>
            <a:solidFill>
              <a:srgbClr val="1A01D5"/>
            </a:solidFill>
            <a:ln w="952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70C0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6402" name="Oval 6"/>
            <p:cNvSpPr/>
            <p:nvPr/>
          </p:nvSpPr>
          <p:spPr>
            <a:xfrm>
              <a:off x="388" y="735"/>
              <a:ext cx="974" cy="1039"/>
            </a:xfrm>
            <a:prstGeom prst="ellipse">
              <a:avLst/>
            </a:prstGeom>
            <a:solidFill>
              <a:srgbClr val="FFFFFF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accent1"/>
                  </a:solidFill>
                  <a:latin typeface="+mn-lt"/>
                  <a:ea typeface="仿宋_GB2312" panose="02010609030101010101" charset="-122"/>
                  <a:cs typeface="仿宋_GB2312" panose="02010609030101010101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仿宋_GB2312" panose="02010609030101010101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仿宋_GB2312" panose="02010609030101010101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  <a:cs typeface="仿宋_GB2312" panose="02010609030101010101" charset="-122"/>
                </a:defRPr>
              </a:lvl5pPr>
            </a:lstStyle>
            <a:p>
              <a:pPr marL="0" indent="0">
                <a:spcBef>
                  <a:spcPct val="0"/>
                </a:spcBef>
                <a:buNone/>
              </a:pPr>
              <a:endParaRPr lang="zh-CN" altLang="en-US" dirty="0">
                <a:solidFill>
                  <a:srgbClr val="0070C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898936" y="1725930"/>
            <a:ext cx="1129377" cy="1014102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zh-CN" altLang="en-US" sz="3000" b="1" dirty="0" smtClean="0">
                <a:solidFill>
                  <a:srgbClr val="40404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四大</a:t>
            </a:r>
            <a:endParaRPr lang="en-US" altLang="zh-CN" sz="3000" b="1" dirty="0">
              <a:solidFill>
                <a:srgbClr val="40404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zh-CN" altLang="en-US" sz="3000" b="1" dirty="0">
                <a:solidFill>
                  <a:srgbClr val="40404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优点</a:t>
            </a:r>
          </a:p>
        </p:txBody>
      </p:sp>
      <p:sp>
        <p:nvSpPr>
          <p:cNvPr id="8" name="六边形 7"/>
          <p:cNvSpPr/>
          <p:nvPr/>
        </p:nvSpPr>
        <p:spPr>
          <a:xfrm>
            <a:off x="800525" y="3937620"/>
            <a:ext cx="1467219" cy="1281078"/>
          </a:xfrm>
          <a:prstGeom prst="hexagon">
            <a:avLst>
              <a:gd name="adj" fmla="val 24973"/>
              <a:gd name="vf" fmla="val 115470"/>
            </a:avLst>
          </a:prstGeom>
          <a:solidFill>
            <a:srgbClr val="1A01D5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894" tIns="44947" rIns="89894" bIns="4494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dirty="0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4815576" y="3937619"/>
            <a:ext cx="1439570" cy="1281079"/>
          </a:xfrm>
          <a:prstGeom prst="hexagon">
            <a:avLst>
              <a:gd name="adj" fmla="val 25002"/>
              <a:gd name="vf" fmla="val 115470"/>
            </a:avLst>
          </a:prstGeom>
          <a:solidFill>
            <a:srgbClr val="1A01D5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894" tIns="44947" rIns="89894" bIns="4494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dirty="0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6757920" y="3937620"/>
            <a:ext cx="1440160" cy="1295054"/>
          </a:xfrm>
          <a:prstGeom prst="hexagon">
            <a:avLst>
              <a:gd name="adj" fmla="val 25002"/>
              <a:gd name="vf" fmla="val 115470"/>
            </a:avLst>
          </a:prstGeom>
          <a:solidFill>
            <a:srgbClr val="00206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894" tIns="44947" rIns="89894" bIns="44947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7" name="六边形 16"/>
          <p:cNvSpPr/>
          <p:nvPr/>
        </p:nvSpPr>
        <p:spPr>
          <a:xfrm>
            <a:off x="2788568" y="3937620"/>
            <a:ext cx="1500425" cy="1289208"/>
          </a:xfrm>
          <a:prstGeom prst="hexagon">
            <a:avLst>
              <a:gd name="adj" fmla="val 25002"/>
              <a:gd name="vf" fmla="val 115470"/>
            </a:avLst>
          </a:prstGeom>
          <a:solidFill>
            <a:srgbClr val="002060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9894" tIns="44947" rIns="89894" bIns="44947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dirty="0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0958" y="3994088"/>
            <a:ext cx="1088261" cy="1244934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没有外部压力</a:t>
            </a:r>
          </a:p>
        </p:txBody>
      </p:sp>
      <p:sp>
        <p:nvSpPr>
          <p:cNvPr id="19" name="矩形 18"/>
          <p:cNvSpPr/>
          <p:nvPr/>
        </p:nvSpPr>
        <p:spPr>
          <a:xfrm>
            <a:off x="2907700" y="3981894"/>
            <a:ext cx="1199249" cy="1244934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没有</a:t>
            </a:r>
            <a:r>
              <a:rPr lang="zh-CN" altLang="en-US" sz="2800" b="1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分权</a:t>
            </a:r>
            <a:r>
              <a:rPr lang="zh-CN" altLang="en-US" sz="2800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隐患</a:t>
            </a:r>
          </a:p>
        </p:txBody>
      </p:sp>
      <p:sp>
        <p:nvSpPr>
          <p:cNvPr id="20" name="矩形 19"/>
          <p:cNvSpPr/>
          <p:nvPr/>
        </p:nvSpPr>
        <p:spPr>
          <a:xfrm>
            <a:off x="5028313" y="3959757"/>
            <a:ext cx="1072150" cy="1244934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决断相当迅速</a:t>
            </a:r>
          </a:p>
        </p:txBody>
      </p:sp>
      <p:sp>
        <p:nvSpPr>
          <p:cNvPr id="21" name="矩形 20"/>
          <p:cNvSpPr/>
          <p:nvPr/>
        </p:nvSpPr>
        <p:spPr>
          <a:xfrm>
            <a:off x="7050947" y="3973764"/>
            <a:ext cx="917614" cy="1244934"/>
          </a:xfrm>
          <a:prstGeom prst="rect">
            <a:avLst/>
          </a:prstGeom>
          <a:noFill/>
          <a:ln w="9525">
            <a:noFill/>
          </a:ln>
        </p:spPr>
        <p:txBody>
          <a:bodyPr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8F8F8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投资小风险小 </a:t>
            </a:r>
          </a:p>
        </p:txBody>
      </p:sp>
      <p:sp>
        <p:nvSpPr>
          <p:cNvPr id="2" name="矩形 1"/>
          <p:cNvSpPr/>
          <p:nvPr/>
        </p:nvSpPr>
        <p:spPr>
          <a:xfrm>
            <a:off x="542156" y="975648"/>
            <a:ext cx="3054125" cy="583214"/>
          </a:xfrm>
          <a:prstGeom prst="rect">
            <a:avLst/>
          </a:prstGeom>
        </p:spPr>
        <p:txBody>
          <a:bodyPr wrap="none" lIns="89894" tIns="44947" rIns="89894" bIns="44947">
            <a:spAutoFit/>
          </a:bodyPr>
          <a:lstStyle/>
          <a:p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自己的钱自己花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4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14:prism dir="u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22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32060" y="2635260"/>
            <a:ext cx="1374154" cy="52165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9894" tIns="44947" rIns="89894" bIns="44947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800" dirty="0">
              <a:solidFill>
                <a:srgbClr val="FF0000"/>
              </a:solidFill>
              <a:latin typeface="Constantia" panose="02030602050306030303"/>
              <a:ea typeface="楷体_GB2312" panose="0201060903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19137" y="95876"/>
            <a:ext cx="2329568" cy="706325"/>
          </a:xfrm>
          <a:prstGeom prst="rect">
            <a:avLst/>
          </a:prstGeom>
        </p:spPr>
        <p:txBody>
          <a:bodyPr wrap="none" lIns="89894" tIns="44947" rIns="89894" bIns="44947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请  思  考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0620" b="9424"/>
          <a:stretch/>
        </p:blipFill>
        <p:spPr bwMode="auto">
          <a:xfrm>
            <a:off x="619845" y="2242639"/>
            <a:ext cx="2734604" cy="311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38167" y="1129308"/>
            <a:ext cx="7900587" cy="644770"/>
          </a:xfrm>
          <a:prstGeom prst="rect">
            <a:avLst/>
          </a:prstGeom>
          <a:noFill/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3600" b="1" spc="294" dirty="0">
                <a:latin typeface="黑体" panose="02010600030101010101" pitchFamily="2" charset="-122"/>
                <a:ea typeface="黑体" panose="02010600030101010101" pitchFamily="2" charset="-122"/>
              </a:rPr>
              <a:t>有钱人都适合单独创业吗？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61" y="3258279"/>
            <a:ext cx="3911724" cy="21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95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000">
        <p14:prism dir="u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924800" y="5367293"/>
            <a:ext cx="762000" cy="304271"/>
          </a:xfrm>
        </p:spPr>
        <p:txBody>
          <a:bodyPr/>
          <a:lstStyle/>
          <a:p>
            <a:pPr>
              <a:defRPr/>
            </a:pPr>
            <a:fld id="{A9657B5E-95D8-4A7E-926C-0501E9D21009}" type="slidenum">
              <a:rPr lang="zh-CN" altLang="en-US" smtClean="0">
                <a:solidFill>
                  <a:srgbClr val="04617B">
                    <a:shade val="90000"/>
                  </a:srgbClr>
                </a:solidFill>
                <a:latin typeface="黑体" pitchFamily="49" charset="-122"/>
                <a:ea typeface="黑体" pitchFamily="49" charset="-122"/>
              </a:rPr>
              <a:pPr>
                <a:defRPr/>
              </a:pPr>
              <a:t>23</a:t>
            </a:fld>
            <a:endParaRPr lang="en-US" altLang="zh-CN">
              <a:solidFill>
                <a:srgbClr val="04617B">
                  <a:shade val="90000"/>
                </a:srgb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4964" y="943607"/>
            <a:ext cx="3477318" cy="583214"/>
          </a:xfrm>
          <a:prstGeom prst="rect">
            <a:avLst/>
          </a:prstGeom>
        </p:spPr>
        <p:txBody>
          <a:bodyPr wrap="none" lIns="89894" tIns="44947" rIns="89894" bIns="44947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合伙投资（众筹）</a:t>
            </a:r>
          </a:p>
        </p:txBody>
      </p:sp>
      <p:sp>
        <p:nvSpPr>
          <p:cNvPr id="67" name="矩形 66"/>
          <p:cNvSpPr/>
          <p:nvPr/>
        </p:nvSpPr>
        <p:spPr>
          <a:xfrm rot="16200000">
            <a:off x="-1031533" y="3173887"/>
            <a:ext cx="3982753" cy="1090370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6219" tIns="26219" rIns="26219" bIns="26219" numCol="1" spcCol="1249" anchor="ctr" anchorCtr="0">
            <a:noAutofit/>
          </a:bodyPr>
          <a:lstStyle/>
          <a:p>
            <a:pPr algn="ctr" defTabSz="18353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CN" sz="4100" b="1" dirty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  <a:p>
            <a:pPr algn="ctr" defTabSz="18353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41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大优势</a:t>
            </a:r>
            <a:endParaRPr lang="zh-CN" altLang="en-US" sz="4100" dirty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7" name="Picture 2" descr="C:\Users\Administrator\Desktop\课\u=922256550,2394532156&amp;fm=23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18" y="3762770"/>
            <a:ext cx="2655830" cy="18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3" descr="E:\2012050905240361_副本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7261"/>
          <a:stretch/>
        </p:blipFill>
        <p:spPr bwMode="auto">
          <a:xfrm>
            <a:off x="6502410" y="1301991"/>
            <a:ext cx="2409371" cy="22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组合 35"/>
          <p:cNvGrpSpPr/>
          <p:nvPr/>
        </p:nvGrpSpPr>
        <p:grpSpPr>
          <a:xfrm>
            <a:off x="1598994" y="3519766"/>
            <a:ext cx="551590" cy="1576572"/>
            <a:chOff x="1753981" y="2212733"/>
            <a:chExt cx="551590" cy="1576572"/>
          </a:xfrm>
        </p:grpSpPr>
        <p:sp>
          <p:nvSpPr>
            <p:cNvPr id="37" name="直接连接符 3"/>
            <p:cNvSpPr/>
            <p:nvPr/>
          </p:nvSpPr>
          <p:spPr>
            <a:xfrm>
              <a:off x="1753981" y="2212733"/>
              <a:ext cx="551590" cy="15765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75795" y="0"/>
                  </a:lnTo>
                  <a:lnTo>
                    <a:pt x="275795" y="1576572"/>
                  </a:lnTo>
                  <a:lnTo>
                    <a:pt x="551590" y="1576572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直接连接符 4"/>
            <p:cNvSpPr/>
            <p:nvPr/>
          </p:nvSpPr>
          <p:spPr>
            <a:xfrm>
              <a:off x="1988019" y="2959262"/>
              <a:ext cx="83513" cy="83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>
                <a:solidFill>
                  <a:srgbClr val="3366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598994" y="3519769"/>
            <a:ext cx="551590" cy="525524"/>
            <a:chOff x="1753981" y="2212733"/>
            <a:chExt cx="551590" cy="525524"/>
          </a:xfrm>
        </p:grpSpPr>
        <p:sp>
          <p:nvSpPr>
            <p:cNvPr id="40" name="直接连接符 5"/>
            <p:cNvSpPr/>
            <p:nvPr/>
          </p:nvSpPr>
          <p:spPr>
            <a:xfrm>
              <a:off x="1753981" y="2212733"/>
              <a:ext cx="551590" cy="5255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275795" y="0"/>
                  </a:lnTo>
                  <a:lnTo>
                    <a:pt x="275795" y="525524"/>
                  </a:lnTo>
                  <a:lnTo>
                    <a:pt x="551590" y="525524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直接连接符 6"/>
            <p:cNvSpPr/>
            <p:nvPr/>
          </p:nvSpPr>
          <p:spPr>
            <a:xfrm>
              <a:off x="2010729" y="2456448"/>
              <a:ext cx="38092" cy="38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598994" y="2994244"/>
            <a:ext cx="551590" cy="525524"/>
            <a:chOff x="1753981" y="1687208"/>
            <a:chExt cx="551590" cy="525524"/>
          </a:xfrm>
        </p:grpSpPr>
        <p:sp>
          <p:nvSpPr>
            <p:cNvPr id="43" name="直接连接符 7"/>
            <p:cNvSpPr/>
            <p:nvPr/>
          </p:nvSpPr>
          <p:spPr>
            <a:xfrm>
              <a:off x="1753981" y="1687208"/>
              <a:ext cx="551590" cy="5255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525524"/>
                  </a:moveTo>
                  <a:lnTo>
                    <a:pt x="275795" y="525524"/>
                  </a:lnTo>
                  <a:lnTo>
                    <a:pt x="275795" y="0"/>
                  </a:lnTo>
                  <a:lnTo>
                    <a:pt x="551590" y="0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直接连接符 8"/>
            <p:cNvSpPr/>
            <p:nvPr/>
          </p:nvSpPr>
          <p:spPr>
            <a:xfrm>
              <a:off x="2010729" y="1930924"/>
              <a:ext cx="38092" cy="38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598994" y="1943193"/>
            <a:ext cx="551590" cy="1576572"/>
            <a:chOff x="1753981" y="636160"/>
            <a:chExt cx="551590" cy="1576572"/>
          </a:xfrm>
        </p:grpSpPr>
        <p:sp>
          <p:nvSpPr>
            <p:cNvPr id="46" name="直接连接符 9"/>
            <p:cNvSpPr/>
            <p:nvPr/>
          </p:nvSpPr>
          <p:spPr>
            <a:xfrm>
              <a:off x="1753981" y="636160"/>
              <a:ext cx="551590" cy="15765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76572"/>
                  </a:moveTo>
                  <a:lnTo>
                    <a:pt x="275795" y="1576572"/>
                  </a:lnTo>
                  <a:lnTo>
                    <a:pt x="275795" y="0"/>
                  </a:lnTo>
                  <a:lnTo>
                    <a:pt x="551590" y="0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直接连接符 10"/>
            <p:cNvSpPr/>
            <p:nvPr/>
          </p:nvSpPr>
          <p:spPr>
            <a:xfrm>
              <a:off x="1988019" y="1382689"/>
              <a:ext cx="83513" cy="83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500">
                <a:solidFill>
                  <a:srgbClr val="3366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 rot="16200000">
            <a:off x="-151753" y="3246888"/>
            <a:ext cx="2661306" cy="780128"/>
          </a:xfrm>
          <a:prstGeom prst="rect">
            <a:avLst/>
          </a:prstGeom>
          <a:solidFill>
            <a:srgbClr val="1A01D5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53" name="矩形 52"/>
          <p:cNvSpPr/>
          <p:nvPr/>
        </p:nvSpPr>
        <p:spPr>
          <a:xfrm rot="16200000">
            <a:off x="-101031" y="3051270"/>
            <a:ext cx="2542362" cy="1090370"/>
          </a:xfrm>
          <a:prstGeom prst="rect">
            <a:avLst/>
          </a:prstGeom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vert" wrap="square" lIns="26670" tIns="26670" rIns="26670" bIns="26670" numCol="1" spcCol="1270" anchor="ctr" anchorCtr="0">
            <a:noAutofit/>
          </a:bodyPr>
          <a:lstStyle/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四</a:t>
            </a:r>
            <a:endParaRPr lang="en-US" altLang="zh-CN" sz="3200" b="1" dirty="0" smtClean="0">
              <a:solidFill>
                <a:srgbClr val="FFFF00"/>
              </a:solidFill>
              <a:latin typeface="黑体" pitchFamily="49" charset="-122"/>
              <a:ea typeface="黑体" pitchFamily="49" charset="-122"/>
            </a:endParaRP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大</a:t>
            </a:r>
            <a:endParaRPr lang="en-US" altLang="zh-CN" sz="3200" b="1" dirty="0" smtClean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优</a:t>
            </a:r>
            <a:endParaRPr lang="en-US" altLang="zh-CN" sz="3200" b="1" dirty="0" smtClean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势</a:t>
            </a:r>
            <a:endParaRPr lang="zh-CN" altLang="en-US" sz="3200" dirty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50584" y="1727694"/>
            <a:ext cx="2757950" cy="538107"/>
            <a:chOff x="2305571" y="215741"/>
            <a:chExt cx="2757950" cy="840838"/>
          </a:xfrm>
          <a:solidFill>
            <a:srgbClr val="1A01D5"/>
          </a:solidFill>
          <a:effectLst/>
        </p:grpSpPr>
        <p:sp>
          <p:nvSpPr>
            <p:cNvPr id="80" name="矩形 79"/>
            <p:cNvSpPr/>
            <p:nvPr/>
          </p:nvSpPr>
          <p:spPr>
            <a:xfrm>
              <a:off x="2305571" y="215741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1" name="矩形 80"/>
            <p:cNvSpPr/>
            <p:nvPr/>
          </p:nvSpPr>
          <p:spPr>
            <a:xfrm>
              <a:off x="2305571" y="215741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资金上有优势 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150584" y="2689722"/>
            <a:ext cx="2757950" cy="584282"/>
            <a:chOff x="2305571" y="1266789"/>
            <a:chExt cx="2757950" cy="840838"/>
          </a:xfrm>
          <a:solidFill>
            <a:srgbClr val="3366FF"/>
          </a:solidFill>
          <a:effectLst/>
        </p:grpSpPr>
        <p:sp>
          <p:nvSpPr>
            <p:cNvPr id="83" name="矩形 82"/>
            <p:cNvSpPr/>
            <p:nvPr/>
          </p:nvSpPr>
          <p:spPr>
            <a:xfrm>
              <a:off x="2305571" y="1266789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4" name="矩形 83"/>
            <p:cNvSpPr/>
            <p:nvPr/>
          </p:nvSpPr>
          <p:spPr>
            <a:xfrm>
              <a:off x="2305571" y="1266789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 smtClean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技术上</a:t>
              </a: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有支持 </a:t>
              </a:r>
              <a:endParaRPr lang="zh-CN" altLang="en-US" sz="28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150584" y="3719072"/>
            <a:ext cx="2757950" cy="605980"/>
            <a:chOff x="2305571" y="2317837"/>
            <a:chExt cx="2757950" cy="840838"/>
          </a:xfrm>
          <a:solidFill>
            <a:srgbClr val="1A01D5"/>
          </a:solidFill>
          <a:effectLst/>
        </p:grpSpPr>
        <p:sp>
          <p:nvSpPr>
            <p:cNvPr id="86" name="矩形 85"/>
            <p:cNvSpPr/>
            <p:nvPr/>
          </p:nvSpPr>
          <p:spPr>
            <a:xfrm>
              <a:off x="2305571" y="2317837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87" name="矩形 86"/>
            <p:cNvSpPr/>
            <p:nvPr/>
          </p:nvSpPr>
          <p:spPr>
            <a:xfrm>
              <a:off x="2305571" y="2317837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设备</a:t>
              </a:r>
              <a:r>
                <a:rPr lang="zh-CN" altLang="en-US" sz="2800" b="1" dirty="0" smtClean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上</a:t>
              </a: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有支持 </a:t>
              </a:r>
              <a:endParaRPr lang="zh-CN" altLang="en-US" sz="28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2150584" y="4701446"/>
            <a:ext cx="2757950" cy="532318"/>
            <a:chOff x="2305571" y="3368885"/>
            <a:chExt cx="2757950" cy="840838"/>
          </a:xfrm>
          <a:solidFill>
            <a:srgbClr val="3366FF"/>
          </a:solidFill>
          <a:effectLst/>
        </p:grpSpPr>
        <p:sp>
          <p:nvSpPr>
            <p:cNvPr id="89" name="矩形 88"/>
            <p:cNvSpPr/>
            <p:nvPr/>
          </p:nvSpPr>
          <p:spPr>
            <a:xfrm>
              <a:off x="2305571" y="3368885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0" name="矩形 89"/>
            <p:cNvSpPr/>
            <p:nvPr/>
          </p:nvSpPr>
          <p:spPr>
            <a:xfrm>
              <a:off x="2305571" y="3368885"/>
              <a:ext cx="2757950" cy="840838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人际网络有支持 </a:t>
              </a:r>
              <a:endParaRPr lang="zh-CN" altLang="en-US" sz="28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59608" y="165126"/>
            <a:ext cx="5795538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用好现有资金 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6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000">
        <p14:prism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7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88024" y="1299452"/>
            <a:ext cx="3629429" cy="527666"/>
            <a:chOff x="0" y="9605"/>
            <a:chExt cx="4608512" cy="880424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16" name="圆角矩形 15"/>
            <p:cNvSpPr/>
            <p:nvPr/>
          </p:nvSpPr>
          <p:spPr>
            <a:xfrm>
              <a:off x="0" y="9605"/>
              <a:ext cx="4608512" cy="880424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圆角矩形 4"/>
            <p:cNvSpPr/>
            <p:nvPr/>
          </p:nvSpPr>
          <p:spPr>
            <a:xfrm>
              <a:off x="42979" y="52584"/>
              <a:ext cx="4522554" cy="794466"/>
            </a:xfrm>
            <a:prstGeom prst="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defTabSz="15294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经营理念不同 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88024" y="2117142"/>
            <a:ext cx="3629429" cy="527666"/>
            <a:chOff x="0" y="990830"/>
            <a:chExt cx="4608512" cy="880424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14" name="圆角矩形 13"/>
            <p:cNvSpPr/>
            <p:nvPr/>
          </p:nvSpPr>
          <p:spPr>
            <a:xfrm>
              <a:off x="0" y="990830"/>
              <a:ext cx="4608512" cy="880424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圆角矩形 6"/>
            <p:cNvSpPr/>
            <p:nvPr/>
          </p:nvSpPr>
          <p:spPr>
            <a:xfrm>
              <a:off x="42979" y="1033809"/>
              <a:ext cx="4522554" cy="794466"/>
            </a:xfrm>
            <a:prstGeom prst="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defTabSz="15294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管理思想不同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88024" y="2934827"/>
            <a:ext cx="3629429" cy="527666"/>
            <a:chOff x="0" y="1972055"/>
            <a:chExt cx="4608512" cy="880424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12" name="圆角矩形 11"/>
            <p:cNvSpPr/>
            <p:nvPr/>
          </p:nvSpPr>
          <p:spPr>
            <a:xfrm>
              <a:off x="0" y="1972055"/>
              <a:ext cx="4608512" cy="880424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圆角矩形 8"/>
            <p:cNvSpPr/>
            <p:nvPr/>
          </p:nvSpPr>
          <p:spPr>
            <a:xfrm>
              <a:off x="42979" y="2015034"/>
              <a:ext cx="4522554" cy="794466"/>
            </a:xfrm>
            <a:prstGeom prst="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defTabSz="15294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责权划分不清晰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21872" y="3791852"/>
            <a:ext cx="3629429" cy="527666"/>
            <a:chOff x="0" y="3944111"/>
            <a:chExt cx="4608512" cy="880424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10" name="圆角矩形 9"/>
            <p:cNvSpPr/>
            <p:nvPr/>
          </p:nvSpPr>
          <p:spPr>
            <a:xfrm>
              <a:off x="0" y="3944111"/>
              <a:ext cx="4608512" cy="880424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圆角矩形 10"/>
            <p:cNvSpPr/>
            <p:nvPr/>
          </p:nvSpPr>
          <p:spPr>
            <a:xfrm>
              <a:off x="42979" y="3987090"/>
              <a:ext cx="4522554" cy="794466"/>
            </a:xfrm>
            <a:prstGeom prst="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defTabSz="15294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利润分配不均等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21872" y="4612352"/>
            <a:ext cx="3629429" cy="527666"/>
            <a:chOff x="0" y="2981366"/>
            <a:chExt cx="4608512" cy="880424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8" name="圆角矩形 7"/>
            <p:cNvSpPr/>
            <p:nvPr/>
          </p:nvSpPr>
          <p:spPr>
            <a:xfrm>
              <a:off x="0" y="2981366"/>
              <a:ext cx="4608512" cy="880424"/>
            </a:xfrm>
            <a:prstGeom prst="round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圆角矩形 12"/>
            <p:cNvSpPr/>
            <p:nvPr/>
          </p:nvSpPr>
          <p:spPr>
            <a:xfrm>
              <a:off x="42979" y="3024345"/>
              <a:ext cx="4522554" cy="794466"/>
            </a:xfrm>
            <a:prstGeom prst="rect">
              <a:avLst/>
            </a:prstGeom>
            <a:grp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defTabSz="15294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合伙人之间缺乏信任</a:t>
              </a:r>
            </a:p>
          </p:txBody>
        </p:sp>
      </p:grpSp>
      <p:pic>
        <p:nvPicPr>
          <p:cNvPr id="28" name="Picture 2" descr="C:\Users\Administrator\Desktop\课\u=689800433,3848556339&amp;fm=21&amp;gp=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8" r="3322" b="7567"/>
          <a:stretch/>
        </p:blipFill>
        <p:spPr bwMode="auto">
          <a:xfrm>
            <a:off x="539552" y="3186105"/>
            <a:ext cx="2391810" cy="2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图示 39"/>
          <p:cNvGraphicFramePr/>
          <p:nvPr>
            <p:extLst>
              <p:ext uri="{D42A27DB-BD31-4B8C-83A1-F6EECF244321}">
                <p14:modId xmlns:p14="http://schemas.microsoft.com/office/powerpoint/2010/main" val="1555617286"/>
              </p:ext>
            </p:extLst>
          </p:nvPr>
        </p:nvGraphicFramePr>
        <p:xfrm>
          <a:off x="611561" y="877284"/>
          <a:ext cx="2880320" cy="181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859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prism isInverted="1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" y="1370457"/>
            <a:ext cx="3603625" cy="199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1039729" y="5730996"/>
            <a:ext cx="691044" cy="306367"/>
          </a:xfrm>
        </p:spPr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25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>
            <a:off x="4153427" y="1705373"/>
            <a:ext cx="3872062" cy="3582540"/>
          </a:xfrm>
          <a:prstGeom prst="blockArc">
            <a:avLst>
              <a:gd name="adj1" fmla="val 10800000"/>
              <a:gd name="adj2" fmla="val 16200000"/>
              <a:gd name="adj3" fmla="val 4632"/>
            </a:avLst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空心弧 5"/>
          <p:cNvSpPr/>
          <p:nvPr/>
        </p:nvSpPr>
        <p:spPr>
          <a:xfrm>
            <a:off x="4153427" y="1705373"/>
            <a:ext cx="3872062" cy="3582540"/>
          </a:xfrm>
          <a:prstGeom prst="blockArc">
            <a:avLst>
              <a:gd name="adj1" fmla="val 5400000"/>
              <a:gd name="adj2" fmla="val 10800000"/>
              <a:gd name="adj3" fmla="val 4632"/>
            </a:avLst>
          </a:prstGeo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空心弧 6"/>
          <p:cNvSpPr/>
          <p:nvPr/>
        </p:nvSpPr>
        <p:spPr>
          <a:xfrm>
            <a:off x="4226384" y="1705373"/>
            <a:ext cx="3872062" cy="3582540"/>
          </a:xfrm>
          <a:prstGeom prst="blockArc">
            <a:avLst>
              <a:gd name="adj1" fmla="val 0"/>
              <a:gd name="adj2" fmla="val 5400000"/>
              <a:gd name="adj3" fmla="val 4632"/>
            </a:avLst>
          </a:prstGeom>
          <a:solidFill>
            <a:schemeClr val="accent4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空心弧 7"/>
          <p:cNvSpPr/>
          <p:nvPr/>
        </p:nvSpPr>
        <p:spPr>
          <a:xfrm>
            <a:off x="4228330" y="1705372"/>
            <a:ext cx="3872062" cy="3582540"/>
          </a:xfrm>
          <a:prstGeom prst="blockArc">
            <a:avLst>
              <a:gd name="adj1" fmla="val 16200000"/>
              <a:gd name="adj2" fmla="val 0"/>
              <a:gd name="adj3" fmla="val 4632"/>
            </a:avLst>
          </a:prstGeo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组合 8"/>
          <p:cNvGrpSpPr/>
          <p:nvPr/>
        </p:nvGrpSpPr>
        <p:grpSpPr>
          <a:xfrm>
            <a:off x="5371672" y="2627057"/>
            <a:ext cx="1705235" cy="1624142"/>
            <a:chOff x="2441847" y="1959866"/>
            <a:chExt cx="1792692" cy="154885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椭圆 21"/>
            <p:cNvSpPr/>
            <p:nvPr/>
          </p:nvSpPr>
          <p:spPr>
            <a:xfrm>
              <a:off x="2441847" y="1959866"/>
              <a:ext cx="1792692" cy="151074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椭圆 8"/>
            <p:cNvSpPr/>
            <p:nvPr/>
          </p:nvSpPr>
          <p:spPr>
            <a:xfrm>
              <a:off x="2514651" y="2006763"/>
              <a:ext cx="1624471" cy="150195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3146308">
                <a:lnSpc>
                  <a:spcPts val="3933"/>
                </a:lnSpc>
                <a:spcBef>
                  <a:spcPct val="0"/>
                </a:spcBef>
              </a:pPr>
              <a:r>
                <a:rPr lang="zh-CN" altLang="en-US" sz="3600" dirty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四</a:t>
              </a:r>
              <a:r>
                <a:rPr lang="zh-CN" altLang="en-US" sz="3600" dirty="0" smtClean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大</a:t>
              </a:r>
              <a:endParaRPr lang="en-US" altLang="zh-CN" sz="3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ctr" defTabSz="3146308">
                <a:lnSpc>
                  <a:spcPts val="3933"/>
                </a:lnSpc>
                <a:spcBef>
                  <a:spcPct val="0"/>
                </a:spcBef>
              </a:pPr>
              <a:r>
                <a:rPr lang="zh-CN" altLang="en-US" sz="3600" dirty="0" smtClean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关键</a:t>
              </a:r>
              <a:endParaRPr lang="zh-CN" altLang="en-US" sz="36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1556" y="1213606"/>
            <a:ext cx="1245471" cy="1152346"/>
            <a:chOff x="2913720" y="198262"/>
            <a:chExt cx="1373355" cy="137335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椭圆 19"/>
            <p:cNvSpPr/>
            <p:nvPr/>
          </p:nvSpPr>
          <p:spPr>
            <a:xfrm>
              <a:off x="2913720" y="198262"/>
              <a:ext cx="1373355" cy="1373355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椭圆 10"/>
            <p:cNvSpPr/>
            <p:nvPr/>
          </p:nvSpPr>
          <p:spPr>
            <a:xfrm>
              <a:off x="3114842" y="399385"/>
              <a:ext cx="971109" cy="9711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613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提前考察对方</a:t>
              </a:r>
              <a:endParaRPr lang="zh-CN" altLang="en-US" sz="2100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269945" y="2794756"/>
            <a:ext cx="1245471" cy="1152346"/>
            <a:chOff x="4999100" y="2085630"/>
            <a:chExt cx="1373355" cy="137335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椭圆 17"/>
            <p:cNvSpPr/>
            <p:nvPr/>
          </p:nvSpPr>
          <p:spPr>
            <a:xfrm>
              <a:off x="4999100" y="2085630"/>
              <a:ext cx="1373355" cy="1373355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12"/>
            <p:cNvSpPr/>
            <p:nvPr/>
          </p:nvSpPr>
          <p:spPr>
            <a:xfrm>
              <a:off x="5200223" y="2286753"/>
              <a:ext cx="971109" cy="97110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613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及时处理矛盾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626144" y="4441833"/>
            <a:ext cx="1245471" cy="1152346"/>
            <a:chOff x="2913722" y="4171008"/>
            <a:chExt cx="1373355" cy="1373355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椭圆 15"/>
            <p:cNvSpPr/>
            <p:nvPr/>
          </p:nvSpPr>
          <p:spPr>
            <a:xfrm>
              <a:off x="2913722" y="4171008"/>
              <a:ext cx="1373355" cy="13733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椭圆 14"/>
            <p:cNvSpPr/>
            <p:nvPr/>
          </p:nvSpPr>
          <p:spPr>
            <a:xfrm>
              <a:off x="3114845" y="4372131"/>
              <a:ext cx="971109" cy="97110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613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多做自我检讨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764559" y="2842974"/>
            <a:ext cx="1245471" cy="1152346"/>
            <a:chOff x="828343" y="2085630"/>
            <a:chExt cx="1373355" cy="1373355"/>
          </a:xfrm>
          <a:solidFill>
            <a:schemeClr val="accent6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椭圆 13"/>
            <p:cNvSpPr/>
            <p:nvPr/>
          </p:nvSpPr>
          <p:spPr>
            <a:xfrm>
              <a:off x="828343" y="2085630"/>
              <a:ext cx="1373355" cy="137335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椭圆 16"/>
            <p:cNvSpPr/>
            <p:nvPr/>
          </p:nvSpPr>
          <p:spPr>
            <a:xfrm>
              <a:off x="1029466" y="2286753"/>
              <a:ext cx="971109" cy="97110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algn="ctr" defTabSz="96137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1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制定合理条约 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89648" y="103571"/>
            <a:ext cx="4572000" cy="690936"/>
          </a:xfrm>
          <a:prstGeom prst="rect">
            <a:avLst/>
          </a:prstGeom>
        </p:spPr>
        <p:txBody>
          <a:bodyPr lIns="89894" tIns="44947" rIns="89894" bIns="44947">
            <a:spAutoFit/>
          </a:bodyPr>
          <a:lstStyle/>
          <a:p>
            <a:pPr marL="561841" indent="-561841">
              <a:buFont typeface="Wingdings" panose="05000000000000000000" pitchFamily="2" charset="2"/>
              <a:buChar char="Ø"/>
            </a:pPr>
            <a:r>
              <a:rPr lang="zh-CN" alt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9010" r="5425" b="7917"/>
          <a:stretch/>
        </p:blipFill>
        <p:spPr bwMode="auto">
          <a:xfrm>
            <a:off x="225461" y="3419147"/>
            <a:ext cx="3356653" cy="19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4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000">
        <p:checker/>
      </p:transition>
    </mc:Choice>
    <mc:Fallback xmlns="">
      <p:transition spd="slow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4.73988E-6 L -0.0033 -0.0860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430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5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4"/>
          <p:cNvSpPr/>
          <p:nvPr/>
        </p:nvSpPr>
        <p:spPr>
          <a:xfrm>
            <a:off x="414174" y="1376613"/>
            <a:ext cx="3965766" cy="524460"/>
          </a:xfrm>
          <a:prstGeom prst="rect">
            <a:avLst/>
          </a:prstGeom>
          <a:solidFill>
            <a:srgbClr val="0000F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30480" rIns="45720" bIns="30480" numCol="1" spcCol="1270" anchor="ctr" anchorCtr="0">
            <a:noAutofit/>
          </a:bodyPr>
          <a:lstStyle/>
          <a:p>
            <a:pPr algn="ctr" defTabSz="104877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800" b="1" dirty="0" err="1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农民工返乡创业政策</a:t>
            </a:r>
            <a:endParaRPr lang="zh-CN" altLang="en-US" sz="2800" b="1" dirty="0">
              <a:solidFill>
                <a:prstClr val="white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直接连接符 5"/>
          <p:cNvSpPr/>
          <p:nvPr/>
        </p:nvSpPr>
        <p:spPr>
          <a:xfrm>
            <a:off x="414174" y="1829930"/>
            <a:ext cx="141661" cy="8531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17366"/>
                </a:lnTo>
                <a:lnTo>
                  <a:pt x="440505" y="41736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组合 11"/>
          <p:cNvGrpSpPr/>
          <p:nvPr/>
        </p:nvGrpSpPr>
        <p:grpSpPr>
          <a:xfrm>
            <a:off x="743198" y="2061786"/>
            <a:ext cx="3480580" cy="448756"/>
            <a:chOff x="2644417" y="667237"/>
            <a:chExt cx="3524045" cy="498250"/>
          </a:xfrm>
        </p:grpSpPr>
        <p:sp>
          <p:nvSpPr>
            <p:cNvPr id="52" name="圆角矩形 51"/>
            <p:cNvSpPr/>
            <p:nvPr/>
          </p:nvSpPr>
          <p:spPr>
            <a:xfrm>
              <a:off x="2644417" y="667237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圆角矩形 7"/>
            <p:cNvSpPr/>
            <p:nvPr/>
          </p:nvSpPr>
          <p:spPr>
            <a:xfrm>
              <a:off x="2659010" y="681830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税收减免政策</a:t>
              </a:r>
            </a:p>
          </p:txBody>
        </p:sp>
      </p:grpSp>
      <p:sp>
        <p:nvSpPr>
          <p:cNvPr id="13" name="直接连接符 8"/>
          <p:cNvSpPr/>
          <p:nvPr/>
        </p:nvSpPr>
        <p:spPr>
          <a:xfrm>
            <a:off x="414174" y="1829926"/>
            <a:ext cx="435072" cy="9761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83857"/>
                </a:lnTo>
                <a:lnTo>
                  <a:pt x="440505" y="108385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组合 13"/>
          <p:cNvGrpSpPr/>
          <p:nvPr/>
        </p:nvGrpSpPr>
        <p:grpSpPr>
          <a:xfrm>
            <a:off x="738019" y="2751295"/>
            <a:ext cx="3471346" cy="448756"/>
            <a:chOff x="2644417" y="1333729"/>
            <a:chExt cx="3524045" cy="498250"/>
          </a:xfrm>
        </p:grpSpPr>
        <p:sp>
          <p:nvSpPr>
            <p:cNvPr id="50" name="圆角矩形 49"/>
            <p:cNvSpPr/>
            <p:nvPr/>
          </p:nvSpPr>
          <p:spPr>
            <a:xfrm>
              <a:off x="2644417" y="1333729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圆角矩形 10"/>
            <p:cNvSpPr/>
            <p:nvPr/>
          </p:nvSpPr>
          <p:spPr>
            <a:xfrm>
              <a:off x="2659010" y="1348322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创业担保贷款</a:t>
              </a:r>
            </a:p>
          </p:txBody>
        </p:sp>
      </p:grpSp>
      <p:sp>
        <p:nvSpPr>
          <p:cNvPr id="15" name="直接连接符 11"/>
          <p:cNvSpPr/>
          <p:nvPr/>
        </p:nvSpPr>
        <p:spPr>
          <a:xfrm>
            <a:off x="414174" y="1829924"/>
            <a:ext cx="435072" cy="15764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50349"/>
                </a:lnTo>
                <a:lnTo>
                  <a:pt x="440505" y="175034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组合 15"/>
          <p:cNvGrpSpPr/>
          <p:nvPr/>
        </p:nvGrpSpPr>
        <p:grpSpPr>
          <a:xfrm>
            <a:off x="743198" y="3427345"/>
            <a:ext cx="3480580" cy="448756"/>
            <a:chOff x="2644417" y="2000220"/>
            <a:chExt cx="3524045" cy="498250"/>
          </a:xfrm>
        </p:grpSpPr>
        <p:sp>
          <p:nvSpPr>
            <p:cNvPr id="48" name="圆角矩形 47"/>
            <p:cNvSpPr/>
            <p:nvPr/>
          </p:nvSpPr>
          <p:spPr>
            <a:xfrm>
              <a:off x="2644417" y="2000220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圆角矩形 13"/>
            <p:cNvSpPr/>
            <p:nvPr/>
          </p:nvSpPr>
          <p:spPr>
            <a:xfrm>
              <a:off x="2659010" y="2014813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进入创业园区创业</a:t>
              </a:r>
            </a:p>
          </p:txBody>
        </p:sp>
      </p:grpSp>
      <p:sp>
        <p:nvSpPr>
          <p:cNvPr id="17" name="直接连接符 14"/>
          <p:cNvSpPr/>
          <p:nvPr/>
        </p:nvSpPr>
        <p:spPr>
          <a:xfrm>
            <a:off x="414186" y="1829930"/>
            <a:ext cx="283321" cy="170623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6840"/>
                </a:lnTo>
                <a:lnTo>
                  <a:pt x="440505" y="241684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组合 17"/>
          <p:cNvGrpSpPr/>
          <p:nvPr/>
        </p:nvGrpSpPr>
        <p:grpSpPr>
          <a:xfrm>
            <a:off x="738018" y="4024156"/>
            <a:ext cx="3485759" cy="448756"/>
            <a:chOff x="2644417" y="2666712"/>
            <a:chExt cx="3524045" cy="498250"/>
          </a:xfrm>
        </p:grpSpPr>
        <p:sp>
          <p:nvSpPr>
            <p:cNvPr id="46" name="圆角矩形 45"/>
            <p:cNvSpPr/>
            <p:nvPr/>
          </p:nvSpPr>
          <p:spPr>
            <a:xfrm>
              <a:off x="2644417" y="2666712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圆角矩形 16"/>
            <p:cNvSpPr/>
            <p:nvPr/>
          </p:nvSpPr>
          <p:spPr>
            <a:xfrm>
              <a:off x="2659010" y="2681305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乡村旅游开发</a:t>
              </a:r>
            </a:p>
          </p:txBody>
        </p:sp>
      </p:grpSp>
      <p:sp>
        <p:nvSpPr>
          <p:cNvPr id="19" name="直接连接符 17"/>
          <p:cNvSpPr/>
          <p:nvPr/>
        </p:nvSpPr>
        <p:spPr>
          <a:xfrm>
            <a:off x="414186" y="1829926"/>
            <a:ext cx="283321" cy="21767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083332"/>
                </a:lnTo>
                <a:lnTo>
                  <a:pt x="440505" y="308333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组合 19"/>
          <p:cNvGrpSpPr/>
          <p:nvPr/>
        </p:nvGrpSpPr>
        <p:grpSpPr>
          <a:xfrm>
            <a:off x="737870" y="4623265"/>
            <a:ext cx="3485908" cy="734756"/>
            <a:chOff x="2644417" y="3333203"/>
            <a:chExt cx="3524045" cy="498250"/>
          </a:xfrm>
        </p:grpSpPr>
        <p:sp>
          <p:nvSpPr>
            <p:cNvPr id="44" name="圆角矩形 43"/>
            <p:cNvSpPr/>
            <p:nvPr/>
          </p:nvSpPr>
          <p:spPr>
            <a:xfrm>
              <a:off x="2644417" y="3333203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圆角矩形 19"/>
            <p:cNvSpPr/>
            <p:nvPr/>
          </p:nvSpPr>
          <p:spPr>
            <a:xfrm>
              <a:off x="2659010" y="3347796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建设农产品烘干、仓储、冷链保鲜设施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94099" y="1360793"/>
            <a:ext cx="4156177" cy="556580"/>
            <a:chOff x="6504945" y="746"/>
            <a:chExt cx="4405056" cy="498250"/>
          </a:xfrm>
          <a:solidFill>
            <a:srgbClr val="0000FF"/>
          </a:solidFill>
        </p:grpSpPr>
        <p:sp>
          <p:nvSpPr>
            <p:cNvPr id="42" name="圆角矩形 41"/>
            <p:cNvSpPr/>
            <p:nvPr/>
          </p:nvSpPr>
          <p:spPr>
            <a:xfrm>
              <a:off x="6504945" y="746"/>
              <a:ext cx="4405056" cy="49825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圆角矩形 21"/>
            <p:cNvSpPr/>
            <p:nvPr/>
          </p:nvSpPr>
          <p:spPr>
            <a:xfrm>
              <a:off x="6519539" y="14908"/>
              <a:ext cx="4375870" cy="4694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惠农补贴</a:t>
              </a:r>
            </a:p>
          </p:txBody>
        </p:sp>
      </p:grpSp>
      <p:sp>
        <p:nvSpPr>
          <p:cNvPr id="22" name="直接连接符 22"/>
          <p:cNvSpPr/>
          <p:nvPr/>
        </p:nvSpPr>
        <p:spPr>
          <a:xfrm>
            <a:off x="5155725" y="1934164"/>
            <a:ext cx="68183" cy="5763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17366"/>
                </a:lnTo>
                <a:lnTo>
                  <a:pt x="440505" y="41736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组合 22"/>
          <p:cNvGrpSpPr/>
          <p:nvPr/>
        </p:nvGrpSpPr>
        <p:grpSpPr>
          <a:xfrm>
            <a:off x="5447553" y="2032105"/>
            <a:ext cx="3480580" cy="448756"/>
            <a:chOff x="7385956" y="667237"/>
            <a:chExt cx="3524045" cy="498250"/>
          </a:xfrm>
        </p:grpSpPr>
        <p:sp>
          <p:nvSpPr>
            <p:cNvPr id="40" name="圆角矩形 39"/>
            <p:cNvSpPr/>
            <p:nvPr/>
          </p:nvSpPr>
          <p:spPr>
            <a:xfrm>
              <a:off x="7385956" y="667237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圆角矩形 24"/>
            <p:cNvSpPr/>
            <p:nvPr/>
          </p:nvSpPr>
          <p:spPr>
            <a:xfrm>
              <a:off x="7400549" y="681830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农业支持保护补贴</a:t>
              </a:r>
            </a:p>
          </p:txBody>
        </p:sp>
      </p:grpSp>
      <p:sp>
        <p:nvSpPr>
          <p:cNvPr id="24" name="直接连接符 25"/>
          <p:cNvSpPr/>
          <p:nvPr/>
        </p:nvSpPr>
        <p:spPr>
          <a:xfrm>
            <a:off x="5155713" y="1829926"/>
            <a:ext cx="435072" cy="97619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083857"/>
                </a:lnTo>
                <a:lnTo>
                  <a:pt x="440505" y="108385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组合 24"/>
          <p:cNvGrpSpPr/>
          <p:nvPr/>
        </p:nvGrpSpPr>
        <p:grpSpPr>
          <a:xfrm>
            <a:off x="5459585" y="2683040"/>
            <a:ext cx="3468548" cy="448756"/>
            <a:chOff x="7385956" y="1333729"/>
            <a:chExt cx="3524045" cy="498250"/>
          </a:xfrm>
        </p:grpSpPr>
        <p:sp>
          <p:nvSpPr>
            <p:cNvPr id="38" name="圆角矩形 37"/>
            <p:cNvSpPr/>
            <p:nvPr/>
          </p:nvSpPr>
          <p:spPr>
            <a:xfrm>
              <a:off x="7385956" y="1333729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圆角矩形 27"/>
            <p:cNvSpPr/>
            <p:nvPr/>
          </p:nvSpPr>
          <p:spPr>
            <a:xfrm>
              <a:off x="7400549" y="1348322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农机购置补贴</a:t>
              </a:r>
            </a:p>
          </p:txBody>
        </p:sp>
      </p:grpSp>
      <p:sp>
        <p:nvSpPr>
          <p:cNvPr id="26" name="直接连接符 28"/>
          <p:cNvSpPr/>
          <p:nvPr/>
        </p:nvSpPr>
        <p:spPr>
          <a:xfrm>
            <a:off x="5155713" y="1829924"/>
            <a:ext cx="435072" cy="157647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50349"/>
                </a:lnTo>
                <a:lnTo>
                  <a:pt x="440505" y="175034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组合 26"/>
          <p:cNvGrpSpPr/>
          <p:nvPr/>
        </p:nvGrpSpPr>
        <p:grpSpPr>
          <a:xfrm>
            <a:off x="5447553" y="3292180"/>
            <a:ext cx="3480580" cy="448756"/>
            <a:chOff x="7385956" y="2000220"/>
            <a:chExt cx="3524045" cy="498250"/>
          </a:xfrm>
        </p:grpSpPr>
        <p:sp>
          <p:nvSpPr>
            <p:cNvPr id="36" name="圆角矩形 35"/>
            <p:cNvSpPr/>
            <p:nvPr/>
          </p:nvSpPr>
          <p:spPr>
            <a:xfrm>
              <a:off x="7385956" y="2000220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圆角矩形 30"/>
            <p:cNvSpPr/>
            <p:nvPr/>
          </p:nvSpPr>
          <p:spPr>
            <a:xfrm>
              <a:off x="7400549" y="2014813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农业保险保费补贴</a:t>
              </a:r>
            </a:p>
          </p:txBody>
        </p:sp>
      </p:grpSp>
      <p:sp>
        <p:nvSpPr>
          <p:cNvPr id="28" name="直接连接符 31"/>
          <p:cNvSpPr/>
          <p:nvPr/>
        </p:nvSpPr>
        <p:spPr>
          <a:xfrm>
            <a:off x="5155713" y="1829924"/>
            <a:ext cx="435072" cy="217676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6840"/>
                </a:lnTo>
                <a:lnTo>
                  <a:pt x="440505" y="241684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组合 28"/>
          <p:cNvGrpSpPr/>
          <p:nvPr/>
        </p:nvGrpSpPr>
        <p:grpSpPr>
          <a:xfrm>
            <a:off x="5471979" y="3876099"/>
            <a:ext cx="3468186" cy="448756"/>
            <a:chOff x="7385956" y="2666712"/>
            <a:chExt cx="3524045" cy="498250"/>
          </a:xfrm>
        </p:grpSpPr>
        <p:sp>
          <p:nvSpPr>
            <p:cNvPr id="34" name="圆角矩形 33"/>
            <p:cNvSpPr/>
            <p:nvPr/>
          </p:nvSpPr>
          <p:spPr>
            <a:xfrm>
              <a:off x="7385956" y="2666712"/>
              <a:ext cx="3524045" cy="49825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圆角矩形 33"/>
            <p:cNvSpPr/>
            <p:nvPr/>
          </p:nvSpPr>
          <p:spPr>
            <a:xfrm>
              <a:off x="7400549" y="2681305"/>
              <a:ext cx="3494859" cy="4690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秸秆补贴</a:t>
              </a:r>
            </a:p>
          </p:txBody>
        </p:sp>
      </p:grpSp>
      <p:sp>
        <p:nvSpPr>
          <p:cNvPr id="68" name="矩形 67"/>
          <p:cNvSpPr/>
          <p:nvPr/>
        </p:nvSpPr>
        <p:spPr>
          <a:xfrm>
            <a:off x="4877568" y="4644790"/>
            <a:ext cx="4158928" cy="521659"/>
          </a:xfrm>
          <a:prstGeom prst="rect">
            <a:avLst/>
          </a:prstGeom>
          <a:solidFill>
            <a:srgbClr val="0000FF"/>
          </a:solidFill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土地承包经营权抵押贷款 </a:t>
            </a:r>
          </a:p>
        </p:txBody>
      </p:sp>
      <p:sp>
        <p:nvSpPr>
          <p:cNvPr id="54" name="矩形 53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459608" y="165126"/>
            <a:ext cx="5795538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用好三大政策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48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prism isInverted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:\资金筹措资料\钱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9" y="3217541"/>
            <a:ext cx="3369001" cy="15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90476" y="967406"/>
            <a:ext cx="4297548" cy="144015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altLang="zh-CN" b="1" dirty="0" smtClean="0"/>
              <a:t>    </a:t>
            </a:r>
            <a:r>
              <a:rPr lang="zh-CN" altLang="en-US" dirty="0" smtClean="0"/>
              <a:t>     </a:t>
            </a:r>
          </a:p>
          <a:p>
            <a:pPr marL="0" indent="0">
              <a:buNone/>
            </a:pPr>
            <a:r>
              <a:rPr lang="zh-CN" altLang="en-US" b="1" dirty="0" smtClean="0"/>
              <a:t> 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借和贷是两种不同的渠道</a:t>
            </a:r>
          </a:p>
        </p:txBody>
      </p:sp>
      <p:pic>
        <p:nvPicPr>
          <p:cNvPr id="11266" name="Picture 2" descr="C:\Users\Administrator\Desktop\课\u=3387042879,1985518686&amp;fm=21&amp;gp=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2"/>
          <a:stretch/>
        </p:blipFill>
        <p:spPr bwMode="auto">
          <a:xfrm>
            <a:off x="971600" y="3089702"/>
            <a:ext cx="2808312" cy="1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70" y="951509"/>
            <a:ext cx="5176125" cy="567826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31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1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965283" y="1195167"/>
            <a:ext cx="1635182" cy="1200134"/>
            <a:chOff x="163" y="392360"/>
            <a:chExt cx="1873713" cy="1873713"/>
          </a:xfrm>
          <a:solidFill>
            <a:srgbClr val="3366FF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上箭头 16"/>
            <p:cNvSpPr/>
            <p:nvPr/>
          </p:nvSpPr>
          <p:spPr>
            <a:xfrm rot="16200000">
              <a:off x="163" y="392360"/>
              <a:ext cx="1873713" cy="1873713"/>
            </a:xfrm>
            <a:prstGeom prst="upArrow">
              <a:avLst>
                <a:gd name="adj1" fmla="val 50000"/>
                <a:gd name="adj2" fmla="val 35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上箭头 4"/>
            <p:cNvSpPr/>
            <p:nvPr/>
          </p:nvSpPr>
          <p:spPr>
            <a:xfrm>
              <a:off x="704681" y="860788"/>
              <a:ext cx="907633" cy="93685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algn="ctr" defTabSz="1573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借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40845" y="1195167"/>
            <a:ext cx="1635182" cy="1200134"/>
            <a:chOff x="2061882" y="392360"/>
            <a:chExt cx="1873713" cy="1873713"/>
          </a:xfrm>
          <a:solidFill>
            <a:srgbClr val="FF66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上箭头 14"/>
            <p:cNvSpPr/>
            <p:nvPr/>
          </p:nvSpPr>
          <p:spPr>
            <a:xfrm rot="5400000">
              <a:off x="2061882" y="392360"/>
              <a:ext cx="1873713" cy="1873713"/>
            </a:xfrm>
            <a:prstGeom prst="upArrow">
              <a:avLst>
                <a:gd name="adj1" fmla="val 50000"/>
                <a:gd name="adj2" fmla="val 35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shade val="80000"/>
                <a:hueOff val="709556"/>
                <a:satOff val="-39844"/>
                <a:lumOff val="343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上箭头 6"/>
            <p:cNvSpPr/>
            <p:nvPr/>
          </p:nvSpPr>
          <p:spPr>
            <a:xfrm>
              <a:off x="2285436" y="860788"/>
              <a:ext cx="1004268" cy="93685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6032" tIns="256032" rIns="256032" bIns="256032" numCol="1" spcCol="1270" anchor="ctr" anchorCtr="0">
              <a:noAutofit/>
            </a:bodyPr>
            <a:lstStyle/>
            <a:p>
              <a:pPr algn="ctr" defTabSz="157315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贷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59608" y="165126"/>
            <a:ext cx="5795538" cy="706325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4. 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借贷</a:t>
            </a:r>
            <a:r>
              <a:rPr lang="zh-CN" altLang="en-US" sz="4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创业</a:t>
            </a:r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资金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2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79 0.14381 L -0.42379 0.0541 C -0.42379 0.01433 -0.36094 -0.03468 -0.30973 -0.03468 L -0.19549 -0.03468 " pathEditMode="relative" rAng="0" ptsTypes="FfFF">
                                      <p:cBhvr>
                                        <p:cTn id="6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36 0.15422 L -0.34236 0.33156 C -0.34236 0.4111 -0.27135 0.50913 -0.21354 0.50913 L -0.08455 0.50913 " pathEditMode="relative" rAng="0" ptsTypes="FfFF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1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89648" y="103571"/>
            <a:ext cx="6071328" cy="690936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561841" indent="-561841">
              <a:buFont typeface="Wingdings" panose="05000000000000000000" pitchFamily="2" charset="2"/>
              <a:buChar char="Ø"/>
            </a:pPr>
            <a:r>
              <a:rPr lang="zh-CN" alt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“借”的途径和方法 </a:t>
            </a:r>
          </a:p>
        </p:txBody>
      </p:sp>
      <p:graphicFrame>
        <p:nvGraphicFramePr>
          <p:cNvPr id="32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977040"/>
              </p:ext>
            </p:extLst>
          </p:nvPr>
        </p:nvGraphicFramePr>
        <p:xfrm>
          <a:off x="683568" y="985292"/>
          <a:ext cx="8088905" cy="454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矩形 32"/>
          <p:cNvSpPr/>
          <p:nvPr/>
        </p:nvSpPr>
        <p:spPr>
          <a:xfrm>
            <a:off x="971600" y="985292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借</a:t>
            </a: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款三大要素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76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4000">
        <p:blinds dir="vert"/>
      </p:transition>
    </mc:Choice>
    <mc:Fallback>
      <p:transition spd="slow" advTm="1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17F3D583-26D0-4C01-B475-42530637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>
                                            <p:graphicEl>
                                              <a:dgm id="{17F3D583-26D0-4C01-B475-42530637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graphicEl>
                                              <a:dgm id="{17F3D583-26D0-4C01-B475-425306377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>
                                            <p:graphicEl>
                                              <a:dgm id="{17F3D583-26D0-4C01-B475-425306377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3374413C-5240-4010-AA00-ACB026360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>
                                            <p:graphicEl>
                                              <a:dgm id="{3374413C-5240-4010-AA00-ACB026360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graphicEl>
                                              <a:dgm id="{3374413C-5240-4010-AA00-ACB026360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graphicEl>
                                              <a:dgm id="{3374413C-5240-4010-AA00-ACB026360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B0932264-4EB6-4F11-85DC-032507DF3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>
                                            <p:graphicEl>
                                              <a:dgm id="{B0932264-4EB6-4F11-85DC-032507DF3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>
                                            <p:graphicEl>
                                              <a:dgm id="{B0932264-4EB6-4F11-85DC-032507DF3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graphicEl>
                                              <a:dgm id="{B0932264-4EB6-4F11-85DC-032507DF3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5758C6C4-CA31-45C7-A872-F306BD11E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>
                                            <p:graphicEl>
                                              <a:dgm id="{5758C6C4-CA31-45C7-A872-F306BD11E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>
                                            <p:graphicEl>
                                              <a:dgm id="{5758C6C4-CA31-45C7-A872-F306BD11E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>
                                            <p:graphicEl>
                                              <a:dgm id="{5758C6C4-CA31-45C7-A872-F306BD11E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943DE6AD-F843-47D5-AEB3-D29A91E94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>
                                            <p:graphicEl>
                                              <a:dgm id="{943DE6AD-F843-47D5-AEB3-D29A91E94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graphicEl>
                                              <a:dgm id="{943DE6AD-F843-47D5-AEB3-D29A91E94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>
                                            <p:graphicEl>
                                              <a:dgm id="{943DE6AD-F843-47D5-AEB3-D29A91E94C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42579DA5-B18F-487B-BEEE-E9C8941BF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>
                                            <p:graphicEl>
                                              <a:dgm id="{42579DA5-B18F-487B-BEEE-E9C8941BF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>
                                            <p:graphicEl>
                                              <a:dgm id="{42579DA5-B18F-487B-BEEE-E9C8941BF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>
                                            <p:graphicEl>
                                              <a:dgm id="{42579DA5-B18F-487B-BEEE-E9C8941BF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3DDF4114-EFF0-41E6-914D-723311EAC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>
                                            <p:graphicEl>
                                              <a:dgm id="{3DDF4114-EFF0-41E6-914D-723311EAC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>
                                            <p:graphicEl>
                                              <a:dgm id="{3DDF4114-EFF0-41E6-914D-723311EAC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>
                                            <p:graphicEl>
                                              <a:dgm id="{3DDF4114-EFF0-41E6-914D-723311EAC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D81046EF-68B6-4A3E-9899-512630A9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>
                                            <p:graphicEl>
                                              <a:dgm id="{D81046EF-68B6-4A3E-9899-512630A9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>
                                            <p:graphicEl>
                                              <a:dgm id="{D81046EF-68B6-4A3E-9899-512630A99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>
                                            <p:graphicEl>
                                              <a:dgm id="{D81046EF-68B6-4A3E-9899-512630A99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73D18056-4D49-4327-B0CD-D565EF050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>
                                            <p:graphicEl>
                                              <a:dgm id="{73D18056-4D49-4327-B0CD-D565EF050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>
                                            <p:graphicEl>
                                              <a:dgm id="{73D18056-4D49-4327-B0CD-D565EF050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>
                                            <p:graphicEl>
                                              <a:dgm id="{73D18056-4D49-4327-B0CD-D565EF050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0BA2A81C-B589-4382-A5AF-5F1725E3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>
                                            <p:graphicEl>
                                              <a:dgm id="{0BA2A81C-B589-4382-A5AF-5F1725E3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>
                                            <p:graphicEl>
                                              <a:dgm id="{0BA2A81C-B589-4382-A5AF-5F1725E329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>
                                            <p:graphicEl>
                                              <a:dgm id="{0BA2A81C-B589-4382-A5AF-5F1725E329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E9873B40-1789-4BC4-A191-36F1CA304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>
                                            <p:graphicEl>
                                              <a:dgm id="{E9873B40-1789-4BC4-A191-36F1CA304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>
                                            <p:graphicEl>
                                              <a:dgm id="{E9873B40-1789-4BC4-A191-36F1CA304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>
                                            <p:graphicEl>
                                              <a:dgm id="{E9873B40-1789-4BC4-A191-36F1CA304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DF0AB13A-C2E2-4147-92FD-F1D77BBFD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>
                                            <p:graphicEl>
                                              <a:dgm id="{DF0AB13A-C2E2-4147-92FD-F1D77BBFD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>
                                            <p:graphicEl>
                                              <a:dgm id="{DF0AB13A-C2E2-4147-92FD-F1D77BBFDD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>
                                            <p:graphicEl>
                                              <a:dgm id="{DF0AB13A-C2E2-4147-92FD-F1D77BBFDD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 uiExpand="1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2560" r="61607" b="39387"/>
          <a:stretch/>
        </p:blipFill>
        <p:spPr bwMode="auto">
          <a:xfrm>
            <a:off x="323528" y="1698443"/>
            <a:ext cx="2396975" cy="198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7306" r="4608" b="6393"/>
          <a:stretch/>
        </p:blipFill>
        <p:spPr bwMode="auto">
          <a:xfrm>
            <a:off x="6012160" y="1726867"/>
            <a:ext cx="2975678" cy="170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29357" y="913284"/>
            <a:ext cx="8208912" cy="7200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zh-CN" altLang="en-US" sz="2800" b="1" dirty="0" smtClean="0"/>
              <a:t>  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“贷”是以计算利息为主要回报方式的特殊借款 </a:t>
            </a: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520126274"/>
              </p:ext>
            </p:extLst>
          </p:nvPr>
        </p:nvGraphicFramePr>
        <p:xfrm>
          <a:off x="539571" y="2527469"/>
          <a:ext cx="7992887" cy="365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矩形 5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9648" y="103571"/>
            <a:ext cx="6071328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561841" indent="-561841">
              <a:buFont typeface="Wingdings" panose="05000000000000000000" pitchFamily="2" charset="2"/>
              <a:buChar char="Ø"/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“贷”的途径和方法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27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advTm="1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7EF547-88F6-4FD2-B79D-BF9B46255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B47EF547-88F6-4FD2-B79D-BF9B46255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08FAA5-F7FF-47B2-871D-80BC992FEB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508FAA5-F7FF-47B2-871D-80BC992FEB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30590C-012B-4288-92F9-BE384CD09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7430590C-012B-4288-92F9-BE384CD09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15F051-308C-4202-9994-F1BCA0D4F6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6415F051-308C-4202-9994-F1BCA0D4F6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86315A-5479-4DF0-A7D3-194FDB7F93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0086315A-5479-4DF0-A7D3-194FDB7F93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8066B1-878D-423D-BAD2-61240C048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BD8066B1-878D-423D-BAD2-61240C048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F82217-CB7F-4B04-83A3-46AC7A977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F82217-CB7F-4B04-83A3-46AC7A977C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F76511-18F8-465D-A78A-8D9E2B35B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45F76511-18F8-465D-A78A-8D9E2B35B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1E1334-09D3-4059-A203-E41F0267D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D1E1334-09D3-4059-A203-E41F0267DD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69401" cy="574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39552" y="625252"/>
            <a:ext cx="8212815" cy="102293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 eaLnBrk="1" hangingPunct="1"/>
            <a:r>
              <a:rPr lang="zh-CN" altLang="en-US" sz="9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赚 钱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539554" y="1657374"/>
            <a:ext cx="8229600" cy="3652331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2400" dirty="0"/>
              <a:t>                          </a:t>
            </a:r>
            <a:endParaRPr lang="zh-CN" altLang="en-US" sz="2400" b="1" dirty="0"/>
          </a:p>
          <a:p>
            <a:pPr>
              <a:lnSpc>
                <a:spcPct val="90000"/>
              </a:lnSpc>
              <a:buNone/>
            </a:pPr>
            <a:r>
              <a:rPr lang="zh-CN" altLang="en-US" sz="2400" dirty="0"/>
              <a:t>            </a:t>
            </a:r>
            <a:endParaRPr lang="zh-CN" altLang="en-US" sz="3900" dirty="0"/>
          </a:p>
          <a:p>
            <a:pPr>
              <a:lnSpc>
                <a:spcPct val="90000"/>
              </a:lnSpc>
              <a:buNone/>
            </a:pPr>
            <a:r>
              <a:rPr lang="zh-CN" altLang="en-US" sz="3900" dirty="0"/>
              <a:t>        </a:t>
            </a:r>
            <a:endParaRPr lang="en-US" altLang="zh-CN" sz="39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dirty="0" smtClean="0"/>
              <a:t>                                                                                                      </a:t>
            </a:r>
            <a:endParaRPr lang="en-US" altLang="zh-CN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CN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dirty="0" smtClean="0"/>
              <a:t>                                                                                                     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CN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CN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CN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CN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CN" altLang="en-US" sz="3900" dirty="0"/>
              <a:t>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5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304">
        <p14:ripple/>
      </p:transition>
    </mc:Choice>
    <mc:Fallback xmlns="">
      <p:transition spd="slow" advTm="4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648" y="988814"/>
            <a:ext cx="8732815" cy="521659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>
              <a:spcBef>
                <a:spcPts val="590"/>
              </a:spcBef>
              <a:spcAft>
                <a:spcPts val="590"/>
              </a:spcAft>
              <a:buClr>
                <a:srgbClr val="0BD0D9"/>
              </a:buClr>
              <a:buSzPct val="95000"/>
            </a:pP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自然人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之间或自然人与非金融机构之间的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借贷</a:t>
            </a:r>
            <a:endParaRPr lang="en-US" altLang="zh-CN" sz="2800" b="1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254035" y="4152158"/>
            <a:ext cx="2336295" cy="1202431"/>
            <a:chOff x="3759721" y="3024468"/>
            <a:chExt cx="2336296" cy="1442918"/>
          </a:xfrm>
        </p:grpSpPr>
        <p:sp>
          <p:nvSpPr>
            <p:cNvPr id="55" name="圆角矩形 54"/>
            <p:cNvSpPr/>
            <p:nvPr/>
          </p:nvSpPr>
          <p:spPr>
            <a:xfrm>
              <a:off x="3759721" y="3024468"/>
              <a:ext cx="2336296" cy="14429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圆角矩形 4"/>
            <p:cNvSpPr/>
            <p:nvPr/>
          </p:nvSpPr>
          <p:spPr>
            <a:xfrm>
              <a:off x="4247900" y="3438406"/>
              <a:ext cx="1722187" cy="1018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68552" lvl="1" indent="-168552" defTabSz="69917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可以即借即还，适合小企业使用频率高的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556428" y="4152156"/>
            <a:ext cx="2254007" cy="1202433"/>
            <a:chOff x="62116" y="3024468"/>
            <a:chExt cx="2254007" cy="1442918"/>
          </a:xfrm>
        </p:grpSpPr>
        <p:sp>
          <p:nvSpPr>
            <p:cNvPr id="53" name="圆角矩形 52"/>
            <p:cNvSpPr/>
            <p:nvPr/>
          </p:nvSpPr>
          <p:spPr>
            <a:xfrm>
              <a:off x="88618" y="3024468"/>
              <a:ext cx="2227505" cy="14429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圆角矩形 6"/>
            <p:cNvSpPr/>
            <p:nvPr/>
          </p:nvSpPr>
          <p:spPr>
            <a:xfrm>
              <a:off x="62116" y="3447337"/>
              <a:ext cx="1495861" cy="10187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68552" lvl="1" indent="-168552" defTabSz="69917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普遍门槛低，更加适合于小企业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35699" y="1631759"/>
            <a:ext cx="2390671" cy="1202432"/>
            <a:chOff x="3641387" y="0"/>
            <a:chExt cx="2390670" cy="1442918"/>
          </a:xfrm>
        </p:grpSpPr>
        <p:sp>
          <p:nvSpPr>
            <p:cNvPr id="51" name="圆角矩形 50"/>
            <p:cNvSpPr/>
            <p:nvPr/>
          </p:nvSpPr>
          <p:spPr>
            <a:xfrm>
              <a:off x="3641387" y="0"/>
              <a:ext cx="2390670" cy="14429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圆角矩形 8"/>
            <p:cNvSpPr/>
            <p:nvPr/>
          </p:nvSpPr>
          <p:spPr>
            <a:xfrm>
              <a:off x="4217628" y="31696"/>
              <a:ext cx="1782733" cy="10187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68552" lvl="1" indent="-168552" algn="r" defTabSz="69917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一般仅需</a:t>
              </a:r>
              <a:r>
                <a:rPr lang="en-US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3</a:t>
              </a: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～</a:t>
              </a:r>
              <a:r>
                <a:rPr lang="en-US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5</a:t>
              </a: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天甚至更短的时间即可获得所需资金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94317" y="1631759"/>
            <a:ext cx="2371513" cy="1202432"/>
            <a:chOff x="0" y="0"/>
            <a:chExt cx="2371513" cy="1442918"/>
          </a:xfrm>
        </p:grpSpPr>
        <p:sp>
          <p:nvSpPr>
            <p:cNvPr id="49" name="圆角矩形 48"/>
            <p:cNvSpPr/>
            <p:nvPr/>
          </p:nvSpPr>
          <p:spPr>
            <a:xfrm>
              <a:off x="0" y="0"/>
              <a:ext cx="2371513" cy="144291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圆角矩形 10"/>
            <p:cNvSpPr/>
            <p:nvPr/>
          </p:nvSpPr>
          <p:spPr>
            <a:xfrm>
              <a:off x="31696" y="31696"/>
              <a:ext cx="1699299" cy="10187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168552" lvl="1" indent="-168552" defTabSz="699179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zh-CN" altLang="en-US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黑体" pitchFamily="49" charset="-122"/>
                  <a:ea typeface="黑体" pitchFamily="49" charset="-122"/>
                </a:rPr>
                <a:t>只需考察房产证明及还贷能力等并签订合同即可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89648" y="103571"/>
            <a:ext cx="6071328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561841" indent="-561841">
              <a:buFont typeface="Wingdings" panose="05000000000000000000" pitchFamily="2" charset="2"/>
              <a:buChar char="Ø"/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民间借贷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016618" y="1736446"/>
            <a:ext cx="1583740" cy="1583740"/>
            <a:chOff x="2494483" y="208483"/>
            <a:chExt cx="1583740" cy="1583740"/>
          </a:xfrm>
          <a:solidFill>
            <a:srgbClr val="0066FF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9" name="饼形 68"/>
            <p:cNvSpPr/>
            <p:nvPr/>
          </p:nvSpPr>
          <p:spPr>
            <a:xfrm>
              <a:off x="2494483" y="208483"/>
              <a:ext cx="1583740" cy="1583740"/>
            </a:xfrm>
            <a:prstGeom prst="pieWedg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饼形 4"/>
            <p:cNvSpPr/>
            <p:nvPr/>
          </p:nvSpPr>
          <p:spPr>
            <a:xfrm>
              <a:off x="2958350" y="672350"/>
              <a:ext cx="1119873" cy="111987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500" kern="120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673510" y="1736446"/>
            <a:ext cx="1583740" cy="1583740"/>
            <a:chOff x="4151375" y="208483"/>
            <a:chExt cx="1583740" cy="1583740"/>
          </a:xfrm>
          <a:solidFill>
            <a:srgbClr val="0066FF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7" name="饼形 66"/>
            <p:cNvSpPr/>
            <p:nvPr/>
          </p:nvSpPr>
          <p:spPr>
            <a:xfrm rot="5400000">
              <a:off x="4151375" y="208483"/>
              <a:ext cx="1583740" cy="1583740"/>
            </a:xfrm>
            <a:prstGeom prst="pieWedg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饼形 6"/>
            <p:cNvSpPr/>
            <p:nvPr/>
          </p:nvSpPr>
          <p:spPr>
            <a:xfrm>
              <a:off x="4151375" y="672350"/>
              <a:ext cx="1119873" cy="111987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0" tIns="177800" rIns="177800" bIns="17780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500" kern="120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673510" y="3393339"/>
            <a:ext cx="1583740" cy="1583740"/>
            <a:chOff x="4151375" y="1865376"/>
            <a:chExt cx="1583740" cy="1583740"/>
          </a:xfrm>
          <a:solidFill>
            <a:srgbClr val="0066FF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5" name="饼形 64"/>
            <p:cNvSpPr/>
            <p:nvPr/>
          </p:nvSpPr>
          <p:spPr>
            <a:xfrm rot="10800000">
              <a:off x="4151375" y="1865376"/>
              <a:ext cx="1583740" cy="1583740"/>
            </a:xfrm>
            <a:prstGeom prst="pieWedg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饼形 8"/>
            <p:cNvSpPr/>
            <p:nvPr/>
          </p:nvSpPr>
          <p:spPr>
            <a:xfrm rot="21600000">
              <a:off x="4151375" y="1865376"/>
              <a:ext cx="1119873" cy="111987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300" kern="1200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016618" y="3393339"/>
            <a:ext cx="1583740" cy="1583740"/>
            <a:chOff x="2494483" y="1865376"/>
            <a:chExt cx="1583740" cy="1583740"/>
          </a:xfrm>
          <a:solidFill>
            <a:srgbClr val="0066FF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3" name="饼形 62"/>
            <p:cNvSpPr/>
            <p:nvPr/>
          </p:nvSpPr>
          <p:spPr>
            <a:xfrm rot="16200000">
              <a:off x="2494483" y="1865376"/>
              <a:ext cx="1583740" cy="1583740"/>
            </a:xfrm>
            <a:prstGeom prst="pieWedg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饼形 10"/>
            <p:cNvSpPr/>
            <p:nvPr/>
          </p:nvSpPr>
          <p:spPr>
            <a:xfrm rot="21600000">
              <a:off x="2958350" y="1865376"/>
              <a:ext cx="1119873" cy="111987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576" tIns="163576" rIns="163576" bIns="1635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2300" kern="1200"/>
            </a:p>
          </p:txBody>
        </p:sp>
      </p:grpSp>
      <p:sp>
        <p:nvSpPr>
          <p:cNvPr id="61" name="环形箭头 60"/>
          <p:cNvSpPr/>
          <p:nvPr/>
        </p:nvSpPr>
        <p:spPr>
          <a:xfrm>
            <a:off x="4363529" y="3027579"/>
            <a:ext cx="546811" cy="475487"/>
          </a:xfrm>
          <a:prstGeom prst="circularArrow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" name="环形箭头 61"/>
          <p:cNvSpPr/>
          <p:nvPr/>
        </p:nvSpPr>
        <p:spPr>
          <a:xfrm rot="10800000">
            <a:off x="4363529" y="3210459"/>
            <a:ext cx="546811" cy="475487"/>
          </a:xfrm>
          <a:prstGeom prst="circularArrow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饼形 12"/>
          <p:cNvSpPr/>
          <p:nvPr/>
        </p:nvSpPr>
        <p:spPr>
          <a:xfrm>
            <a:off x="3274011" y="2186902"/>
            <a:ext cx="1370222" cy="114669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235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手续简便</a:t>
            </a:r>
          </a:p>
        </p:txBody>
      </p:sp>
      <p:sp>
        <p:nvSpPr>
          <p:cNvPr id="72" name="饼形 14"/>
          <p:cNvSpPr/>
          <p:nvPr/>
        </p:nvSpPr>
        <p:spPr>
          <a:xfrm>
            <a:off x="4600358" y="2186902"/>
            <a:ext cx="1380589" cy="115049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235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效率较高</a:t>
            </a:r>
          </a:p>
        </p:txBody>
      </p:sp>
      <p:sp>
        <p:nvSpPr>
          <p:cNvPr id="73" name="饼形 18"/>
          <p:cNvSpPr/>
          <p:nvPr/>
        </p:nvSpPr>
        <p:spPr>
          <a:xfrm>
            <a:off x="3238643" y="3273523"/>
            <a:ext cx="1380589" cy="115049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235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条件较低</a:t>
            </a:r>
          </a:p>
        </p:txBody>
      </p:sp>
      <p:sp>
        <p:nvSpPr>
          <p:cNvPr id="74" name="饼形 16"/>
          <p:cNvSpPr/>
          <p:nvPr/>
        </p:nvSpPr>
        <p:spPr>
          <a:xfrm>
            <a:off x="4713389" y="3286548"/>
            <a:ext cx="1380589" cy="115049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2356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随需随借</a:t>
            </a:r>
          </a:p>
        </p:txBody>
      </p:sp>
    </p:spTree>
    <p:extLst>
      <p:ext uri="{BB962C8B-B14F-4D97-AF65-F5344CB8AC3E}">
        <p14:creationId xmlns:p14="http://schemas.microsoft.com/office/powerpoint/2010/main" val="2655442875"/>
      </p:ext>
    </p:extLst>
  </p:cSld>
  <p:clrMapOvr>
    <a:masterClrMapping/>
  </p:clrMapOvr>
  <p:transition advTm="1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335439" y="1129308"/>
            <a:ext cx="7978081" cy="156017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zh-CN" altLang="en-US" b="1" dirty="0" smtClean="0">
                <a:solidFill>
                  <a:srgbClr val="1A01D5"/>
                </a:solidFill>
              </a:rPr>
              <a:t>   </a:t>
            </a:r>
            <a:r>
              <a:rPr lang="zh-CN" altLang="en-US" sz="3000" b="1" dirty="0" smtClean="0">
                <a:latin typeface="黑体" panose="02010600030101010101" pitchFamily="2" charset="-122"/>
                <a:ea typeface="黑体" panose="02010600030101010101" pitchFamily="2" charset="-122"/>
              </a:rPr>
              <a:t>依靠</a:t>
            </a:r>
            <a:r>
              <a:rPr lang="zh-CN" altLang="en-US" sz="3000" b="1" dirty="0">
                <a:latin typeface="黑体" panose="02010600030101010101" pitchFamily="2" charset="-122"/>
                <a:ea typeface="黑体" panose="02010600030101010101" pitchFamily="2" charset="-122"/>
              </a:rPr>
              <a:t>信用和第三方担保</a:t>
            </a:r>
          </a:p>
          <a:p>
            <a:pPr>
              <a:buFont typeface="Wingdings" pitchFamily="2" charset="2"/>
              <a:buNone/>
            </a:pPr>
            <a:r>
              <a:rPr lang="zh-CN" altLang="en-US" dirty="0" smtClean="0"/>
              <a:t> 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未必小钱就不能办大事，即使你分文全无也完全有机会通过集资来筹措资金。适合有阅历、有影响力的人及二次创业者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使用。</a:t>
            </a:r>
            <a:endParaRPr lang="zh-CN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 smtClean="0"/>
          </a:p>
          <a:p>
            <a:endParaRPr lang="zh-CN" altLang="en-US" dirty="0" smtClean="0"/>
          </a:p>
          <a:p>
            <a:endParaRPr lang="zh-CN" alt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9" y="3097534"/>
            <a:ext cx="4276725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-1" y="-15205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9648" y="103571"/>
            <a:ext cx="6071328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561841" indent="-561841">
              <a:buFont typeface="Wingdings" panose="05000000000000000000" pitchFamily="2" charset="2"/>
              <a:buChar char="Ø"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民间集资</a:t>
            </a:r>
          </a:p>
        </p:txBody>
      </p:sp>
    </p:spTree>
    <p:extLst>
      <p:ext uri="{BB962C8B-B14F-4D97-AF65-F5344CB8AC3E}">
        <p14:creationId xmlns:p14="http://schemas.microsoft.com/office/powerpoint/2010/main" val="30813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prism isContent="1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73 0.00602 C -0.13473 -0.0141 -0.07414 -0.02959 -0.00018 -0.02959 C 0.07604 -0.02959 0.1368 -0.0141 0.1368 0.00602 C 0.1368 0.02613 0.19757 0.04185 0.27378 0.04185 C 0.34757 0.04185 0.4085 0.02613 0.4085 0.0060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9"/>
            <a:ext cx="9144000" cy="5714973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80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30393" indent="-280921" eaLnBrk="0" hangingPunct="0"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23682" indent="-224736" eaLnBrk="0" hangingPunct="0"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573155" indent="-224736" eaLnBrk="0" hangingPunct="0"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22627" indent="-224736" eaLnBrk="0" hangingPunct="0"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472099" indent="-224736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21572" indent="-224736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371045" indent="-224736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20517" indent="-224736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fld id="{85B2454B-1ECD-4F8D-A323-1314F754D666}" type="slidenum">
              <a:rPr lang="zh-CN" altLang="en-US" sz="1200" b="0">
                <a:solidFill>
                  <a:srgbClr val="FFFFFF"/>
                </a:solidFill>
                <a:latin typeface="Franklin Gothic Demi" pitchFamily="2" charset="0"/>
                <a:ea typeface="宋体" pitchFamily="2" charset="-122"/>
              </a:rPr>
              <a:pPr eaLnBrk="1" hangingPunct="1"/>
              <a:t>32</a:t>
            </a:fld>
            <a:endParaRPr lang="en-US" altLang="zh-CN" sz="1200" b="0">
              <a:solidFill>
                <a:srgbClr val="FFFFFF"/>
              </a:solidFill>
              <a:latin typeface="Franklin Gothic Demi" pitchFamily="2" charset="0"/>
              <a:ea typeface="宋体" pitchFamily="2" charset="-122"/>
            </a:endParaRPr>
          </a:p>
        </p:txBody>
      </p:sp>
      <p:pic>
        <p:nvPicPr>
          <p:cNvPr id="76803" name="Picture 2" descr="orange_ci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91" y="29"/>
            <a:ext cx="2700337" cy="22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 descr="hand_rubbing_two_cents_hg_c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6" y="1537270"/>
            <a:ext cx="1331912" cy="155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penny_guy_walking_hg_cl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1" y="3337750"/>
            <a:ext cx="1944687" cy="16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6948510" y="457731"/>
            <a:ext cx="1655763" cy="153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4" tIns="44947" rIns="89894" bIns="44947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4700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筹资成功</a:t>
            </a:r>
          </a:p>
        </p:txBody>
      </p:sp>
      <p:sp>
        <p:nvSpPr>
          <p:cNvPr id="76807" name="WordArt 6"/>
          <p:cNvSpPr>
            <a:spLocks noChangeArrowheads="1" noChangeShapeType="1"/>
          </p:cNvSpPr>
          <p:nvPr/>
        </p:nvSpPr>
        <p:spPr bwMode="auto">
          <a:xfrm>
            <a:off x="971576" y="517294"/>
            <a:ext cx="2087564" cy="9802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89894" tIns="44947" rIns="89894" bIns="4494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华文隶书"/>
                <a:ea typeface="华文隶书"/>
              </a:rPr>
              <a:t>祝</a:t>
            </a:r>
          </a:p>
        </p:txBody>
      </p:sp>
      <p:grpSp>
        <p:nvGrpSpPr>
          <p:cNvPr id="76808" name="Group 7"/>
          <p:cNvGrpSpPr>
            <a:grpSpLocks noChangeAspect="1"/>
          </p:cNvGrpSpPr>
          <p:nvPr/>
        </p:nvGrpSpPr>
        <p:grpSpPr bwMode="auto">
          <a:xfrm rot="-1542548">
            <a:off x="1179267" y="3687722"/>
            <a:ext cx="6842125" cy="571500"/>
            <a:chOff x="0" y="0"/>
            <a:chExt cx="4111" cy="432"/>
          </a:xfrm>
        </p:grpSpPr>
        <p:grpSp>
          <p:nvGrpSpPr>
            <p:cNvPr id="76825" name="Group 8"/>
            <p:cNvGrpSpPr>
              <a:grpSpLocks noChangeAspect="1"/>
            </p:cNvGrpSpPr>
            <p:nvPr/>
          </p:nvGrpSpPr>
          <p:grpSpPr bwMode="auto">
            <a:xfrm>
              <a:off x="2721" y="0"/>
              <a:ext cx="1390" cy="432"/>
              <a:chOff x="0" y="0"/>
              <a:chExt cx="1657" cy="432"/>
            </a:xfrm>
          </p:grpSpPr>
          <p:pic>
            <p:nvPicPr>
              <p:cNvPr id="76836" name="Picture 9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7" name="Picture 10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8" name="Picture 11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9" name="Picture 12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26" name="Group 13"/>
            <p:cNvGrpSpPr>
              <a:grpSpLocks noChangeAspect="1"/>
            </p:cNvGrpSpPr>
            <p:nvPr/>
          </p:nvGrpSpPr>
          <p:grpSpPr bwMode="auto">
            <a:xfrm>
              <a:off x="1361" y="0"/>
              <a:ext cx="1390" cy="432"/>
              <a:chOff x="0" y="0"/>
              <a:chExt cx="1657" cy="432"/>
            </a:xfrm>
          </p:grpSpPr>
          <p:pic>
            <p:nvPicPr>
              <p:cNvPr id="76832" name="Picture 14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3" name="Picture 15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4" name="Picture 16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5" name="Picture 17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27" name="Group 18"/>
            <p:cNvGrpSpPr>
              <a:grpSpLocks noChangeAspect="1"/>
            </p:cNvGrpSpPr>
            <p:nvPr/>
          </p:nvGrpSpPr>
          <p:grpSpPr bwMode="auto">
            <a:xfrm>
              <a:off x="0" y="0"/>
              <a:ext cx="1390" cy="432"/>
              <a:chOff x="0" y="0"/>
              <a:chExt cx="1657" cy="432"/>
            </a:xfrm>
          </p:grpSpPr>
          <p:pic>
            <p:nvPicPr>
              <p:cNvPr id="76828" name="Picture 19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29" name="Picture 20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0" name="Picture 21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31" name="Picture 22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6809" name="Group 23"/>
          <p:cNvGrpSpPr>
            <a:grpSpLocks noChangeAspect="1"/>
          </p:cNvGrpSpPr>
          <p:nvPr/>
        </p:nvGrpSpPr>
        <p:grpSpPr bwMode="auto">
          <a:xfrm rot="-1542548">
            <a:off x="-123838" y="1972730"/>
            <a:ext cx="6840539" cy="571500"/>
            <a:chOff x="0" y="0"/>
            <a:chExt cx="4111" cy="432"/>
          </a:xfrm>
        </p:grpSpPr>
        <p:grpSp>
          <p:nvGrpSpPr>
            <p:cNvPr id="76810" name="Group 24"/>
            <p:cNvGrpSpPr>
              <a:grpSpLocks noChangeAspect="1"/>
            </p:cNvGrpSpPr>
            <p:nvPr/>
          </p:nvGrpSpPr>
          <p:grpSpPr bwMode="auto">
            <a:xfrm>
              <a:off x="2721" y="0"/>
              <a:ext cx="1390" cy="432"/>
              <a:chOff x="0" y="0"/>
              <a:chExt cx="1657" cy="432"/>
            </a:xfrm>
          </p:grpSpPr>
          <p:pic>
            <p:nvPicPr>
              <p:cNvPr id="76821" name="Picture 25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22" name="Picture 26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23" name="Picture 27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24" name="Picture 28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11" name="Group 29"/>
            <p:cNvGrpSpPr>
              <a:grpSpLocks noChangeAspect="1"/>
            </p:cNvGrpSpPr>
            <p:nvPr/>
          </p:nvGrpSpPr>
          <p:grpSpPr bwMode="auto">
            <a:xfrm>
              <a:off x="1361" y="0"/>
              <a:ext cx="1390" cy="432"/>
              <a:chOff x="0" y="0"/>
              <a:chExt cx="1657" cy="432"/>
            </a:xfrm>
          </p:grpSpPr>
          <p:pic>
            <p:nvPicPr>
              <p:cNvPr id="76817" name="Picture 30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8" name="Picture 31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9" name="Picture 32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20" name="Picture 33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12" name="Group 34"/>
            <p:cNvGrpSpPr>
              <a:grpSpLocks noChangeAspect="1"/>
            </p:cNvGrpSpPr>
            <p:nvPr/>
          </p:nvGrpSpPr>
          <p:grpSpPr bwMode="auto">
            <a:xfrm>
              <a:off x="0" y="0"/>
              <a:ext cx="1390" cy="432"/>
              <a:chOff x="0" y="0"/>
              <a:chExt cx="1657" cy="432"/>
            </a:xfrm>
          </p:grpSpPr>
          <p:pic>
            <p:nvPicPr>
              <p:cNvPr id="76813" name="Picture 35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5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Picture 36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Picture 37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6" name="Picture 38" descr="penny_spin_md_wh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756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4.21965E-6 L 0.40572 -0.2571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-12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1" y="-15205"/>
            <a:ext cx="9144001" cy="107250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971600" y="220070"/>
            <a:ext cx="8305800" cy="60195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现在的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块真不算什么</a:t>
            </a:r>
            <a:r>
              <a:rPr lang="zh-CN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了！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5" y="1591043"/>
            <a:ext cx="6320797" cy="275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61" y="1701393"/>
            <a:ext cx="6140779" cy="25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50" y="1646206"/>
            <a:ext cx="6511264" cy="264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72" y="1573234"/>
            <a:ext cx="6503675" cy="272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1" y="1612576"/>
            <a:ext cx="6553160" cy="281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5" y="1573230"/>
            <a:ext cx="6748111" cy="28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8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924801" y="5693653"/>
            <a:ext cx="762000" cy="304271"/>
          </a:xfrm>
        </p:spPr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34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reeform 5"/>
          <p:cNvSpPr/>
          <p:nvPr/>
        </p:nvSpPr>
        <p:spPr>
          <a:xfrm>
            <a:off x="8274127" y="1226975"/>
            <a:ext cx="90928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22" h="3490">
                <a:moveTo>
                  <a:pt x="1722" y="3490"/>
                </a:moveTo>
                <a:lnTo>
                  <a:pt x="27" y="1794"/>
                </a:lnTo>
                <a:cubicBezTo>
                  <a:pt x="0" y="1767"/>
                  <a:pt x="0" y="1723"/>
                  <a:pt x="27" y="1695"/>
                </a:cubicBezTo>
                <a:lnTo>
                  <a:pt x="1722" y="0"/>
                </a:lnTo>
                <a:lnTo>
                  <a:pt x="1722" y="349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Freeform 6"/>
          <p:cNvSpPr/>
          <p:nvPr/>
        </p:nvSpPr>
        <p:spPr>
          <a:xfrm>
            <a:off x="8276507" y="932284"/>
            <a:ext cx="90690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18" h="3490">
                <a:moveTo>
                  <a:pt x="1718" y="3490"/>
                </a:moveTo>
                <a:lnTo>
                  <a:pt x="32" y="1803"/>
                </a:lnTo>
                <a:cubicBezTo>
                  <a:pt x="0" y="1771"/>
                  <a:pt x="0" y="1719"/>
                  <a:pt x="32" y="1687"/>
                </a:cubicBezTo>
                <a:lnTo>
                  <a:pt x="1718" y="0"/>
                </a:lnTo>
                <a:lnTo>
                  <a:pt x="1718" y="349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5" y="2780143"/>
            <a:ext cx="20631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微软雅黑"/>
              </a:rPr>
              <a:t>合理分配资金</a:t>
            </a:r>
          </a:p>
        </p:txBody>
      </p:sp>
      <p:sp>
        <p:nvSpPr>
          <p:cNvPr id="6" name="Freeform 21"/>
          <p:cNvSpPr>
            <a:spLocks noEditPoints="1"/>
          </p:cNvSpPr>
          <p:nvPr/>
        </p:nvSpPr>
        <p:spPr>
          <a:xfrm>
            <a:off x="2759449" y="2791859"/>
            <a:ext cx="436724" cy="375116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9317" y="3221623"/>
            <a:ext cx="2950875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zh-CN" altLang="en-US" b="1" dirty="0">
                <a:solidFill>
                  <a:srgbClr val="404040"/>
                </a:solidFill>
                <a:latin typeface="微软雅黑"/>
              </a:rPr>
              <a:t>运用</a:t>
            </a:r>
            <a:r>
              <a:rPr lang="zh-CN" altLang="en-US" b="1" dirty="0" smtClean="0">
                <a:solidFill>
                  <a:srgbClr val="404040"/>
                </a:solidFill>
                <a:latin typeface="微软雅黑"/>
              </a:rPr>
              <a:t>“六三一”法则</a:t>
            </a:r>
            <a:endParaRPr lang="zh-CN" altLang="en-US" b="1" dirty="0">
              <a:solidFill>
                <a:srgbClr val="404040"/>
              </a:solidFill>
              <a:latin typeface="微软雅黑"/>
            </a:endParaRPr>
          </a:p>
        </p:txBody>
      </p:sp>
      <p:sp>
        <p:nvSpPr>
          <p:cNvPr id="8" name="Freeform 22"/>
          <p:cNvSpPr>
            <a:spLocks noEditPoints="1"/>
          </p:cNvSpPr>
          <p:nvPr/>
        </p:nvSpPr>
        <p:spPr>
          <a:xfrm>
            <a:off x="2789754" y="3290725"/>
            <a:ext cx="438606" cy="34108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11217" y="1822780"/>
            <a:ext cx="5616624" cy="723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buNone/>
            </a:pPr>
            <a:r>
              <a:rPr lang="zh-CN" altLang="en-US" sz="47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合理使用创业资金</a:t>
            </a:r>
            <a:endParaRPr lang="zh-CN" altLang="en-US" sz="4700" b="1" dirty="0">
              <a:solidFill>
                <a:srgbClr val="40404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" name="Freeform 5"/>
          <p:cNvSpPr/>
          <p:nvPr/>
        </p:nvSpPr>
        <p:spPr>
          <a:xfrm>
            <a:off x="687162" y="1491477"/>
            <a:ext cx="1379396" cy="153326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0" t="0" r="0" b="0"/>
            <a:pathLst>
              <a:path w="1419" h="1419">
                <a:moveTo>
                  <a:pt x="0" y="0"/>
                </a:moveTo>
                <a:lnTo>
                  <a:pt x="1419" y="0"/>
                </a:lnTo>
                <a:lnTo>
                  <a:pt x="1419" y="330"/>
                </a:lnTo>
                <a:lnTo>
                  <a:pt x="1332" y="330"/>
                </a:lnTo>
                <a:lnTo>
                  <a:pt x="1332" y="87"/>
                </a:lnTo>
                <a:lnTo>
                  <a:pt x="87" y="87"/>
                </a:lnTo>
                <a:lnTo>
                  <a:pt x="87" y="1332"/>
                </a:lnTo>
                <a:lnTo>
                  <a:pt x="1332" y="1332"/>
                </a:lnTo>
                <a:lnTo>
                  <a:pt x="1332" y="1089"/>
                </a:lnTo>
                <a:lnTo>
                  <a:pt x="1419" y="1089"/>
                </a:lnTo>
                <a:lnTo>
                  <a:pt x="1419" y="1419"/>
                </a:lnTo>
                <a:lnTo>
                  <a:pt x="0" y="1419"/>
                </a:lnTo>
                <a:lnTo>
                  <a:pt x="0" y="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200" y="1704889"/>
            <a:ext cx="953319" cy="1106435"/>
          </a:xfrm>
          <a:prstGeom prst="rect">
            <a:avLst/>
          </a:prstGeom>
          <a:noFill/>
        </p:spPr>
        <p:txBody>
          <a:bodyPr lIns="89894" tIns="44947" rIns="89894" bIns="4494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6600" b="1" dirty="0">
                <a:solidFill>
                  <a:srgbClr val="1A01D5"/>
                </a:solidFill>
                <a:latin typeface="微软雅黑" pitchFamily="34" charset="-122"/>
                <a:ea typeface="微软雅黑" pitchFamily="34" charset="-122"/>
              </a:rPr>
              <a:t>三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9317" y="3739363"/>
            <a:ext cx="20631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404040"/>
                </a:solidFill>
                <a:latin typeface="微软雅黑"/>
              </a:rPr>
              <a:t>搞好投资组合</a:t>
            </a:r>
          </a:p>
        </p:txBody>
      </p:sp>
      <p:sp>
        <p:nvSpPr>
          <p:cNvPr id="13" name="Freeform 21"/>
          <p:cNvSpPr>
            <a:spLocks noEditPoints="1"/>
          </p:cNvSpPr>
          <p:nvPr/>
        </p:nvSpPr>
        <p:spPr>
          <a:xfrm>
            <a:off x="2791636" y="3764024"/>
            <a:ext cx="436724" cy="375116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8600826"/>
      </p:ext>
    </p:extLst>
  </p:cSld>
  <p:clrMapOvr>
    <a:masterClrMapping/>
  </p:clrMapOvr>
  <p:transition spd="slow" advTm="7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2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2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2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2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92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2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9" grpId="0"/>
      <p:bldP spid="11" grpId="0"/>
      <p:bldP spid="11" grpId="1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517246" y="5549794"/>
            <a:ext cx="762000" cy="304271"/>
          </a:xfrm>
        </p:spPr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35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88158"/>
            <a:ext cx="4215643" cy="172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1160672" y="1654045"/>
            <a:ext cx="3413760" cy="2760049"/>
            <a:chOff x="1469045" y="279463"/>
            <a:chExt cx="3413760" cy="3413760"/>
          </a:xfrm>
          <a:solidFill>
            <a:srgbClr val="1A01D5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5" name="饼形 34"/>
            <p:cNvSpPr/>
            <p:nvPr/>
          </p:nvSpPr>
          <p:spPr>
            <a:xfrm>
              <a:off x="1469045" y="279463"/>
              <a:ext cx="3413760" cy="3413760"/>
            </a:xfrm>
            <a:prstGeom prst="pie">
              <a:avLst>
                <a:gd name="adj1" fmla="val 16200000"/>
                <a:gd name="adj2" fmla="val 180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6" name="饼形 4"/>
            <p:cNvSpPr/>
            <p:nvPr/>
          </p:nvSpPr>
          <p:spPr>
            <a:xfrm>
              <a:off x="3285134" y="904239"/>
              <a:ext cx="1158240" cy="113792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闲置</a:t>
              </a:r>
              <a:endParaRPr lang="en-US" altLang="zh-CN" sz="28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资金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16207" y="1734467"/>
            <a:ext cx="3413760" cy="2844799"/>
            <a:chOff x="1247808" y="375817"/>
            <a:chExt cx="3413760" cy="3413760"/>
          </a:xfrm>
          <a:solidFill>
            <a:srgbClr val="FF66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3" name="饼形 32"/>
            <p:cNvSpPr/>
            <p:nvPr/>
          </p:nvSpPr>
          <p:spPr>
            <a:xfrm>
              <a:off x="1247808" y="375817"/>
              <a:ext cx="3413760" cy="3413760"/>
            </a:xfrm>
            <a:prstGeom prst="pie">
              <a:avLst>
                <a:gd name="adj1" fmla="val 1800000"/>
                <a:gd name="adj2" fmla="val 900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饼形 6"/>
            <p:cNvSpPr/>
            <p:nvPr/>
          </p:nvSpPr>
          <p:spPr>
            <a:xfrm>
              <a:off x="2175632" y="2551928"/>
              <a:ext cx="1544320" cy="105664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专项资金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24809" y="1654045"/>
            <a:ext cx="3413760" cy="2844799"/>
            <a:chOff x="1256411" y="279310"/>
            <a:chExt cx="3413760" cy="341376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1" name="饼形 30"/>
            <p:cNvSpPr/>
            <p:nvPr/>
          </p:nvSpPr>
          <p:spPr>
            <a:xfrm>
              <a:off x="1256411" y="279310"/>
              <a:ext cx="3413760" cy="3413760"/>
            </a:xfrm>
            <a:prstGeom prst="pie">
              <a:avLst>
                <a:gd name="adj1" fmla="val 9000000"/>
                <a:gd name="adj2" fmla="val 16200000"/>
              </a:avLst>
            </a:prstGeom>
            <a:solidFill>
              <a:srgbClr val="00CC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饼形 8"/>
            <p:cNvSpPr/>
            <p:nvPr/>
          </p:nvSpPr>
          <p:spPr>
            <a:xfrm>
              <a:off x="1603408" y="1066407"/>
              <a:ext cx="1158240" cy="11379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t" anchorCtr="0">
              <a:no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zh-CN" altLang="en-US" sz="2800" b="1" dirty="0">
                  <a:solidFill>
                    <a:prstClr val="white"/>
                  </a:solidFill>
                  <a:latin typeface="黑体" pitchFamily="49" charset="-122"/>
                  <a:ea typeface="黑体" pitchFamily="49" charset="-122"/>
                </a:rPr>
                <a:t>稳定家庭开支</a:t>
              </a:r>
            </a:p>
            <a:p>
              <a:pPr marL="280921" lvl="1" indent="-280921" defTabSz="15731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zh-CN" altLang="en-US" sz="3600" dirty="0">
                <a:solidFill>
                  <a:prstClr val="white"/>
                </a:solidFill>
              </a:endParaRPr>
            </a:p>
            <a:p>
              <a:pPr marL="280921" lvl="1" indent="-280921" defTabSz="15731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zh-CN" altLang="en-US" sz="3600" dirty="0">
                <a:solidFill>
                  <a:prstClr val="white"/>
                </a:solidFill>
              </a:endParaRPr>
            </a:p>
            <a:p>
              <a:pPr marL="280921" lvl="1" indent="-280921" defTabSz="157315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zh-CN" altLang="en-US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云形标注 36"/>
          <p:cNvSpPr/>
          <p:nvPr/>
        </p:nvSpPr>
        <p:spPr>
          <a:xfrm>
            <a:off x="6660232" y="1123840"/>
            <a:ext cx="1980729" cy="984682"/>
          </a:xfrm>
          <a:prstGeom prst="cloudCallout">
            <a:avLst>
              <a:gd name="adj1" fmla="val -90437"/>
              <a:gd name="adj2" fmla="val 4732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94" tIns="44947" rIns="89894" bIns="44947" rtlCol="0" anchor="ctr"/>
          <a:lstStyle/>
          <a:p>
            <a:pPr algn="ctr"/>
            <a:r>
              <a:rPr lang="zh-CN" alt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楷体" pitchFamily="49" charset="-122"/>
                <a:ea typeface="楷体" pitchFamily="49" charset="-122"/>
              </a:rPr>
              <a:t>干事创业</a:t>
            </a:r>
            <a:endParaRPr lang="en-US" altLang="zh-CN" sz="2000" b="1" dirty="0">
              <a:solidFill>
                <a:prstClr val="black">
                  <a:lumMod val="95000"/>
                  <a:lumOff val="5000"/>
                </a:prstClr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楷体" pitchFamily="49" charset="-122"/>
                <a:ea typeface="楷体" pitchFamily="49" charset="-122"/>
              </a:rPr>
              <a:t>资金</a:t>
            </a:r>
          </a:p>
        </p:txBody>
      </p:sp>
      <p:sp>
        <p:nvSpPr>
          <p:cNvPr id="16" name="矩形 15"/>
          <p:cNvSpPr/>
          <p:nvPr/>
        </p:nvSpPr>
        <p:spPr>
          <a:xfrm>
            <a:off x="107503" y="96083"/>
            <a:ext cx="5745917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合理分配资金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58051"/>
      </p:ext>
    </p:extLst>
  </p:cSld>
  <p:clrMapOvr>
    <a:masterClrMapping/>
  </p:clrMapOvr>
  <p:transition spd="slow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-0.00694 L 0.22639 -0.006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36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1385581026"/>
              </p:ext>
            </p:extLst>
          </p:nvPr>
        </p:nvGraphicFramePr>
        <p:xfrm>
          <a:off x="827584" y="1201317"/>
          <a:ext cx="6062784" cy="383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矩形 8"/>
          <p:cNvSpPr/>
          <p:nvPr/>
        </p:nvSpPr>
        <p:spPr>
          <a:xfrm>
            <a:off x="2519526" y="2260695"/>
            <a:ext cx="378443" cy="521659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07904" y="2805935"/>
            <a:ext cx="511762" cy="767880"/>
          </a:xfrm>
          <a:prstGeom prst="rect">
            <a:avLst/>
          </a:prstGeom>
        </p:spPr>
        <p:txBody>
          <a:bodyPr wrap="none" lIns="89894" tIns="44947" rIns="89894" bIns="44947">
            <a:spAutoFit/>
          </a:bodyPr>
          <a:lstStyle/>
          <a:p>
            <a:r>
              <a:rPr lang="en-US" altLang="zh-CN" sz="4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4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t="42137"/>
          <a:stretch/>
        </p:blipFill>
        <p:spPr bwMode="auto">
          <a:xfrm>
            <a:off x="5364095" y="4355071"/>
            <a:ext cx="3779912" cy="135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503" y="96083"/>
            <a:ext cx="5745917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“六三一”法则</a:t>
            </a:r>
          </a:p>
        </p:txBody>
      </p:sp>
    </p:spTree>
    <p:extLst>
      <p:ext uri="{BB962C8B-B14F-4D97-AF65-F5344CB8AC3E}">
        <p14:creationId xmlns:p14="http://schemas.microsoft.com/office/powerpoint/2010/main" val="33782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" animBg="0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3196448" y="4319351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椭圆 5"/>
          <p:cNvSpPr/>
          <p:nvPr/>
        </p:nvSpPr>
        <p:spPr>
          <a:xfrm>
            <a:off x="2890418" y="4442117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103396"/>
              <a:satOff val="-426"/>
              <a:lumOff val="-89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103396"/>
              <a:satOff val="-426"/>
              <a:lumOff val="-89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椭圆 6"/>
          <p:cNvSpPr/>
          <p:nvPr/>
        </p:nvSpPr>
        <p:spPr>
          <a:xfrm>
            <a:off x="2569777" y="4539089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206792"/>
              <a:satOff val="-853"/>
              <a:lumOff val="-179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206792"/>
              <a:satOff val="-853"/>
              <a:lumOff val="-179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椭圆 7"/>
          <p:cNvSpPr/>
          <p:nvPr/>
        </p:nvSpPr>
        <p:spPr>
          <a:xfrm>
            <a:off x="4665715" y="2898220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310188"/>
              <a:satOff val="-1279"/>
              <a:lumOff val="-268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310188"/>
              <a:satOff val="-1279"/>
              <a:lumOff val="-268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椭圆 8"/>
          <p:cNvSpPr/>
          <p:nvPr/>
        </p:nvSpPr>
        <p:spPr>
          <a:xfrm>
            <a:off x="4542329" y="3148050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413584"/>
              <a:satOff val="-1705"/>
              <a:lumOff val="-357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413584"/>
              <a:satOff val="-1705"/>
              <a:lumOff val="-357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椭圆 9"/>
          <p:cNvSpPr/>
          <p:nvPr/>
        </p:nvSpPr>
        <p:spPr>
          <a:xfrm>
            <a:off x="4454661" y="1017549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516980"/>
              <a:satOff val="-2131"/>
              <a:lumOff val="-447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516980"/>
              <a:satOff val="-2131"/>
              <a:lumOff val="-447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椭圆 10"/>
          <p:cNvSpPr/>
          <p:nvPr/>
        </p:nvSpPr>
        <p:spPr>
          <a:xfrm>
            <a:off x="4680327" y="898127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620376"/>
              <a:satOff val="-2558"/>
              <a:lumOff val="-536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620376"/>
              <a:satOff val="-2558"/>
              <a:lumOff val="-53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/>
          <p:cNvSpPr/>
          <p:nvPr/>
        </p:nvSpPr>
        <p:spPr>
          <a:xfrm>
            <a:off x="4905994" y="778703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723773"/>
              <a:satOff val="-2984"/>
              <a:lumOff val="-626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723773"/>
              <a:satOff val="-2984"/>
              <a:lumOff val="-626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/>
          <p:cNvSpPr/>
          <p:nvPr/>
        </p:nvSpPr>
        <p:spPr>
          <a:xfrm>
            <a:off x="5131660" y="898127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827169"/>
              <a:satOff val="-3410"/>
              <a:lumOff val="-715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827169"/>
              <a:satOff val="-3410"/>
              <a:lumOff val="-715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椭圆 13"/>
          <p:cNvSpPr/>
          <p:nvPr/>
        </p:nvSpPr>
        <p:spPr>
          <a:xfrm>
            <a:off x="5357328" y="1017549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930565"/>
              <a:satOff val="-3836"/>
              <a:lumOff val="-804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930565"/>
              <a:satOff val="-3836"/>
              <a:lumOff val="-804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椭圆 14"/>
          <p:cNvSpPr/>
          <p:nvPr/>
        </p:nvSpPr>
        <p:spPr>
          <a:xfrm>
            <a:off x="4905994" y="1030448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1033961"/>
              <a:satOff val="-4263"/>
              <a:lumOff val="-894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1033961"/>
              <a:satOff val="-4263"/>
              <a:lumOff val="-894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椭圆 15"/>
          <p:cNvSpPr/>
          <p:nvPr/>
        </p:nvSpPr>
        <p:spPr>
          <a:xfrm>
            <a:off x="4905994" y="1282669"/>
            <a:ext cx="162350" cy="135292"/>
          </a:xfrm>
          <a:prstGeom prst="ellipse">
            <a:avLst/>
          </a:prstGeom>
          <a:solidFill>
            <a:srgbClr val="33CCFF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3">
              <a:hueOff val="-1137357"/>
              <a:satOff val="-4689"/>
              <a:lumOff val="-983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-1137357"/>
              <a:satOff val="-4689"/>
              <a:lumOff val="-98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组合 16"/>
          <p:cNvGrpSpPr/>
          <p:nvPr/>
        </p:nvGrpSpPr>
        <p:grpSpPr>
          <a:xfrm>
            <a:off x="1778337" y="4826951"/>
            <a:ext cx="3501889" cy="775804"/>
            <a:chOff x="1231018" y="4879789"/>
            <a:chExt cx="3501889" cy="930963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27" name="圆角矩形 26"/>
            <p:cNvSpPr/>
            <p:nvPr/>
          </p:nvSpPr>
          <p:spPr>
            <a:xfrm>
              <a:off x="1231018" y="4879789"/>
              <a:ext cx="3501889" cy="930963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圆角矩形 16"/>
            <p:cNvSpPr/>
            <p:nvPr/>
          </p:nvSpPr>
          <p:spPr>
            <a:xfrm>
              <a:off x="1276464" y="4925235"/>
              <a:ext cx="3410997" cy="84007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1233" tIns="91440" rIns="91440" bIns="91440" numCol="1" spcCol="1270" anchor="ctr" anchorCtr="0">
              <a:noAutofit/>
            </a:bodyPr>
            <a:lstStyle/>
            <a:p>
              <a:pPr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/>
                </a:rPr>
                <a:t>不要把鸡蛋放在同一个篮子里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763328" y="4120839"/>
            <a:ext cx="1623501" cy="135282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组合 18"/>
          <p:cNvGrpSpPr/>
          <p:nvPr/>
        </p:nvGrpSpPr>
        <p:grpSpPr>
          <a:xfrm>
            <a:off x="4030943" y="3810900"/>
            <a:ext cx="3501889" cy="782458"/>
            <a:chOff x="3483625" y="3660530"/>
            <a:chExt cx="3501889" cy="938949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25" name="圆角矩形 24"/>
            <p:cNvSpPr/>
            <p:nvPr/>
          </p:nvSpPr>
          <p:spPr>
            <a:xfrm>
              <a:off x="3483625" y="3660530"/>
              <a:ext cx="3501889" cy="93894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-568678"/>
                <a:satOff val="-2344"/>
                <a:lumOff val="-49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圆角矩形 19"/>
            <p:cNvSpPr/>
            <p:nvPr/>
          </p:nvSpPr>
          <p:spPr>
            <a:xfrm>
              <a:off x="3529461" y="3706366"/>
              <a:ext cx="3410217" cy="84727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1233" tIns="91440" rIns="91440" bIns="91440" numCol="1" spcCol="1270" anchor="ctr" anchorCtr="0">
              <a:noAutofit/>
            </a:bodyPr>
            <a:lstStyle/>
            <a:p>
              <a:pPr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/>
                </a:rPr>
                <a:t>集中优势资金取得最大效益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" name="椭圆 19"/>
          <p:cNvSpPr/>
          <p:nvPr/>
        </p:nvSpPr>
        <p:spPr>
          <a:xfrm>
            <a:off x="3060084" y="3043738"/>
            <a:ext cx="1623501" cy="1352821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000" r="-24000"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组合 20"/>
          <p:cNvGrpSpPr/>
          <p:nvPr/>
        </p:nvGrpSpPr>
        <p:grpSpPr>
          <a:xfrm>
            <a:off x="5065113" y="2308063"/>
            <a:ext cx="3430951" cy="782458"/>
            <a:chOff x="4517795" y="1811292"/>
            <a:chExt cx="3430951" cy="938949"/>
          </a:xfrm>
          <a:solidFill>
            <a:srgbClr val="1A01D5"/>
          </a:solidFill>
          <a:scene3d>
            <a:camera prst="orthographicFront"/>
            <a:lightRig rig="flat" dir="t"/>
          </a:scene3d>
        </p:grpSpPr>
        <p:sp>
          <p:nvSpPr>
            <p:cNvPr id="23" name="圆角矩形 22"/>
            <p:cNvSpPr/>
            <p:nvPr/>
          </p:nvSpPr>
          <p:spPr>
            <a:xfrm>
              <a:off x="4517795" y="1811292"/>
              <a:ext cx="3430951" cy="938949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-1137357"/>
                <a:satOff val="-4689"/>
                <a:lumOff val="-9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圆角矩形 22"/>
            <p:cNvSpPr/>
            <p:nvPr/>
          </p:nvSpPr>
          <p:spPr>
            <a:xfrm>
              <a:off x="4563631" y="1857128"/>
              <a:ext cx="3339279" cy="84727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41233" tIns="91440" rIns="91440" bIns="91440" numCol="1" spcCol="1270" anchor="ctr" anchorCtr="0">
              <a:noAutofit/>
            </a:bodyPr>
            <a:lstStyle/>
            <a:p>
              <a:pPr defTabSz="104877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/>
                </a:rPr>
                <a:t>资金成本过高就会降低企业的净利润</a:t>
              </a: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18" y="2330673"/>
            <a:ext cx="1725613" cy="14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62" y="1496815"/>
            <a:ext cx="1748738" cy="1388694"/>
          </a:xfrm>
          <a:prstGeom prst="flowChartConnector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  <a:ln>
            <a:solidFill>
              <a:srgbClr val="0099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30"/>
          <p:cNvSpPr/>
          <p:nvPr/>
        </p:nvSpPr>
        <p:spPr>
          <a:xfrm>
            <a:off x="107503" y="96083"/>
            <a:ext cx="5745917" cy="1321878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搞好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组合</a:t>
            </a:r>
          </a:p>
          <a:p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66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prism dir="d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984362"/>
            <a:ext cx="3600382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 smtClean="0">
                <a:latin typeface="楷体_GB2312" pitchFamily="49" charset="-122"/>
                <a:ea typeface="楷体_GB2312" pitchFamily="49" charset="-122"/>
              </a:rPr>
              <a:t>  </a:t>
            </a:r>
            <a:r>
              <a:rPr lang="zh-CN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itchFamily="49" charset="-122"/>
                <a:ea typeface="黑体" pitchFamily="49" charset="-122"/>
              </a:rPr>
              <a:t>东方不亮西方亮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78513" y="3649588"/>
            <a:ext cx="4013967" cy="162965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20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蔬菜基地：每季种植二种蔬菜，规避投资风险。</a:t>
            </a:r>
            <a:endParaRPr lang="en-US" altLang="zh-CN" sz="2000" b="1" dirty="0" smtClean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第一</a:t>
            </a:r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季种植西瓜、冬瓜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，第二</a:t>
            </a:r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季种植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菜花、甘蓝，</a:t>
            </a:r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第三季种植菠菜、油菜，第四季种植茴香、香菜</a:t>
            </a:r>
            <a:r>
              <a:rPr lang="zh-CN" altLang="en-US" sz="2000" b="1" dirty="0" smtClean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等。</a:t>
            </a:r>
            <a:endParaRPr lang="zh-CN" altLang="en-US" sz="20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6"/>
          <a:stretch/>
        </p:blipFill>
        <p:spPr bwMode="auto">
          <a:xfrm>
            <a:off x="323528" y="2677481"/>
            <a:ext cx="4194065" cy="2825007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432" y="-7488"/>
            <a:ext cx="4371164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503" y="96083"/>
            <a:ext cx="5745917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搞好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投资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组合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1576"/>
            <a:ext cx="4013967" cy="259422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169268"/>
      </p:ext>
    </p:extLst>
  </p:cSld>
  <p:clrMapOvr>
    <a:masterClrMapping/>
  </p:clrMapOvr>
  <p:transition spd="slow" advTm="1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19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>
            <a:off x="8285991" y="1739341"/>
            <a:ext cx="909282" cy="2239396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22" h="3490">
                <a:moveTo>
                  <a:pt x="1722" y="3490"/>
                </a:moveTo>
                <a:lnTo>
                  <a:pt x="27" y="1794"/>
                </a:lnTo>
                <a:cubicBezTo>
                  <a:pt x="0" y="1767"/>
                  <a:pt x="0" y="1723"/>
                  <a:pt x="27" y="1695"/>
                </a:cubicBezTo>
                <a:lnTo>
                  <a:pt x="1722" y="0"/>
                </a:lnTo>
                <a:lnTo>
                  <a:pt x="1722" y="3490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Freeform 6"/>
          <p:cNvSpPr/>
          <p:nvPr/>
        </p:nvSpPr>
        <p:spPr>
          <a:xfrm>
            <a:off x="8288371" y="1554300"/>
            <a:ext cx="90690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18" h="3490">
                <a:moveTo>
                  <a:pt x="1718" y="3490"/>
                </a:moveTo>
                <a:lnTo>
                  <a:pt x="32" y="1803"/>
                </a:lnTo>
                <a:cubicBezTo>
                  <a:pt x="0" y="1771"/>
                  <a:pt x="0" y="1719"/>
                  <a:pt x="32" y="1687"/>
                </a:cubicBezTo>
                <a:lnTo>
                  <a:pt x="1718" y="0"/>
                </a:lnTo>
                <a:lnTo>
                  <a:pt x="1718" y="3490"/>
                </a:lnTo>
                <a:close/>
              </a:path>
            </a:pathLst>
          </a:custGeom>
          <a:solidFill>
            <a:srgbClr val="0000CC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2194241" y="1518794"/>
            <a:ext cx="4465379" cy="584729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A8A9AD"/>
            </a:solidFill>
            <a:prstDash val="solid"/>
            <a:miter lim="800000"/>
            <a:headEnd/>
            <a:tailEnd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383173" y="1472159"/>
            <a:ext cx="558019" cy="563879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dirty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2324340" y="2492246"/>
            <a:ext cx="690764" cy="93929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2207499" y="2576280"/>
            <a:ext cx="4465379" cy="623844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A8A9AD"/>
            </a:solidFill>
            <a:prstDash val="solid"/>
            <a:miter lim="800000"/>
            <a:headEnd/>
            <a:tailEnd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374613" y="2573965"/>
            <a:ext cx="558864" cy="570148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2337390" y="3592444"/>
            <a:ext cx="690764" cy="93929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21" name="Freeform 10"/>
          <p:cNvSpPr>
            <a:spLocks/>
          </p:cNvSpPr>
          <p:nvPr/>
        </p:nvSpPr>
        <p:spPr bwMode="auto">
          <a:xfrm>
            <a:off x="2207499" y="3686373"/>
            <a:ext cx="4465379" cy="584729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>
            <a:solidFill>
              <a:srgbClr val="A8A9AD"/>
            </a:solidFill>
            <a:prstDash val="solid"/>
            <a:miter lim="800000"/>
            <a:headEnd/>
            <a:tailEnd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2446531" y="3686373"/>
            <a:ext cx="521819" cy="5465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9241" y="1554300"/>
            <a:ext cx="3369218" cy="598603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 b="1" dirty="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如何预测启动资金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8771" y="1511238"/>
            <a:ext cx="600470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56514" y="2591676"/>
            <a:ext cx="3766531" cy="5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94" tIns="44947" rIns="89894" bIns="44947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000" b="1" dirty="0">
                <a:solidFill>
                  <a:srgbClr val="404040"/>
                </a:solidFill>
                <a:latin typeface="微软雅黑" pitchFamily="34" charset="-122"/>
              </a:rPr>
              <a:t>创业资金的筹集方法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66626" y="2591676"/>
            <a:ext cx="504055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F8F8F8"/>
                </a:solidFill>
                <a:latin typeface="微软雅黑"/>
              </a:defRPr>
            </a:lvl1pPr>
          </a:lstStyle>
          <a:p>
            <a:r>
              <a: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endParaRPr lang="zh-CN" altLang="en-US" sz="3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24353" y="3688738"/>
            <a:ext cx="516839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endParaRPr lang="zh-CN" altLang="en-US" sz="3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155152" y="3710390"/>
            <a:ext cx="3369218" cy="5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894" tIns="44947" rIns="89894" bIns="44947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000" b="1" dirty="0">
                <a:solidFill>
                  <a:srgbClr val="404040"/>
                </a:solidFill>
                <a:latin typeface="微软雅黑" pitchFamily="34" charset="-122"/>
              </a:rPr>
              <a:t>合理使用创业资金</a:t>
            </a:r>
          </a:p>
        </p:txBody>
      </p:sp>
      <p:sp>
        <p:nvSpPr>
          <p:cNvPr id="29" name="矩形 28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68350" y="103593"/>
            <a:ext cx="2780862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堂 回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顾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2316801" y="1438068"/>
            <a:ext cx="690764" cy="93927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000">
        <p14:glitter pattern="hexagon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r="54569"/>
          <a:stretch/>
        </p:blipFill>
        <p:spPr bwMode="auto">
          <a:xfrm>
            <a:off x="197355" y="601312"/>
            <a:ext cx="2456383" cy="4066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矩形 98"/>
          <p:cNvSpPr>
            <a:spLocks noChangeArrowheads="1"/>
          </p:cNvSpPr>
          <p:nvPr/>
        </p:nvSpPr>
        <p:spPr bwMode="auto">
          <a:xfrm flipH="1">
            <a:off x="2811800" y="-18942"/>
            <a:ext cx="138375" cy="575762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0000CC"/>
              </a:solidFill>
              <a:ea typeface="宋体" pitchFamily="2" charset="-122"/>
            </a:endParaRPr>
          </a:p>
        </p:txBody>
      </p:sp>
      <p:sp>
        <p:nvSpPr>
          <p:cNvPr id="100" name="矩形 99"/>
          <p:cNvSpPr>
            <a:spLocks noChangeArrowheads="1"/>
          </p:cNvSpPr>
          <p:nvPr/>
        </p:nvSpPr>
        <p:spPr bwMode="auto">
          <a:xfrm>
            <a:off x="2904939" y="210978"/>
            <a:ext cx="2874678" cy="7806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025086" y="218828"/>
            <a:ext cx="2690244" cy="706325"/>
          </a:xfrm>
          <a:prstGeom prst="rect">
            <a:avLst/>
          </a:prstGeom>
          <a:noFill/>
        </p:spPr>
        <p:txBody>
          <a:bodyPr wrap="none" lIns="89894" tIns="44947" rIns="89894" bIns="4494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zh-CN" altLang="en-US" sz="4000" b="1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教 学 内 容</a:t>
            </a:r>
            <a:endParaRPr lang="zh-CN" altLang="en-US" sz="4000" b="1" dirty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5" name="Freeform 10"/>
          <p:cNvSpPr>
            <a:spLocks/>
          </p:cNvSpPr>
          <p:nvPr/>
        </p:nvSpPr>
        <p:spPr bwMode="auto">
          <a:xfrm>
            <a:off x="3458585" y="1733165"/>
            <a:ext cx="4323851" cy="584729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76" name="Rectangle 12"/>
          <p:cNvSpPr>
            <a:spLocks noChangeArrowheads="1"/>
          </p:cNvSpPr>
          <p:nvPr/>
        </p:nvSpPr>
        <p:spPr bwMode="auto">
          <a:xfrm>
            <a:off x="3683871" y="1699418"/>
            <a:ext cx="463412" cy="5638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dirty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78" name="Freeform 10"/>
          <p:cNvSpPr>
            <a:spLocks/>
          </p:cNvSpPr>
          <p:nvPr/>
        </p:nvSpPr>
        <p:spPr bwMode="auto">
          <a:xfrm>
            <a:off x="3463381" y="3031355"/>
            <a:ext cx="4323851" cy="584729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79" name="Rectangle 12"/>
          <p:cNvSpPr>
            <a:spLocks noChangeArrowheads="1"/>
          </p:cNvSpPr>
          <p:nvPr/>
        </p:nvSpPr>
        <p:spPr bwMode="auto">
          <a:xfrm>
            <a:off x="3688938" y="2984388"/>
            <a:ext cx="465422" cy="57014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84" name="Freeform 10"/>
          <p:cNvSpPr>
            <a:spLocks/>
          </p:cNvSpPr>
          <p:nvPr/>
        </p:nvSpPr>
        <p:spPr bwMode="auto">
          <a:xfrm>
            <a:off x="3458585" y="4249351"/>
            <a:ext cx="4323851" cy="584729"/>
          </a:xfrm>
          <a:custGeom>
            <a:avLst/>
            <a:gdLst>
              <a:gd name="T0" fmla="*/ 2147483646 w 8676"/>
              <a:gd name="T1" fmla="*/ 0 h 884"/>
              <a:gd name="T2" fmla="*/ 2147483646 w 8676"/>
              <a:gd name="T3" fmla="*/ 0 h 884"/>
              <a:gd name="T4" fmla="*/ 2147483646 w 8676"/>
              <a:gd name="T5" fmla="*/ 2147483646 h 884"/>
              <a:gd name="T6" fmla="*/ 2147483646 w 8676"/>
              <a:gd name="T7" fmla="*/ 2147483646 h 884"/>
              <a:gd name="T8" fmla="*/ 2147483646 w 8676"/>
              <a:gd name="T9" fmla="*/ 2147483646 h 884"/>
              <a:gd name="T10" fmla="*/ 2147483646 w 8676"/>
              <a:gd name="T11" fmla="*/ 2147483646 h 884"/>
              <a:gd name="T12" fmla="*/ 0 w 8676"/>
              <a:gd name="T13" fmla="*/ 2147483646 h 884"/>
              <a:gd name="T14" fmla="*/ 0 w 8676"/>
              <a:gd name="T15" fmla="*/ 2147483646 h 884"/>
              <a:gd name="T16" fmla="*/ 2147483646 w 8676"/>
              <a:gd name="T17" fmla="*/ 0 h 8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CCECFF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85" name="Rectangle 12"/>
          <p:cNvSpPr>
            <a:spLocks noChangeArrowheads="1"/>
          </p:cNvSpPr>
          <p:nvPr/>
        </p:nvSpPr>
        <p:spPr bwMode="auto">
          <a:xfrm>
            <a:off x="3701657" y="4222233"/>
            <a:ext cx="463412" cy="5681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lIns="89894" tIns="44947" rIns="89894" bIns="44947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259306" y="1726684"/>
            <a:ext cx="3259309" cy="598603"/>
          </a:xfrm>
          <a:prstGeom prst="rect">
            <a:avLst/>
          </a:prstGeom>
          <a:noFill/>
        </p:spPr>
        <p:txBody>
          <a:bodyPr wrap="none" lIns="89894" tIns="44947" rIns="89894" bIns="44947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000" b="1" dirty="0">
                <a:latin typeface="微软雅黑" pitchFamily="34" charset="-122"/>
                <a:ea typeface="微软雅黑" pitchFamily="34" charset="-122"/>
                <a:sym typeface="+mn-ea"/>
              </a:rPr>
              <a:t>如何预测启动资金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10014" y="1718732"/>
            <a:ext cx="508935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4222634" y="3031350"/>
            <a:ext cx="3644030" cy="56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4" tIns="44947" rIns="89894" bIns="44947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itchFamily="34" charset="-122"/>
              </a:rPr>
              <a:t>创业资金的筹集方法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41793" y="3031352"/>
            <a:ext cx="505491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F8F8F8"/>
                </a:solidFill>
                <a:latin typeface="微软雅黑"/>
              </a:defRPr>
            </a:lvl1pPr>
          </a:lstStyle>
          <a:p>
            <a:r>
              <a:rPr lang="zh-CN" altLang="en-US" sz="3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641792" y="4259669"/>
            <a:ext cx="434732" cy="552437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zh-CN" altLang="en-US" sz="3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</a:t>
            </a:r>
          </a:p>
        </p:txBody>
      </p:sp>
      <p:sp>
        <p:nvSpPr>
          <p:cNvPr id="63" name="标题 1"/>
          <p:cNvSpPr txBox="1">
            <a:spLocks/>
          </p:cNvSpPr>
          <p:nvPr/>
        </p:nvSpPr>
        <p:spPr>
          <a:xfrm>
            <a:off x="2043656" y="561859"/>
            <a:ext cx="1656184" cy="672146"/>
          </a:xfrm>
          <a:prstGeom prst="rect">
            <a:avLst/>
          </a:prstGeom>
        </p:spPr>
        <p:txBody>
          <a:bodyPr vert="horz" lIns="0" tIns="44947" rIns="0" bIns="0" anchor="t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zh-CN" altLang="en-US" sz="59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de Latin" panose="020A0A07050505020404" pitchFamily="18" charset="0"/>
              <a:ea typeface="隶书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257564" y="4269499"/>
            <a:ext cx="3259309" cy="5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894" tIns="44947" rIns="89894" bIns="44947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49" charset="-122"/>
                <a:cs typeface="仿宋_GB2312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仿宋_GB2312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3000" b="1" dirty="0">
                <a:solidFill>
                  <a:schemeClr val="tx1"/>
                </a:solidFill>
                <a:latin typeface="微软雅黑" pitchFamily="34" charset="-122"/>
              </a:rPr>
              <a:t>合理使用创业资金</a:t>
            </a:r>
          </a:p>
        </p:txBody>
      </p:sp>
      <p:sp>
        <p:nvSpPr>
          <p:cNvPr id="74" name="Freeform 11"/>
          <p:cNvSpPr>
            <a:spLocks/>
          </p:cNvSpPr>
          <p:nvPr/>
        </p:nvSpPr>
        <p:spPr bwMode="auto">
          <a:xfrm>
            <a:off x="3587214" y="1639238"/>
            <a:ext cx="668870" cy="93927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77" name="Freeform 11"/>
          <p:cNvSpPr>
            <a:spLocks/>
          </p:cNvSpPr>
          <p:nvPr/>
        </p:nvSpPr>
        <p:spPr bwMode="auto">
          <a:xfrm>
            <a:off x="3588679" y="2937430"/>
            <a:ext cx="668870" cy="93929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  <p:sp>
        <p:nvSpPr>
          <p:cNvPr id="83" name="Freeform 11"/>
          <p:cNvSpPr>
            <a:spLocks/>
          </p:cNvSpPr>
          <p:nvPr/>
        </p:nvSpPr>
        <p:spPr bwMode="auto">
          <a:xfrm>
            <a:off x="3588694" y="4165740"/>
            <a:ext cx="668870" cy="93929"/>
          </a:xfrm>
          <a:custGeom>
            <a:avLst/>
            <a:gdLst>
              <a:gd name="T0" fmla="*/ 2147483646 w 1156"/>
              <a:gd name="T1" fmla="*/ 0 h 142"/>
              <a:gd name="T2" fmla="*/ 2147483646 w 1156"/>
              <a:gd name="T3" fmla="*/ 0 h 142"/>
              <a:gd name="T4" fmla="*/ 2147483646 w 1156"/>
              <a:gd name="T5" fmla="*/ 2147483646 h 142"/>
              <a:gd name="T6" fmla="*/ 0 w 1156"/>
              <a:gd name="T7" fmla="*/ 2147483646 h 142"/>
              <a:gd name="T8" fmla="*/ 2147483646 w 1156"/>
              <a:gd name="T9" fmla="*/ 0 h 1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33CCFF"/>
          </a:solidFill>
          <a:ln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996818"/>
      </p:ext>
    </p:extLst>
  </p:cSld>
  <p:clrMapOvr>
    <a:masterClrMapping/>
  </p:clrMapOvr>
  <p:transition spd="slow" advTm="10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/>
      <p:bldP spid="75" grpId="0" animBg="1"/>
      <p:bldP spid="76" grpId="0" animBg="1"/>
      <p:bldP spid="78" grpId="0" animBg="1"/>
      <p:bldP spid="79" grpId="0" animBg="1"/>
      <p:bldP spid="84" grpId="0" animBg="1"/>
      <p:bldP spid="85" grpId="0" animBg="1"/>
      <p:bldP spid="89" grpId="0"/>
      <p:bldP spid="90" grpId="0"/>
      <p:bldP spid="91" grpId="0"/>
      <p:bldP spid="92" grpId="0"/>
      <p:bldP spid="96" grpId="0"/>
      <p:bldP spid="65" grpId="0"/>
      <p:bldP spid="74" grpId="0" animBg="1"/>
      <p:bldP spid="77" grpId="0" animBg="1"/>
      <p:bldP spid="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33382" y="1272788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6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思</a:t>
            </a:r>
            <a:r>
              <a:rPr lang="zh-CN" altLang="en-US" sz="3600" b="1" cap="all" spc="0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考题</a:t>
            </a:r>
            <a:r>
              <a:rPr lang="zh-CN" altLang="en-US" sz="36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黑体" panose="02010600030101010101" pitchFamily="2" charset="-122"/>
                <a:ea typeface="黑体" panose="02010600030101010101" pitchFamily="2" charset="-122"/>
              </a:rPr>
              <a:t>：</a:t>
            </a:r>
            <a:endParaRPr lang="zh-CN" altLang="en-US" sz="36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4031" y="2425452"/>
            <a:ext cx="7200800" cy="1284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结合自己的产业发展，如何争取政府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部门的创业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政策？</a:t>
            </a:r>
          </a:p>
        </p:txBody>
      </p:sp>
      <p:sp>
        <p:nvSpPr>
          <p:cNvPr id="7" name="矩形 6"/>
          <p:cNvSpPr/>
          <p:nvPr/>
        </p:nvSpPr>
        <p:spPr>
          <a:xfrm>
            <a:off x="2431" y="-7488"/>
            <a:ext cx="9144001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68350" y="103593"/>
            <a:ext cx="2780862" cy="706325"/>
          </a:xfrm>
          <a:prstGeom prst="rect">
            <a:avLst/>
          </a:prstGeom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后 作 业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8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14:flip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6332" y="1918761"/>
            <a:ext cx="7534911" cy="1429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89894" tIns="44947" rIns="89894" bIns="44947">
            <a:spAutoFit/>
          </a:bodyPr>
          <a:lstStyle/>
          <a:p>
            <a:pPr algn="ctr">
              <a:defRPr/>
            </a:pPr>
            <a:r>
              <a:rPr lang="zh-CN" altLang="en-US" sz="8700" b="1" kern="0" spc="49" dirty="0">
                <a:ln w="11430"/>
                <a:gradFill>
                  <a:gsLst>
                    <a:gs pos="25000">
                      <a:srgbClr val="5ECCF3">
                        <a:satMod val="155000"/>
                      </a:srgbClr>
                    </a:gs>
                    <a:gs pos="100000">
                      <a:srgbClr val="5ECCF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方正新舒体简体" pitchFamily="1" charset="-122"/>
              </a:rPr>
              <a:t> </a:t>
            </a:r>
            <a:r>
              <a:rPr lang="zh-CN" altLang="en-US" sz="7800" b="1" kern="0" spc="590" dirty="0">
                <a:ln w="11430"/>
                <a:solidFill>
                  <a:srgbClr val="1A01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1676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doors dir="ver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7944" y="1633365"/>
            <a:ext cx="4464496" cy="338437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使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学员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了解启动资金的类型，掌握预算启动资金的方法、筹集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资金的方式</a:t>
            </a:r>
            <a:r>
              <a:rPr lang="zh-CN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，学会合理使用创业资金，提升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_GB2312" panose="02010609030101010101" pitchFamily="49" charset="-122"/>
                <a:ea typeface="楷体_GB2312" panose="02010609030101010101" pitchFamily="49" charset="-122"/>
              </a:rPr>
              <a:t>筹集资金能力，加强资金利用技巧。</a:t>
            </a:r>
          </a:p>
          <a:p>
            <a:pPr>
              <a:buFont typeface="Wingdings" pitchFamily="2" charset="2"/>
              <a:buChar char="n"/>
            </a:pPr>
            <a:endParaRPr lang="zh-CN" altLang="en-US" sz="3100" b="1" dirty="0">
              <a:latin typeface="楷体_GB2312" pitchFamily="49" charset="-122"/>
              <a:ea typeface="楷体_GB2312" pitchFamily="49" charset="-122"/>
            </a:endParaRPr>
          </a:p>
          <a:p>
            <a:pPr marL="0" indent="0">
              <a:buNone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1331220372"/>
              </p:ext>
            </p:extLst>
          </p:nvPr>
        </p:nvGraphicFramePr>
        <p:xfrm>
          <a:off x="9854" y="1345332"/>
          <a:ext cx="4130098" cy="3336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/>
          <p:cNvSpPr/>
          <p:nvPr/>
        </p:nvSpPr>
        <p:spPr>
          <a:xfrm>
            <a:off x="1538" y="-15205"/>
            <a:ext cx="9144000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8282"/>
            <a:ext cx="8229600" cy="561512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pPr algn="ctr"/>
            <a:r>
              <a:rPr lang="zh-CN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教 学 目 标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2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gallery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38" y="-15205"/>
            <a:ext cx="9144000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0756-602A-43A5-8D17-67706D29A2D3}" type="slidenum">
              <a:rPr lang="zh-CN" altLang="en-US" smtClean="0">
                <a:solidFill>
                  <a:srgbClr val="04617B">
                    <a:shade val="90000"/>
                  </a:srgbClr>
                </a:solidFill>
              </a:rPr>
              <a:pPr/>
              <a:t>6</a:t>
            </a:fld>
            <a:endParaRPr lang="zh-CN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432060" y="2635260"/>
            <a:ext cx="1374154" cy="52165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9894" tIns="44947" rIns="89894" bIns="44947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800" dirty="0">
              <a:solidFill>
                <a:srgbClr val="FF0000"/>
              </a:solidFill>
              <a:latin typeface="Constantia" panose="02030602050306030303"/>
              <a:ea typeface="楷体_GB2312" panose="0201060903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44421" y="99238"/>
            <a:ext cx="2329569" cy="706325"/>
          </a:xfrm>
          <a:prstGeom prst="rect">
            <a:avLst/>
          </a:prstGeom>
        </p:spPr>
        <p:txBody>
          <a:bodyPr wrap="none" lIns="89894" tIns="44947" rIns="89894" bIns="44947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请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rPr>
              <a:t> 思  考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0620" b="9424"/>
          <a:stretch/>
        </p:blipFill>
        <p:spPr bwMode="auto">
          <a:xfrm>
            <a:off x="384525" y="2216196"/>
            <a:ext cx="2734604" cy="311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99604" y="1316995"/>
            <a:ext cx="7900587" cy="644770"/>
          </a:xfrm>
          <a:prstGeom prst="rect">
            <a:avLst/>
          </a:prstGeom>
          <a:noFill/>
          <a:ln w="6350"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50000"/>
                    <a:lumOff val="50000"/>
                  </a:schemeClr>
                </a:solidFill>
              </a14:hiddenFill>
            </a:ext>
          </a:extLst>
        </p:spPr>
        <p:txBody>
          <a:bodyPr wrap="square" lIns="89894" tIns="44947" rIns="89894" bIns="44947">
            <a:spAutoFit/>
          </a:bodyPr>
          <a:lstStyle/>
          <a:p>
            <a:r>
              <a:rPr lang="zh-CN" altLang="en-US" sz="3600" b="1" spc="294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创办家庭农场需要哪些启动资金？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531025"/>
            <a:ext cx="3911724" cy="21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07">
        <p14:prism dir="u"/>
      </p:transition>
    </mc:Choice>
    <mc:Fallback xmlns="">
      <p:transition spd="slow" advTm="35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8237099" y="1728697"/>
            <a:ext cx="90928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22" h="3490">
                <a:moveTo>
                  <a:pt x="1722" y="3490"/>
                </a:moveTo>
                <a:lnTo>
                  <a:pt x="27" y="1794"/>
                </a:lnTo>
                <a:cubicBezTo>
                  <a:pt x="0" y="1767"/>
                  <a:pt x="0" y="1723"/>
                  <a:pt x="27" y="1695"/>
                </a:cubicBezTo>
                <a:lnTo>
                  <a:pt x="1722" y="0"/>
                </a:lnTo>
                <a:lnTo>
                  <a:pt x="1722" y="3490"/>
                </a:lnTo>
                <a:close/>
              </a:path>
            </a:pathLst>
          </a:custGeom>
          <a:solidFill>
            <a:srgbClr val="3399FF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0" name="Freeform 6"/>
          <p:cNvSpPr/>
          <p:nvPr/>
        </p:nvSpPr>
        <p:spPr>
          <a:xfrm>
            <a:off x="8237099" y="1204977"/>
            <a:ext cx="906902" cy="2063750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</a:cxnLst>
            <a:rect l="0" t="0" r="0" b="0"/>
            <a:pathLst>
              <a:path w="1718" h="3490">
                <a:moveTo>
                  <a:pt x="1718" y="3490"/>
                </a:moveTo>
                <a:lnTo>
                  <a:pt x="32" y="1803"/>
                </a:lnTo>
                <a:cubicBezTo>
                  <a:pt x="0" y="1771"/>
                  <a:pt x="0" y="1719"/>
                  <a:pt x="32" y="1687"/>
                </a:cubicBezTo>
                <a:lnTo>
                  <a:pt x="1718" y="0"/>
                </a:lnTo>
                <a:lnTo>
                  <a:pt x="1718" y="349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3366FF"/>
              </a:solidFill>
              <a:ea typeface="宋体" panose="02010600030101010101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47866" y="2840024"/>
            <a:ext cx="2063168" cy="398548"/>
          </a:xfrm>
          <a:prstGeom prst="rect">
            <a:avLst/>
          </a:prstGeom>
          <a:noFill/>
        </p:spPr>
        <p:txBody>
          <a:bodyPr wrap="square" lIns="89894" tIns="44947" rIns="89894" bIns="4494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黑体" pitchFamily="49" charset="-122"/>
                <a:ea typeface="黑体" pitchFamily="49" charset="-122"/>
              </a:rPr>
              <a:t>启动资金类型</a:t>
            </a:r>
          </a:p>
        </p:txBody>
      </p:sp>
      <p:sp>
        <p:nvSpPr>
          <p:cNvPr id="75" name="Freeform 21"/>
          <p:cNvSpPr>
            <a:spLocks noEditPoints="1"/>
          </p:cNvSpPr>
          <p:nvPr/>
        </p:nvSpPr>
        <p:spPr>
          <a:xfrm>
            <a:off x="2767125" y="2832369"/>
            <a:ext cx="436724" cy="375116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9"/>
                </a:lnTo>
                <a:lnTo>
                  <a:pt x="135" y="99"/>
                </a:lnTo>
                <a:lnTo>
                  <a:pt x="135" y="35"/>
                </a:lnTo>
                <a:lnTo>
                  <a:pt x="99" y="35"/>
                </a:lnTo>
                <a:lnTo>
                  <a:pt x="99" y="99"/>
                </a:lnTo>
                <a:lnTo>
                  <a:pt x="35" y="99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2251" y="2852122"/>
            <a:ext cx="1940110" cy="398548"/>
          </a:xfrm>
          <a:prstGeom prst="rect">
            <a:avLst/>
          </a:prstGeom>
          <a:noFill/>
          <a:ln w="9525">
            <a:noFill/>
          </a:ln>
        </p:spPr>
        <p:txBody>
          <a:bodyPr wrap="square" lIns="89894" tIns="44947" rIns="89894" bIns="44947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黑体" pitchFamily="49" charset="-122"/>
                <a:ea typeface="黑体" pitchFamily="49" charset="-122"/>
              </a:rPr>
              <a:t>投资预测</a:t>
            </a:r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Freeform 22"/>
          <p:cNvSpPr>
            <a:spLocks noEditPoints="1"/>
          </p:cNvSpPr>
          <p:nvPr/>
        </p:nvSpPr>
        <p:spPr>
          <a:xfrm>
            <a:off x="5411038" y="2777469"/>
            <a:ext cx="461218" cy="395983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234" h="234">
                <a:moveTo>
                  <a:pt x="117" y="0"/>
                </a:moveTo>
                <a:cubicBezTo>
                  <a:pt x="182" y="0"/>
                  <a:pt x="234" y="52"/>
                  <a:pt x="234" y="117"/>
                </a:cubicBezTo>
                <a:cubicBezTo>
                  <a:pt x="234" y="182"/>
                  <a:pt x="182" y="234"/>
                  <a:pt x="117" y="234"/>
                </a:cubicBezTo>
                <a:cubicBezTo>
                  <a:pt x="52" y="234"/>
                  <a:pt x="0" y="182"/>
                  <a:pt x="0" y="117"/>
                </a:cubicBezTo>
                <a:cubicBezTo>
                  <a:pt x="0" y="52"/>
                  <a:pt x="52" y="0"/>
                  <a:pt x="117" y="0"/>
                </a:cubicBezTo>
                <a:close/>
                <a:moveTo>
                  <a:pt x="99" y="199"/>
                </a:moveTo>
                <a:lnTo>
                  <a:pt x="135" y="199"/>
                </a:lnTo>
                <a:lnTo>
                  <a:pt x="135" y="136"/>
                </a:lnTo>
                <a:lnTo>
                  <a:pt x="199" y="136"/>
                </a:lnTo>
                <a:lnTo>
                  <a:pt x="199" y="98"/>
                </a:lnTo>
                <a:lnTo>
                  <a:pt x="135" y="98"/>
                </a:lnTo>
                <a:lnTo>
                  <a:pt x="135" y="35"/>
                </a:lnTo>
                <a:lnTo>
                  <a:pt x="99" y="35"/>
                </a:lnTo>
                <a:lnTo>
                  <a:pt x="99" y="98"/>
                </a:lnTo>
                <a:lnTo>
                  <a:pt x="35" y="98"/>
                </a:lnTo>
                <a:lnTo>
                  <a:pt x="35" y="136"/>
                </a:lnTo>
                <a:lnTo>
                  <a:pt x="99" y="136"/>
                </a:lnTo>
                <a:lnTo>
                  <a:pt x="99" y="199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67125" y="2037299"/>
            <a:ext cx="5680634" cy="72327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/>
                </a:solidFill>
                <a:latin typeface="+mn-lt"/>
                <a:ea typeface="仿宋_GB2312" panose="02010609030101010101" charset="-122"/>
                <a:cs typeface="仿宋_GB2312" panose="02010609030101010101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仿宋_GB2312" panose="02010609030101010101" charset="-122"/>
              </a:defRPr>
            </a:lvl5pPr>
          </a:lstStyle>
          <a:p>
            <a:pPr marL="0" indent="0" eaLnBrk="1" hangingPunct="1">
              <a:buNone/>
            </a:pPr>
            <a:r>
              <a:rPr lang="zh-CN" altLang="en-US" sz="47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如何预测启动资金？</a:t>
            </a:r>
          </a:p>
        </p:txBody>
      </p:sp>
      <p:sp>
        <p:nvSpPr>
          <p:cNvPr id="17" name="Freeform 5"/>
          <p:cNvSpPr/>
          <p:nvPr/>
        </p:nvSpPr>
        <p:spPr>
          <a:xfrm>
            <a:off x="1170361" y="1841916"/>
            <a:ext cx="1379396" cy="135156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</a:cxnLst>
            <a:rect l="0" t="0" r="0" b="0"/>
            <a:pathLst>
              <a:path w="1419" h="1419">
                <a:moveTo>
                  <a:pt x="0" y="0"/>
                </a:moveTo>
                <a:lnTo>
                  <a:pt x="1419" y="0"/>
                </a:lnTo>
                <a:lnTo>
                  <a:pt x="1419" y="330"/>
                </a:lnTo>
                <a:lnTo>
                  <a:pt x="1332" y="330"/>
                </a:lnTo>
                <a:lnTo>
                  <a:pt x="1332" y="87"/>
                </a:lnTo>
                <a:lnTo>
                  <a:pt x="87" y="87"/>
                </a:lnTo>
                <a:lnTo>
                  <a:pt x="87" y="1332"/>
                </a:lnTo>
                <a:lnTo>
                  <a:pt x="1332" y="1332"/>
                </a:lnTo>
                <a:lnTo>
                  <a:pt x="1332" y="1089"/>
                </a:lnTo>
                <a:lnTo>
                  <a:pt x="1419" y="1089"/>
                </a:lnTo>
                <a:lnTo>
                  <a:pt x="1419" y="1419"/>
                </a:lnTo>
                <a:lnTo>
                  <a:pt x="0" y="1419"/>
                </a:lnTo>
                <a:lnTo>
                  <a:pt x="0" y="0"/>
                </a:lnTo>
                <a:close/>
              </a:path>
            </a:pathLst>
          </a:custGeom>
          <a:solidFill>
            <a:srgbClr val="1A01D5"/>
          </a:solidFill>
          <a:ln w="9525">
            <a:noFill/>
          </a:ln>
        </p:spPr>
        <p:txBody>
          <a:bodyPr lIns="89894" tIns="44947" rIns="89894" bIns="4494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5069" y="1964480"/>
            <a:ext cx="953319" cy="1106435"/>
          </a:xfrm>
          <a:prstGeom prst="rect">
            <a:avLst/>
          </a:prstGeom>
          <a:noFill/>
        </p:spPr>
        <p:txBody>
          <a:bodyPr lIns="89894" tIns="44947" rIns="89894" bIns="4494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</p:spTree>
    <p:extLst>
      <p:ext uri="{BB962C8B-B14F-4D97-AF65-F5344CB8AC3E}">
        <p14:creationId xmlns:p14="http://schemas.microsoft.com/office/powerpoint/2010/main" val="30766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6000">
        <p14:switch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8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8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8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6" grpId="0"/>
      <p:bldP spid="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02"/>
            <a:ext cx="9144000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538" y="1"/>
            <a:ext cx="4282430" cy="775197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启动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资金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类型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31" name="Picture 7" descr="H:\MyDocuments\资金筹措资料\钱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1"/>
          <a:stretch/>
        </p:blipFill>
        <p:spPr bwMode="auto">
          <a:xfrm>
            <a:off x="611560" y="928387"/>
            <a:ext cx="80648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3772033" y="3264657"/>
            <a:ext cx="1774989" cy="1774989"/>
            <a:chOff x="3227305" y="2113437"/>
            <a:chExt cx="1774989" cy="1774989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椭圆 19"/>
            <p:cNvSpPr/>
            <p:nvPr/>
          </p:nvSpPr>
          <p:spPr>
            <a:xfrm>
              <a:off x="3227305" y="2113437"/>
              <a:ext cx="1774989" cy="1774989"/>
            </a:xfrm>
            <a:prstGeom prst="ellipse">
              <a:avLst/>
            </a:prstGeom>
            <a:grpFill/>
            <a:ln w="76200">
              <a:solidFill>
                <a:srgbClr val="0070C0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  <a:reflection blurRad="6350" stA="50000" endA="295" endPos="92000" dist="101600" dir="5400000" sy="-100000" algn="bl" rotWithShape="0"/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椭圆 4"/>
            <p:cNvSpPr/>
            <p:nvPr/>
          </p:nvSpPr>
          <p:spPr>
            <a:xfrm>
              <a:off x="3487246" y="2373378"/>
              <a:ext cx="1255107" cy="1255107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000" b="1" kern="1200" dirty="0" smtClean="0">
                  <a:solidFill>
                    <a:srgbClr val="3366FF"/>
                  </a:solidFill>
                </a:rPr>
                <a:t>启动资金</a:t>
              </a:r>
              <a:endParaRPr lang="zh-CN" altLang="en-US" sz="4000" b="1" kern="12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2" name="左箭头 21"/>
          <p:cNvSpPr/>
          <p:nvPr/>
        </p:nvSpPr>
        <p:spPr>
          <a:xfrm rot="12854244">
            <a:off x="2162520" y="2770108"/>
            <a:ext cx="1918735" cy="50587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组合 22"/>
          <p:cNvGrpSpPr/>
          <p:nvPr/>
        </p:nvGrpSpPr>
        <p:grpSpPr>
          <a:xfrm>
            <a:off x="1404138" y="1835976"/>
            <a:ext cx="1686240" cy="1348992"/>
            <a:chOff x="859410" y="684756"/>
            <a:chExt cx="1686240" cy="13489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圆角矩形 23"/>
            <p:cNvSpPr/>
            <p:nvPr/>
          </p:nvSpPr>
          <p:spPr>
            <a:xfrm>
              <a:off x="859410" y="684756"/>
              <a:ext cx="1686240" cy="1348992"/>
            </a:xfrm>
            <a:prstGeom prst="roundRect">
              <a:avLst>
                <a:gd name="adj" fmla="val 10000"/>
              </a:avLst>
            </a:prstGeom>
            <a:solidFill>
              <a:srgbClr val="3366FF"/>
            </a:solidFill>
            <a:ln w="76200">
              <a:solidFill>
                <a:srgbClr val="CCFFFF"/>
              </a:solidFill>
            </a:ln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圆角矩形 7"/>
            <p:cNvSpPr/>
            <p:nvPr/>
          </p:nvSpPr>
          <p:spPr>
            <a:xfrm>
              <a:off x="898921" y="724267"/>
              <a:ext cx="1607218" cy="12699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chemeClr val="bg1"/>
                  </a:solidFill>
                </a:rPr>
                <a:t>固定</a:t>
              </a:r>
              <a:endParaRPr lang="en-US" altLang="zh-CN" sz="3200" b="1" kern="1200" dirty="0" smtClean="0">
                <a:solidFill>
                  <a:schemeClr val="bg1"/>
                </a:solidFill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chemeClr val="bg1"/>
                  </a:solidFill>
                </a:rPr>
                <a:t>资金</a:t>
              </a:r>
              <a:endParaRPr lang="zh-CN" altLang="en-US" sz="32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左箭头 25"/>
          <p:cNvSpPr/>
          <p:nvPr/>
        </p:nvSpPr>
        <p:spPr>
          <a:xfrm rot="16270992">
            <a:off x="4120408" y="2343476"/>
            <a:ext cx="1249672" cy="505872"/>
          </a:xfrm>
          <a:prstGeom prst="leftArrow">
            <a:avLst>
              <a:gd name="adj1" fmla="val 60000"/>
              <a:gd name="adj2" fmla="val 5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759972"/>
              <a:satOff val="-18065"/>
              <a:lumOff val="7550"/>
              <a:alphaOff val="0"/>
            </a:schemeClr>
          </a:fillRef>
          <a:effectRef idx="2">
            <a:schemeClr val="accent4">
              <a:hueOff val="-1759972"/>
              <a:satOff val="-18065"/>
              <a:lumOff val="75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组合 26"/>
          <p:cNvGrpSpPr/>
          <p:nvPr/>
        </p:nvGrpSpPr>
        <p:grpSpPr>
          <a:xfrm>
            <a:off x="3862040" y="1268227"/>
            <a:ext cx="1686240" cy="1348992"/>
            <a:chOff x="3317312" y="117007"/>
            <a:chExt cx="1686240" cy="134899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圆角矩形 27"/>
            <p:cNvSpPr/>
            <p:nvPr/>
          </p:nvSpPr>
          <p:spPr>
            <a:xfrm>
              <a:off x="3317312" y="117007"/>
              <a:ext cx="1686240" cy="1348992"/>
            </a:xfrm>
            <a:prstGeom prst="roundRect">
              <a:avLst>
                <a:gd name="adj" fmla="val 10000"/>
              </a:avLst>
            </a:prstGeom>
            <a:solidFill>
              <a:srgbClr val="3366FF"/>
            </a:solidFill>
            <a:ln w="76200">
              <a:solidFill>
                <a:srgbClr val="CCFFFF"/>
              </a:solidFill>
            </a:ln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4">
                <a:hueOff val="-1759972"/>
                <a:satOff val="-18065"/>
                <a:lumOff val="75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圆角矩形 10"/>
            <p:cNvSpPr/>
            <p:nvPr/>
          </p:nvSpPr>
          <p:spPr>
            <a:xfrm>
              <a:off x="3356823" y="156518"/>
              <a:ext cx="1607218" cy="12699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chemeClr val="bg1"/>
                  </a:solidFill>
                </a:rPr>
                <a:t>流动</a:t>
              </a:r>
              <a:endParaRPr lang="en-US" altLang="zh-CN" sz="3200" b="1" kern="1200" dirty="0" smtClean="0">
                <a:solidFill>
                  <a:schemeClr val="bg1"/>
                </a:solidFill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chemeClr val="bg1"/>
                  </a:solidFill>
                </a:rPr>
                <a:t>资金</a:t>
              </a:r>
            </a:p>
          </p:txBody>
        </p:sp>
      </p:grpSp>
      <p:sp>
        <p:nvSpPr>
          <p:cNvPr id="30" name="左箭头 29"/>
          <p:cNvSpPr/>
          <p:nvPr/>
        </p:nvSpPr>
        <p:spPr>
          <a:xfrm rot="19614300">
            <a:off x="5275411" y="2914980"/>
            <a:ext cx="1663844" cy="505872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92D050"/>
          </a:solidFill>
          <a:scene3d>
            <a:camera prst="orthographicFront"/>
            <a:lightRig rig="threePt" dir="t">
              <a:rot lat="0" lon="0" rev="7500000"/>
            </a:lightRig>
          </a:scene3d>
          <a:sp3d z="-152400" extrusionH="63500" prstMaterial="matte">
            <a:bevelT w="25400" h="63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hueOff val="-3519944"/>
              <a:satOff val="-36129"/>
              <a:lumOff val="150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组合 30"/>
          <p:cNvGrpSpPr/>
          <p:nvPr/>
        </p:nvGrpSpPr>
        <p:grpSpPr>
          <a:xfrm>
            <a:off x="6034960" y="2031675"/>
            <a:ext cx="1686240" cy="1348992"/>
            <a:chOff x="5490232" y="880455"/>
            <a:chExt cx="1686240" cy="1348992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32" name="圆角矩形 31"/>
            <p:cNvSpPr/>
            <p:nvPr/>
          </p:nvSpPr>
          <p:spPr>
            <a:xfrm>
              <a:off x="5490232" y="880455"/>
              <a:ext cx="1686240" cy="1348992"/>
            </a:xfrm>
            <a:prstGeom prst="roundRect">
              <a:avLst>
                <a:gd name="adj" fmla="val 10000"/>
              </a:avLst>
            </a:prstGeom>
            <a:solidFill>
              <a:srgbClr val="3366FF"/>
            </a:solidFill>
            <a:ln w="76200">
              <a:solidFill>
                <a:srgbClr val="CCFFFF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3" name="圆角矩形 13"/>
            <p:cNvSpPr/>
            <p:nvPr/>
          </p:nvSpPr>
          <p:spPr>
            <a:xfrm>
              <a:off x="5529743" y="919966"/>
              <a:ext cx="1607218" cy="12699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200" b="1" kern="1200" dirty="0" smtClean="0">
                  <a:solidFill>
                    <a:schemeClr val="bg1"/>
                  </a:solidFill>
                </a:rPr>
                <a:t>开办费</a:t>
              </a:r>
              <a:endParaRPr lang="zh-CN" altLang="en-US" sz="3200" b="1" kern="1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03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7000">
        <p14:switch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538" y="-15205"/>
            <a:ext cx="9144000" cy="9284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AutoShape 8"/>
          <p:cNvSpPr txBox="1">
            <a:spLocks noChangeArrowheads="1"/>
          </p:cNvSpPr>
          <p:nvPr/>
        </p:nvSpPr>
        <p:spPr bwMode="auto">
          <a:xfrm>
            <a:off x="4573542" y="1798366"/>
            <a:ext cx="3538737" cy="3657600"/>
          </a:xfrm>
          <a:prstGeom prst="roundRect">
            <a:avLst>
              <a:gd name="adj" fmla="val 386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lIns="89894" tIns="44947" rIns="89894" bIns="44947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FF"/>
              </a:buClr>
              <a:buSzPct val="100000"/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设备</a:t>
            </a:r>
          </a:p>
          <a:p>
            <a:pPr marL="337105" indent="-337105"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机器</a:t>
            </a:r>
          </a:p>
          <a:p>
            <a:pPr marL="337105" indent="-337105"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工具</a:t>
            </a:r>
          </a:p>
          <a:p>
            <a:pPr marL="337105" indent="-337105"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工作设施</a:t>
            </a:r>
          </a:p>
          <a:p>
            <a:pPr marL="337105" indent="-337105"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车辆</a:t>
            </a:r>
          </a:p>
          <a:p>
            <a:pPr marL="337105" indent="-337105"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办公家具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4428" y="127425"/>
            <a:ext cx="4320480" cy="643227"/>
          </a:xfrm>
        </p:spPr>
        <p:txBody>
          <a:bodyPr>
            <a:normAutofit fontScale="90000"/>
          </a:bodyPr>
          <a:lstStyle/>
          <a:p>
            <a:pPr marL="742950" indent="-742950">
              <a:buFont typeface="+mj-ea"/>
              <a:buAutoNum type="circleNumDbPlain"/>
            </a:pP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估准资金费用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201" name="Rectangle 9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95536" y="985292"/>
            <a:ext cx="5008960" cy="508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固定资产预测：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7" b="3840"/>
          <a:stretch/>
        </p:blipFill>
        <p:spPr bwMode="auto">
          <a:xfrm>
            <a:off x="395536" y="2209428"/>
            <a:ext cx="3168352" cy="257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4427984" y="1798366"/>
            <a:ext cx="4068893" cy="3784805"/>
          </a:xfrm>
          <a:prstGeom prst="roundRect">
            <a:avLst>
              <a:gd name="adj" fmla="val 38620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89894" tIns="44947" rIns="89894" bIns="44947"/>
          <a:lstStyle/>
          <a:p>
            <a:pPr marL="457200" indent="-457200">
              <a:spcBef>
                <a:spcPct val="20000"/>
              </a:spcBef>
              <a:buClr>
                <a:srgbClr val="0000FF"/>
              </a:buClr>
              <a:buSzPct val="100000"/>
              <a:buFont typeface="Wingdings" pitchFamily="2" charset="2"/>
              <a:buChar char="l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用地和建筑</a:t>
            </a:r>
          </a:p>
          <a:p>
            <a:pPr marL="337105" indent="-337105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造房</a:t>
            </a:r>
          </a:p>
          <a:p>
            <a:pPr marL="337105" indent="-337105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买房</a:t>
            </a:r>
          </a:p>
          <a:p>
            <a:pPr marL="337105" indent="-337105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租房</a:t>
            </a:r>
          </a:p>
          <a:p>
            <a:pPr marL="337105" indent="-337105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v"/>
            </a:pPr>
            <a:r>
              <a:rPr lang="zh-CN" altLang="en-US" sz="2800" b="1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在家开业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9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0">
        <p:checker/>
      </p:transition>
    </mc:Choice>
    <mc:Fallback xmlns="">
      <p:transition spd="slow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5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8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8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8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build="allAtOnce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2.1|0.8|0.7|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1.5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0.9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2.9|2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流畅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流畅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气流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气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气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1222</Words>
  <Application>Microsoft Office PowerPoint</Application>
  <PresentationFormat>全屏显示(16:10)</PresentationFormat>
  <Paragraphs>307</Paragraphs>
  <Slides>41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44" baseType="lpstr">
      <vt:lpstr>气流</vt:lpstr>
      <vt:lpstr>2_流畅</vt:lpstr>
      <vt:lpstr>1_气流</vt:lpstr>
      <vt:lpstr>PowerPoint 演示文稿</vt:lpstr>
      <vt:lpstr>PowerPoint 演示文稿</vt:lpstr>
      <vt:lpstr>赚 钱</vt:lpstr>
      <vt:lpstr>PowerPoint 演示文稿</vt:lpstr>
      <vt:lpstr>教 学 目 标</vt:lpstr>
      <vt:lpstr>PowerPoint 演示文稿</vt:lpstr>
      <vt:lpstr>PowerPoint 演示文稿</vt:lpstr>
      <vt:lpstr>1. 启动资金类型</vt:lpstr>
      <vt:lpstr>估准资金费用</vt:lpstr>
      <vt:lpstr>预留流动资金</vt:lpstr>
      <vt:lpstr>PowerPoint 演示文稿</vt:lpstr>
      <vt:lpstr>2. 估准资金费用</vt:lpstr>
      <vt:lpstr>PowerPoint 演示文稿</vt:lpstr>
      <vt:lpstr>请 注 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现在的100块真不算什么了！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Sky123.Org</cp:lastModifiedBy>
  <cp:revision>129</cp:revision>
  <dcterms:created xsi:type="dcterms:W3CDTF">2017-07-02T10:06:54Z</dcterms:created>
  <dcterms:modified xsi:type="dcterms:W3CDTF">2017-08-09T09:48:07Z</dcterms:modified>
</cp:coreProperties>
</file>