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0"/>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17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0823EC-B8AD-4CA1-889E-E983F6E7BA26}" type="datetimeFigureOut">
              <a:rPr lang="zh-CN" altLang="en-US" smtClean="0"/>
              <a:t>2017/6/19 Monday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BB8121-ED00-44DE-AE41-B482E0CBF1E3}" type="slidenum">
              <a:rPr lang="zh-CN" altLang="en-US" smtClean="0"/>
              <a:t>‹#›</a:t>
            </a:fld>
            <a:endParaRPr lang="zh-CN" altLang="en-US"/>
          </a:p>
        </p:txBody>
      </p:sp>
    </p:spTree>
    <p:extLst>
      <p:ext uri="{BB962C8B-B14F-4D97-AF65-F5344CB8AC3E}">
        <p14:creationId xmlns:p14="http://schemas.microsoft.com/office/powerpoint/2010/main" val="961954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fld id="{04C1CFD0-17B0-4EE4-8C33-923B8BEAAD95}" type="slidenum">
              <a:rPr lang="zh-CN" altLang="en-US" sz="1200">
                <a:solidFill>
                  <a:prstClr val="black"/>
                </a:solidFill>
                <a:latin typeface="Times New Roman" pitchFamily="18" charset="0"/>
              </a:rPr>
              <a:pPr/>
              <a:t>1</a:t>
            </a:fld>
            <a:endParaRPr lang="en-US" altLang="zh-CN" sz="1200">
              <a:solidFill>
                <a:prstClr val="black"/>
              </a:solidFill>
              <a:latin typeface="Times New Roman" pitchFamily="18"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D74DFD4-10BA-4E63-88FE-FAEF83DEB9BA}" type="slidenum">
              <a:rPr lang="zh-CN" altLang="en-US" smtClean="0">
                <a:solidFill>
                  <a:prstClr val="black"/>
                </a:solidFill>
              </a:rPr>
              <a:pPr/>
              <a:t>77</a:t>
            </a:fld>
            <a:endParaRPr lang="zh-CN" altLang="en-US">
              <a:solidFill>
                <a:prstClr val="black"/>
              </a:solidFill>
            </a:endParaRPr>
          </a:p>
        </p:txBody>
      </p:sp>
    </p:spTree>
    <p:extLst>
      <p:ext uri="{BB962C8B-B14F-4D97-AF65-F5344CB8AC3E}">
        <p14:creationId xmlns:p14="http://schemas.microsoft.com/office/powerpoint/2010/main" val="368170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9D32C4E-B00E-4F32-858C-BA5279CD9B0B}"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677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9E77927-9321-489C-A0EE-D52343529044}"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283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BEBDFC-2719-45ED-AD74-BE2D45D48070}"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2180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zh-CN" altLang="zh-CN" sz="2400">
                <a:solidFill>
                  <a:srgbClr val="000000"/>
                </a:solidFill>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grpSp>
      </p:grpSp>
      <p:sp>
        <p:nvSpPr>
          <p:cNvPr id="17427"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zh-CN" altLang="en-US"/>
              <a:t>单击此处编辑母版标题样式</a:t>
            </a:r>
          </a:p>
        </p:txBody>
      </p:sp>
      <p:sp>
        <p:nvSpPr>
          <p:cNvPr id="17428"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zh-CN" altLang="en-US"/>
              <a:t>单击此处编辑母版副标题样式</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zh-CN">
              <a:solidFill>
                <a:srgbClr val="000000"/>
              </a:solidFill>
            </a:endParaRPr>
          </a:p>
        </p:txBody>
      </p:sp>
      <p:sp>
        <p:nvSpPr>
          <p:cNvPr id="19" name="Rectangle 17"/>
          <p:cNvSpPr>
            <a:spLocks noGrp="1" noChangeArrowheads="1"/>
          </p:cNvSpPr>
          <p:nvPr>
            <p:ph type="ftr" sz="quarter" idx="11"/>
          </p:nvPr>
        </p:nvSpPr>
        <p:spPr/>
        <p:txBody>
          <a:bodyPr/>
          <a:lstStyle>
            <a:lvl1pPr>
              <a:defRPr/>
            </a:lvl1pPr>
          </a:lstStyle>
          <a:p>
            <a:pPr>
              <a:defRPr/>
            </a:pPr>
            <a:endParaRPr lang="en-US" altLang="zh-CN">
              <a:solidFill>
                <a:srgbClr val="000000"/>
              </a:solidFill>
            </a:endParaRPr>
          </a:p>
        </p:txBody>
      </p:sp>
      <p:sp>
        <p:nvSpPr>
          <p:cNvPr id="20" name="Rectangle 18"/>
          <p:cNvSpPr>
            <a:spLocks noGrp="1" noChangeArrowheads="1"/>
          </p:cNvSpPr>
          <p:nvPr>
            <p:ph type="sldNum" sz="quarter" idx="12"/>
          </p:nvPr>
        </p:nvSpPr>
        <p:spPr/>
        <p:txBody>
          <a:bodyPr/>
          <a:lstStyle>
            <a:lvl1pPr>
              <a:defRPr/>
            </a:lvl1pPr>
          </a:lstStyle>
          <a:p>
            <a:pPr>
              <a:defRPr/>
            </a:pPr>
            <a:fld id="{5A5B2CEF-0032-46B5-916D-9D482078DE0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04686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190B8FA-1D5D-4517-8C00-4D699A0D93FE}" type="slidenum">
              <a:rPr lang="en-US" altLang="zh-CN">
                <a:solidFill>
                  <a:srgbClr val="000000"/>
                </a:solidFill>
              </a:rPr>
              <a:pPr>
                <a:defRPr/>
              </a:pPr>
              <a:t>‹#›</a:t>
            </a:fld>
            <a:endParaRPr lang="en-US" altLang="zh-CN">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49952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D6410C-AC64-4232-B81B-FE4579BD27E2}" type="slidenum">
              <a:rPr lang="en-US" altLang="zh-CN">
                <a:solidFill>
                  <a:srgbClr val="000000"/>
                </a:solidFill>
              </a:rPr>
              <a:pPr>
                <a:defRPr/>
              </a:pPr>
              <a:t>‹#›</a:t>
            </a:fld>
            <a:endParaRPr lang="en-US" altLang="zh-CN">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1728802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ADD43CE-25FC-42FD-83C5-93926A1BE9B2}" type="slidenum">
              <a:rPr lang="en-US" altLang="zh-CN">
                <a:solidFill>
                  <a:srgbClr val="000000"/>
                </a:solidFill>
              </a:rPr>
              <a:pPr>
                <a:defRPr/>
              </a:pPr>
              <a:t>‹#›</a:t>
            </a:fld>
            <a:endParaRPr lang="en-US" altLang="zh-CN">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1079409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787B4F11-7B9A-4598-B9C5-7A5D93223B2A}" type="slidenum">
              <a:rPr lang="en-US" altLang="zh-CN">
                <a:solidFill>
                  <a:srgbClr val="000000"/>
                </a:solidFill>
              </a:rPr>
              <a:pPr>
                <a:defRPr/>
              </a:pPr>
              <a:t>‹#›</a:t>
            </a:fld>
            <a:endParaRPr lang="en-US" altLang="zh-CN">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159786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7E21A3E-F667-4D6C-8CC7-609F5C3F36BA}" type="slidenum">
              <a:rPr lang="en-US" altLang="zh-CN">
                <a:solidFill>
                  <a:srgbClr val="000000"/>
                </a:solidFill>
              </a:rPr>
              <a:pPr>
                <a:defRPr/>
              </a:pPr>
              <a:t>‹#›</a:t>
            </a:fld>
            <a:endParaRPr lang="en-US" altLang="zh-CN">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3906190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93958CAD-2DEA-4EB7-8E88-DE317F508210}" type="slidenum">
              <a:rPr lang="en-US" altLang="zh-CN">
                <a:solidFill>
                  <a:srgbClr val="000000"/>
                </a:solidFill>
              </a:rPr>
              <a:pPr>
                <a:defRPr/>
              </a:pPr>
              <a:t>‹#›</a:t>
            </a:fld>
            <a:endParaRPr lang="en-US" altLang="zh-CN">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57543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4A4B0A0-D23F-446F-BCF1-E1AFC8271B70}" type="slidenum">
              <a:rPr lang="en-US" altLang="zh-CN">
                <a:solidFill>
                  <a:srgbClr val="000000"/>
                </a:solidFill>
              </a:rPr>
              <a:pPr>
                <a:defRPr/>
              </a:pPr>
              <a:t>‹#›</a:t>
            </a:fld>
            <a:endParaRPr lang="en-US" altLang="zh-CN">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172245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4B8699E-0E9E-4A94-AF99-50ED9600AE0C}"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9791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BEA04D1-E133-439C-888C-67E787F6AF24}" type="slidenum">
              <a:rPr lang="en-US" altLang="zh-CN">
                <a:solidFill>
                  <a:srgbClr val="000000"/>
                </a:solidFill>
              </a:rPr>
              <a:pPr>
                <a:defRPr/>
              </a:pPr>
              <a:t>‹#›</a:t>
            </a:fld>
            <a:endParaRPr lang="en-US" altLang="zh-CN">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356142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462DCFA-5EF2-4D42-B648-04A1833B2E59}" type="slidenum">
              <a:rPr lang="en-US" altLang="zh-CN">
                <a:solidFill>
                  <a:srgbClr val="000000"/>
                </a:solidFill>
              </a:rPr>
              <a:pPr>
                <a:defRPr/>
              </a:pPr>
              <a:t>‹#›</a:t>
            </a:fld>
            <a:endParaRPr lang="en-US" altLang="zh-CN">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122486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57200"/>
            <a:ext cx="2057400" cy="54102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57200"/>
            <a:ext cx="6019800" cy="54102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zh-CN">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6B5F51A-76DB-429B-BC5B-E1A348F73366}" type="slidenum">
              <a:rPr lang="en-US" altLang="zh-CN">
                <a:solidFill>
                  <a:srgbClr val="000000"/>
                </a:solidFill>
              </a:rPr>
              <a:pPr>
                <a:defRPr/>
              </a:pPr>
              <a:t>‹#›</a:t>
            </a:fld>
            <a:endParaRPr lang="en-US" altLang="zh-CN">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3879247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200"/>
            <a:ext cx="8229600" cy="1371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981200"/>
            <a:ext cx="4038600" cy="3886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981200"/>
            <a:ext cx="4038600" cy="3886200"/>
          </a:xfrm>
        </p:spPr>
        <p:txBody>
          <a:bodyPr/>
          <a:lstStyle/>
          <a:p>
            <a:endParaRPr lang="zh-CN" altLang="en-US"/>
          </a:p>
        </p:txBody>
      </p:sp>
      <p:sp>
        <p:nvSpPr>
          <p:cNvPr id="5" name="页脚占位符 4"/>
          <p:cNvSpPr>
            <a:spLocks noGrp="1"/>
          </p:cNvSpPr>
          <p:nvPr>
            <p:ph type="ftr" sz="quarter" idx="10"/>
          </p:nvPr>
        </p:nvSpPr>
        <p:spPr>
          <a:xfrm>
            <a:off x="3124200" y="6248400"/>
            <a:ext cx="2895600" cy="457200"/>
          </a:xfrm>
        </p:spPr>
        <p:txBody>
          <a:bodyPr/>
          <a:lstStyle>
            <a:lvl1pPr>
              <a:defRPr/>
            </a:lvl1pPr>
          </a:lstStyle>
          <a:p>
            <a:pPr>
              <a:defRPr/>
            </a:pPr>
            <a:endParaRPr lang="en-US" altLang="zh-CN">
              <a:solidFill>
                <a:srgbClr val="000000"/>
              </a:solidFill>
            </a:endParaRPr>
          </a:p>
        </p:txBody>
      </p:sp>
      <p:sp>
        <p:nvSpPr>
          <p:cNvPr id="6" name="灯片编号占位符 5"/>
          <p:cNvSpPr>
            <a:spLocks noGrp="1"/>
          </p:cNvSpPr>
          <p:nvPr>
            <p:ph type="sldNum" sz="quarter" idx="11"/>
          </p:nvPr>
        </p:nvSpPr>
        <p:spPr>
          <a:xfrm>
            <a:off x="6553200" y="6248400"/>
            <a:ext cx="2133600" cy="457200"/>
          </a:xfrm>
        </p:spPr>
        <p:txBody>
          <a:bodyPr/>
          <a:lstStyle>
            <a:lvl1pPr>
              <a:defRPr smtClean="0"/>
            </a:lvl1pPr>
          </a:lstStyle>
          <a:p>
            <a:pPr>
              <a:defRPr/>
            </a:pPr>
            <a:fld id="{5CB36096-4334-443D-AB22-40FCEABA78BE}" type="slidenum">
              <a:rPr lang="en-US" altLang="zh-CN">
                <a:solidFill>
                  <a:srgbClr val="000000"/>
                </a:solidFill>
              </a:rPr>
              <a:pPr>
                <a:defRPr/>
              </a:pPr>
              <a:t>‹#›</a:t>
            </a:fld>
            <a:endParaRPr lang="en-US" altLang="zh-CN">
              <a:solidFill>
                <a:srgbClr val="000000"/>
              </a:solidFill>
            </a:endParaRPr>
          </a:p>
        </p:txBody>
      </p:sp>
      <p:sp>
        <p:nvSpPr>
          <p:cNvPr id="7" name="日期占位符 6"/>
          <p:cNvSpPr>
            <a:spLocks noGrp="1"/>
          </p:cNvSpPr>
          <p:nvPr>
            <p:ph type="dt" sz="half" idx="12"/>
          </p:nvPr>
        </p:nvSpPr>
        <p:spPr>
          <a:xfrm>
            <a:off x="457200" y="6245225"/>
            <a:ext cx="2133600" cy="476250"/>
          </a:xfrm>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2069482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页脚占位符 3"/>
          <p:cNvSpPr>
            <a:spLocks noGrp="1"/>
          </p:cNvSpPr>
          <p:nvPr>
            <p:ph type="ftr" sz="quarter" idx="10"/>
          </p:nvPr>
        </p:nvSpPr>
        <p:spPr>
          <a:xfrm>
            <a:off x="3124200" y="6248400"/>
            <a:ext cx="2895600" cy="457200"/>
          </a:xfrm>
        </p:spPr>
        <p:txBody>
          <a:bodyPr/>
          <a:lstStyle>
            <a:lvl1pPr>
              <a:defRPr/>
            </a:lvl1pPr>
          </a:lstStyle>
          <a:p>
            <a:pPr>
              <a:defRPr/>
            </a:pPr>
            <a:endParaRPr lang="en-US" altLang="zh-CN">
              <a:solidFill>
                <a:srgbClr val="000000"/>
              </a:solidFill>
            </a:endParaRPr>
          </a:p>
        </p:txBody>
      </p:sp>
      <p:sp>
        <p:nvSpPr>
          <p:cNvPr id="5" name="灯片编号占位符 4"/>
          <p:cNvSpPr>
            <a:spLocks noGrp="1"/>
          </p:cNvSpPr>
          <p:nvPr>
            <p:ph type="sldNum" sz="quarter" idx="11"/>
          </p:nvPr>
        </p:nvSpPr>
        <p:spPr>
          <a:xfrm>
            <a:off x="6553200" y="6248400"/>
            <a:ext cx="2133600" cy="457200"/>
          </a:xfrm>
        </p:spPr>
        <p:txBody>
          <a:bodyPr/>
          <a:lstStyle>
            <a:lvl1pPr>
              <a:defRPr smtClean="0"/>
            </a:lvl1pPr>
          </a:lstStyle>
          <a:p>
            <a:pPr>
              <a:defRPr/>
            </a:pPr>
            <a:fld id="{21D5548E-8F04-468F-AFDE-FA7BC0A45892}" type="slidenum">
              <a:rPr lang="en-US" altLang="zh-CN">
                <a:solidFill>
                  <a:srgbClr val="000000"/>
                </a:solidFill>
              </a:rPr>
              <a:pPr>
                <a:defRPr/>
              </a:pPr>
              <a:t>‹#›</a:t>
            </a:fld>
            <a:endParaRPr lang="en-US" altLang="zh-CN">
              <a:solidFill>
                <a:srgbClr val="000000"/>
              </a:solidFill>
            </a:endParaRPr>
          </a:p>
        </p:txBody>
      </p:sp>
      <p:sp>
        <p:nvSpPr>
          <p:cNvPr id="6" name="日期占位符 5"/>
          <p:cNvSpPr>
            <a:spLocks noGrp="1"/>
          </p:cNvSpPr>
          <p:nvPr>
            <p:ph type="dt" sz="half" idx="12"/>
          </p:nvPr>
        </p:nvSpPr>
        <p:spPr>
          <a:xfrm>
            <a:off x="457200" y="6245225"/>
            <a:ext cx="2133600" cy="476250"/>
          </a:xfrm>
        </p:spPr>
        <p:txBody>
          <a:bodyPr/>
          <a:lstStyle>
            <a:lvl1pPr>
              <a:defRPr/>
            </a:lvl1pPr>
          </a:lstStyle>
          <a:p>
            <a:pPr>
              <a:defRPr/>
            </a:pPr>
            <a:endParaRPr lang="en-US" altLang="zh-CN">
              <a:solidFill>
                <a:srgbClr val="000000"/>
              </a:solidFill>
            </a:endParaRPr>
          </a:p>
        </p:txBody>
      </p:sp>
    </p:spTree>
    <p:extLst>
      <p:ext uri="{BB962C8B-B14F-4D97-AF65-F5344CB8AC3E}">
        <p14:creationId xmlns:p14="http://schemas.microsoft.com/office/powerpoint/2010/main" val="3672972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961CD3A-86AD-42CB-8A69-C38B6FE89DC1}"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04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DAE51AC-E520-4F76-836B-6B7A187DAD9E}"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0452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84CF0C3-18C4-4147-86AD-8DFCA22D2FDB}"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4161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B354A7E-D519-445C-AD33-9A17705DFA73}"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848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4320788-2E45-4E53-8D32-F614BEBF2E7D}"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1041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A10503D-6F6B-41D7-8A38-27757770C101}"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1456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13732F4-5D2C-4122-9C0D-8BFFB490FC84}"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74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A8038-8862-49AF-9819-060E5991AF77}" type="datetime1">
              <a:rPr lang="zh-CN" altLang="en-US" smtClean="0">
                <a:solidFill>
                  <a:prstClr val="black">
                    <a:tint val="75000"/>
                  </a:prstClr>
                </a:solidFill>
              </a:rPr>
              <a:pPr/>
              <a:t>2017/6/19 Monday</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68172-A5C0-4F04-81C6-4FD9E87B3D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39879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8F6FA"/>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defRPr/>
            </a:pPr>
            <a:endParaRPr lang="en-US" altLang="zh-CN">
              <a:solidFill>
                <a:srgbClr val="000000"/>
              </a:solidFill>
            </a:endParaRPr>
          </a:p>
        </p:txBody>
      </p:sp>
      <p:sp>
        <p:nvSpPr>
          <p:cNvPr id="1638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fontAlgn="base">
              <a:spcBef>
                <a:spcPct val="0"/>
              </a:spcBef>
              <a:spcAft>
                <a:spcPct val="0"/>
              </a:spcAft>
              <a:defRPr/>
            </a:pPr>
            <a:fld id="{23EEE5BD-C89A-428E-A0D0-8FF05CE9A4FF}"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grpSp>
        <p:nvGrpSpPr>
          <p:cNvPr id="2052" name="Group 4"/>
          <p:cNvGrpSpPr>
            <a:grpSpLocks/>
          </p:cNvGrpSpPr>
          <p:nvPr/>
        </p:nvGrpSpPr>
        <p:grpSpPr bwMode="auto">
          <a:xfrm>
            <a:off x="0" y="0"/>
            <a:ext cx="9144000" cy="546100"/>
            <a:chOff x="0" y="0"/>
            <a:chExt cx="5760" cy="344"/>
          </a:xfrm>
        </p:grpSpPr>
        <p:sp>
          <p:nvSpPr>
            <p:cNvPr id="1638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lang="zh-CN" altLang="zh-CN" sz="2400">
                <a:solidFill>
                  <a:srgbClr val="000000"/>
                </a:solidFill>
                <a:latin typeface="Times New Roman" pitchFamily="18" charset="0"/>
              </a:endParaRPr>
            </a:p>
          </p:txBody>
        </p:sp>
        <p:sp>
          <p:nvSpPr>
            <p:cNvPr id="1639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639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a:solidFill>
                  <a:srgbClr val="666699"/>
                </a:solidFill>
              </a:endParaRPr>
            </a:p>
          </p:txBody>
        </p:sp>
        <p:sp>
          <p:nvSpPr>
            <p:cNvPr id="1639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a:solidFill>
                  <a:srgbClr val="666699"/>
                </a:solidFill>
              </a:endParaRPr>
            </a:p>
          </p:txBody>
        </p:sp>
        <p:sp>
          <p:nvSpPr>
            <p:cNvPr id="1639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a:solidFill>
                  <a:srgbClr val="9999CC"/>
                </a:solidFill>
              </a:endParaRPr>
            </a:p>
          </p:txBody>
        </p:sp>
        <p:sp>
          <p:nvSpPr>
            <p:cNvPr id="1639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fontAlgn="base">
                <a:spcBef>
                  <a:spcPct val="0"/>
                </a:spcBef>
                <a:spcAft>
                  <a:spcPct val="0"/>
                </a:spcAft>
                <a:defRPr/>
              </a:pPr>
              <a:endParaRPr lang="zh-CN" altLang="zh-CN">
                <a:solidFill>
                  <a:srgbClr val="666699"/>
                </a:solidFill>
              </a:endParaRPr>
            </a:p>
          </p:txBody>
        </p:sp>
        <p:sp>
          <p:nvSpPr>
            <p:cNvPr id="1639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fontAlgn="base">
                <a:spcBef>
                  <a:spcPct val="0"/>
                </a:spcBef>
                <a:spcAft>
                  <a:spcPct val="0"/>
                </a:spcAft>
                <a:defRPr/>
              </a:pPr>
              <a:endParaRPr lang="zh-CN" altLang="zh-CN" sz="2400">
                <a:solidFill>
                  <a:srgbClr val="000000"/>
                </a:solidFill>
                <a:latin typeface="Times New Roman" pitchFamily="18" charset="0"/>
              </a:endParaRPr>
            </a:p>
          </p:txBody>
        </p:sp>
        <p:sp>
          <p:nvSpPr>
            <p:cNvPr id="1639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a:solidFill>
                  <a:srgbClr val="9999CC"/>
                </a:solidFill>
              </a:endParaRPr>
            </a:p>
          </p:txBody>
        </p:sp>
        <p:sp>
          <p:nvSpPr>
            <p:cNvPr id="1639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fontAlgn="base">
                <a:spcBef>
                  <a:spcPct val="0"/>
                </a:spcBef>
                <a:spcAft>
                  <a:spcPct val="0"/>
                </a:spcAft>
                <a:defRPr/>
              </a:pPr>
              <a:endParaRPr lang="zh-CN" altLang="zh-CN">
                <a:solidFill>
                  <a:srgbClr val="9999CC"/>
                </a:solidFill>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640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defRPr/>
            </a:pPr>
            <a:endParaRPr lang="en-US" altLang="zh-CN">
              <a:solidFill>
                <a:srgbClr val="000000"/>
              </a:solidFill>
            </a:endParaRPr>
          </a:p>
        </p:txBody>
      </p:sp>
    </p:spTree>
    <p:extLst>
      <p:ext uri="{BB962C8B-B14F-4D97-AF65-F5344CB8AC3E}">
        <p14:creationId xmlns:p14="http://schemas.microsoft.com/office/powerpoint/2010/main" val="627426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ea typeface="宋体" pitchFamily="2" charset="-122"/>
        </a:defRPr>
      </a:lvl2pPr>
      <a:lvl3pPr algn="l" rtl="0" eaLnBrk="0" fontAlgn="base" hangingPunct="0">
        <a:spcBef>
          <a:spcPct val="0"/>
        </a:spcBef>
        <a:spcAft>
          <a:spcPct val="0"/>
        </a:spcAft>
        <a:defRPr sz="4400">
          <a:solidFill>
            <a:schemeClr val="tx1"/>
          </a:solidFill>
          <a:latin typeface="Arial" charset="0"/>
          <a:ea typeface="宋体" pitchFamily="2" charset="-122"/>
        </a:defRPr>
      </a:lvl3pPr>
      <a:lvl4pPr algn="l" rtl="0" eaLnBrk="0" fontAlgn="base" hangingPunct="0">
        <a:spcBef>
          <a:spcPct val="0"/>
        </a:spcBef>
        <a:spcAft>
          <a:spcPct val="0"/>
        </a:spcAft>
        <a:defRPr sz="4400">
          <a:solidFill>
            <a:schemeClr val="tx1"/>
          </a:solidFill>
          <a:latin typeface="Arial" charset="0"/>
          <a:ea typeface="宋体" pitchFamily="2" charset="-122"/>
        </a:defRPr>
      </a:lvl4pPr>
      <a:lvl5pPr algn="l" rtl="0" eaLnBrk="0" fontAlgn="base" hangingPunct="0">
        <a:spcBef>
          <a:spcPct val="0"/>
        </a:spcBef>
        <a:spcAft>
          <a:spcPct val="0"/>
        </a:spcAft>
        <a:defRPr sz="4400">
          <a:solidFill>
            <a:schemeClr val="tx1"/>
          </a:solidFill>
          <a:latin typeface="Arial" charset="0"/>
          <a:ea typeface="宋体" pitchFamily="2" charset="-122"/>
        </a:defRPr>
      </a:lvl5pPr>
      <a:lvl6pPr marL="457200" algn="l" rtl="0" fontAlgn="base">
        <a:spcBef>
          <a:spcPct val="0"/>
        </a:spcBef>
        <a:spcAft>
          <a:spcPct val="0"/>
        </a:spcAft>
        <a:defRPr sz="4400">
          <a:solidFill>
            <a:schemeClr val="tx1"/>
          </a:solidFill>
          <a:latin typeface="Arial" charset="0"/>
          <a:ea typeface="宋体" pitchFamily="2" charset="-122"/>
        </a:defRPr>
      </a:lvl6pPr>
      <a:lvl7pPr marL="914400" algn="l" rtl="0" fontAlgn="base">
        <a:spcBef>
          <a:spcPct val="0"/>
        </a:spcBef>
        <a:spcAft>
          <a:spcPct val="0"/>
        </a:spcAft>
        <a:defRPr sz="4400">
          <a:solidFill>
            <a:schemeClr val="tx1"/>
          </a:solidFill>
          <a:latin typeface="Arial" charset="0"/>
          <a:ea typeface="宋体" pitchFamily="2" charset="-122"/>
        </a:defRPr>
      </a:lvl7pPr>
      <a:lvl8pPr marL="1371600" algn="l" rtl="0" fontAlgn="base">
        <a:spcBef>
          <a:spcPct val="0"/>
        </a:spcBef>
        <a:spcAft>
          <a:spcPct val="0"/>
        </a:spcAft>
        <a:defRPr sz="4400">
          <a:solidFill>
            <a:schemeClr val="tx1"/>
          </a:solidFill>
          <a:latin typeface="Arial" charset="0"/>
          <a:ea typeface="宋体" pitchFamily="2" charset="-122"/>
        </a:defRPr>
      </a:lvl8pPr>
      <a:lvl9pPr marL="1828800" algn="l" rtl="0" fontAlgn="base">
        <a:spcBef>
          <a:spcPct val="0"/>
        </a:spcBef>
        <a:spcAft>
          <a:spcPct val="0"/>
        </a:spcAft>
        <a:defRPr sz="4400">
          <a:solidFill>
            <a:schemeClr val="tx1"/>
          </a:solidFill>
          <a:latin typeface="Arial" charset="0"/>
          <a:ea typeface="宋体" pitchFamily="2" charset="-122"/>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2038" name="Picture 6" descr="D:\Documents\Desktop\封面.jpg"/>
          <p:cNvPicPr>
            <a:picLocks noChangeAspect="1" noChangeArrowheads="1"/>
          </p:cNvPicPr>
          <p:nvPr/>
        </p:nvPicPr>
        <p:blipFill>
          <a:blip r:embed="rId3"/>
          <a:srcRect t="3575" b="9913"/>
          <a:stretch>
            <a:fillRect/>
          </a:stretch>
        </p:blipFill>
        <p:spPr bwMode="auto">
          <a:xfrm>
            <a:off x="-51258" y="0"/>
            <a:ext cx="9195258" cy="6858000"/>
          </a:xfrm>
          <a:prstGeom prst="rect">
            <a:avLst/>
          </a:prstGeom>
          <a:noFill/>
        </p:spPr>
      </p:pic>
      <p:sp>
        <p:nvSpPr>
          <p:cNvPr id="172034" name="Rectangle 2"/>
          <p:cNvSpPr>
            <a:spLocks noGrp="1" noChangeArrowheads="1"/>
          </p:cNvSpPr>
          <p:nvPr>
            <p:ph type="ctrTitle" idx="4294967295"/>
          </p:nvPr>
        </p:nvSpPr>
        <p:spPr>
          <a:xfrm>
            <a:off x="-51258" y="1071546"/>
            <a:ext cx="9195258" cy="1470025"/>
          </a:xfrm>
        </p:spPr>
        <p:txBody>
          <a:bodyPr>
            <a:normAutofit/>
          </a:bodyPr>
          <a:lstStyle/>
          <a:p>
            <a:pPr eaLnBrk="1" hangingPunct="1"/>
            <a:r>
              <a:rPr lang="zh-CN" altLang="en-US" sz="6000" b="1" dirty="0" smtClean="0">
                <a:solidFill>
                  <a:schemeClr val="accent6">
                    <a:lumMod val="75000"/>
                  </a:schemeClr>
                </a:solidFill>
                <a:latin typeface="方正姚体" pitchFamily="2" charset="-122"/>
                <a:ea typeface="方正姚体" pitchFamily="2" charset="-122"/>
              </a:rPr>
              <a:t>茶叶采摘技术</a:t>
            </a:r>
          </a:p>
        </p:txBody>
      </p:sp>
      <p:sp>
        <p:nvSpPr>
          <p:cNvPr id="172035" name="Rectangle 3"/>
          <p:cNvSpPr>
            <a:spLocks noGrp="1" noChangeArrowheads="1"/>
          </p:cNvSpPr>
          <p:nvPr>
            <p:ph type="subTitle" idx="4294967295"/>
          </p:nvPr>
        </p:nvSpPr>
        <p:spPr>
          <a:xfrm>
            <a:off x="4391025" y="5445125"/>
            <a:ext cx="4752975" cy="1008063"/>
          </a:xfrm>
        </p:spPr>
        <p:txBody>
          <a:bodyPr/>
          <a:lstStyle/>
          <a:p>
            <a:pPr marL="0" indent="0" algn="ctr" eaLnBrk="1" hangingPunct="1">
              <a:buFontTx/>
              <a:buNone/>
            </a:pPr>
            <a:endParaRPr lang="zh-CN" altLang="en-US" b="1" dirty="0" smtClean="0">
              <a:solidFill>
                <a:srgbClr val="0000FF"/>
              </a:solidFill>
            </a:endParaRPr>
          </a:p>
          <a:p>
            <a:pPr marL="0" indent="0" algn="ctr" eaLnBrk="1" hangingPunct="1">
              <a:buFontTx/>
              <a:buNone/>
            </a:pPr>
            <a:endParaRPr lang="zh-CN" altLang="en-US" b="1" dirty="0" smtClean="0">
              <a:solidFill>
                <a:srgbClr val="58C731"/>
              </a:solidFill>
            </a:endParaRPr>
          </a:p>
        </p:txBody>
      </p:sp>
      <p:sp>
        <p:nvSpPr>
          <p:cNvPr id="172036" name="Text Box 4"/>
          <p:cNvSpPr txBox="1">
            <a:spLocks noChangeArrowheads="1"/>
          </p:cNvSpPr>
          <p:nvPr/>
        </p:nvSpPr>
        <p:spPr bwMode="auto">
          <a:xfrm>
            <a:off x="2699793" y="2564904"/>
            <a:ext cx="5904655" cy="1815882"/>
          </a:xfrm>
          <a:prstGeom prst="rect">
            <a:avLst/>
          </a:prstGeom>
          <a:noFill/>
          <a:ln w="9525">
            <a:noFill/>
            <a:miter lim="800000"/>
            <a:headEnd/>
            <a:tailEnd/>
          </a:ln>
        </p:spPr>
        <p:txBody>
          <a:bodyPr wrap="square">
            <a:spAutoFit/>
          </a:bodyPr>
          <a:lstStyle/>
          <a:p>
            <a:pPr algn="ctr">
              <a:spcBef>
                <a:spcPct val="50000"/>
              </a:spcBef>
            </a:pPr>
            <a:r>
              <a:rPr lang="zh-CN" altLang="en-US" sz="2800" b="1" dirty="0">
                <a:solidFill>
                  <a:srgbClr val="F79646">
                    <a:lumMod val="75000"/>
                  </a:srgbClr>
                </a:solidFill>
                <a:ea typeface="华文新魏" pitchFamily="2" charset="-122"/>
              </a:rPr>
              <a:t>湖南省农业广播电视学校安化县分校</a:t>
            </a:r>
            <a:endParaRPr lang="en-US" altLang="zh-CN" sz="2800" b="1" dirty="0">
              <a:solidFill>
                <a:srgbClr val="F79646">
                  <a:lumMod val="75000"/>
                </a:srgbClr>
              </a:solidFill>
              <a:ea typeface="华文新魏" pitchFamily="2" charset="-122"/>
            </a:endParaRPr>
          </a:p>
          <a:p>
            <a:pPr algn="ctr">
              <a:spcBef>
                <a:spcPct val="50000"/>
              </a:spcBef>
            </a:pPr>
            <a:endParaRPr lang="en-US" altLang="zh-CN" sz="2800" b="1" dirty="0">
              <a:solidFill>
                <a:srgbClr val="F79646">
                  <a:lumMod val="75000"/>
                </a:srgbClr>
              </a:solidFill>
              <a:ea typeface="华文新魏" pitchFamily="2" charset="-122"/>
            </a:endParaRPr>
          </a:p>
          <a:p>
            <a:pPr algn="ctr">
              <a:spcBef>
                <a:spcPct val="50000"/>
              </a:spcBef>
            </a:pPr>
            <a:r>
              <a:rPr lang="en-US" altLang="zh-CN" sz="2800" b="1" dirty="0">
                <a:solidFill>
                  <a:srgbClr val="F79646">
                    <a:lumMod val="75000"/>
                  </a:srgbClr>
                </a:solidFill>
                <a:ea typeface="华文新魏" pitchFamily="2" charset="-122"/>
              </a:rPr>
              <a:t> </a:t>
            </a:r>
            <a:r>
              <a:rPr lang="en-US" altLang="zh-CN" sz="2800" b="1" dirty="0">
                <a:solidFill>
                  <a:srgbClr val="F79646">
                    <a:lumMod val="75000"/>
                  </a:srgbClr>
                </a:solidFill>
                <a:ea typeface="华文新魏" pitchFamily="2" charset="-122"/>
              </a:rPr>
              <a:t>                                   </a:t>
            </a:r>
            <a:r>
              <a:rPr lang="zh-CN" altLang="en-US" sz="2800" b="1" dirty="0">
                <a:solidFill>
                  <a:srgbClr val="7030A0"/>
                </a:solidFill>
                <a:latin typeface="华文行楷" panose="02010800040101010101" pitchFamily="2" charset="-122"/>
                <a:ea typeface="华文行楷" panose="02010800040101010101" pitchFamily="2" charset="-122"/>
              </a:rPr>
              <a:t>杨</a:t>
            </a:r>
            <a:r>
              <a:rPr lang="zh-CN" altLang="en-US" sz="2800" b="1" dirty="0">
                <a:solidFill>
                  <a:srgbClr val="7030A0"/>
                </a:solidFill>
                <a:latin typeface="华文行楷" panose="02010800040101010101" pitchFamily="2" charset="-122"/>
                <a:ea typeface="华文行楷" panose="02010800040101010101" pitchFamily="2" charset="-122"/>
              </a:rPr>
              <a:t>志新</a:t>
            </a:r>
          </a:p>
        </p:txBody>
      </p:sp>
      <p:pic>
        <p:nvPicPr>
          <p:cNvPr id="8" name="Picture 10" descr="新型职业农民标识"/>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9128"/>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p:txBody>
          <a:bodyPr/>
          <a:lstStyle/>
          <a:p>
            <a:fld id="{3C668172-A5C0-4F04-81C6-4FD9E87B3D35}" type="slidenum">
              <a:rPr lang="zh-CN" altLang="en-US" smtClean="0">
                <a:solidFill>
                  <a:srgbClr val="002060"/>
                </a:solidFill>
              </a:rPr>
              <a:pPr/>
              <a:t>1</a:t>
            </a:fld>
            <a:endParaRPr lang="zh-CN" altLang="en-US" dirty="0">
              <a:solidFill>
                <a:srgbClr val="002060"/>
              </a:solidFill>
            </a:endParaRPr>
          </a:p>
        </p:txBody>
      </p:sp>
      <p:sp>
        <p:nvSpPr>
          <p:cNvPr id="9" name="矩形 8"/>
          <p:cNvSpPr/>
          <p:nvPr/>
        </p:nvSpPr>
        <p:spPr>
          <a:xfrm>
            <a:off x="4964995" y="4895463"/>
            <a:ext cx="3635896" cy="400110"/>
          </a:xfrm>
          <a:prstGeom prst="rect">
            <a:avLst/>
          </a:prstGeom>
          <a:solidFill>
            <a:srgbClr val="C907BB"/>
          </a:solidFill>
          <a:scene3d>
            <a:camera prst="orthographicFront"/>
            <a:lightRig rig="threePt" dir="t"/>
          </a:scene3d>
          <a:sp3d>
            <a:bevelT/>
          </a:sp3d>
        </p:spPr>
        <p:txBody>
          <a:bodyPr wrap="square">
            <a:spAutoFit/>
          </a:bodyPr>
          <a:lstStyle/>
          <a:p>
            <a:pPr algn="ctr">
              <a:defRPr/>
            </a:pPr>
            <a:r>
              <a:rPr lang="zh-CN" altLang="en-US" sz="2000" b="1" kern="0" dirty="0">
                <a:solidFill>
                  <a:srgbClr val="FFFF00"/>
                </a:solidFill>
                <a:latin typeface="黑体" panose="02010609060101010101" pitchFamily="49" charset="-122"/>
                <a:ea typeface="黑体" panose="02010609060101010101" pitchFamily="49" charset="-122"/>
                <a:sym typeface="Arial" charset="0"/>
              </a:rPr>
              <a:t>微信 </a:t>
            </a:r>
            <a:r>
              <a:rPr lang="en-US" altLang="zh-CN" sz="2000" b="1" kern="0" dirty="0">
                <a:solidFill>
                  <a:srgbClr val="FFFF00"/>
                </a:solidFill>
                <a:latin typeface=""/>
                <a:sym typeface="Arial" charset="0"/>
              </a:rPr>
              <a:t>yzx6820//13762706837</a:t>
            </a:r>
            <a:r>
              <a:rPr lang="zh-CN" altLang="en-US" sz="2000" b="1" kern="0" dirty="0">
                <a:solidFill>
                  <a:srgbClr val="FFFF00"/>
                </a:solidFill>
                <a:latin typeface="华文行楷" panose="02010800040101010101" pitchFamily="2" charset="-122"/>
                <a:ea typeface="华文行楷" panose="02010800040101010101" pitchFamily="2" charset="-122"/>
                <a:sym typeface="Arial" charset="0"/>
              </a:rPr>
              <a:t> </a:t>
            </a:r>
            <a:endParaRPr lang="zh-CN" altLang="en-US" sz="2000" kern="0" dirty="0">
              <a:solidFill>
                <a:srgbClr val="FFFF00"/>
              </a:solidFill>
              <a:latin typeface="Arial"/>
            </a:endParaRPr>
          </a:p>
        </p:txBody>
      </p:sp>
    </p:spTree>
    <p:extLst>
      <p:ext uri="{BB962C8B-B14F-4D97-AF65-F5344CB8AC3E}">
        <p14:creationId xmlns:p14="http://schemas.microsoft.com/office/powerpoint/2010/main" val="2369375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10</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344816" cy="4708981"/>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、留叶数量</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据研究证实：留叶过多过少，对茶树的产量和品质的提高都是不利的。</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多</a:t>
            </a:r>
            <a:r>
              <a:rPr lang="zh-CN" altLang="en-US" sz="2000" dirty="0">
                <a:solidFill>
                  <a:prstClr val="black"/>
                </a:solidFill>
                <a:latin typeface="华文楷体" panose="02010600040101010101" pitchFamily="2" charset="-122"/>
                <a:ea typeface="华文楷体" panose="02010600040101010101" pitchFamily="2" charset="-122"/>
              </a:rPr>
              <a:t>留叶，虽可使茶树生长高大广阔，也会导致茶丛蓬面的郁闭，叶片上下重叠，特别是中下层叶片光合作用大大减弱，消耗增加，反而影响茶树经济产量的提高。</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留叶过少，在短时期内虽可促进茶树早发芽，多发芽，但毕竟由于茶树光合作用面积减少，有机物质积累减少，茶树呈现饥饿状态，新梢芽叶瘦小，茶树生理机能衰退，直至茶树难以发芽，最终使其产量和品质急剧下降，未老先衰。</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531422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11</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344816" cy="3785652"/>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、留叶数量</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一般以叶面积指数，即每亩茶树叶面积的总和与土地面积之比来衡量。</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据中国农科院茶叶研究所测定：</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成年茶树叶面积指数</a:t>
            </a:r>
            <a:r>
              <a:rPr lang="en-US" altLang="zh-CN" sz="2000" dirty="0">
                <a:solidFill>
                  <a:prstClr val="black"/>
                </a:solidFill>
                <a:latin typeface="华文楷体" panose="02010600040101010101" pitchFamily="2" charset="-122"/>
                <a:ea typeface="华文楷体" panose="02010600040101010101" pitchFamily="2" charset="-122"/>
              </a:rPr>
              <a:t>3—4</a:t>
            </a:r>
            <a:r>
              <a:rPr lang="zh-CN" altLang="en-US" sz="2000" dirty="0">
                <a:solidFill>
                  <a:prstClr val="black"/>
                </a:solidFill>
                <a:latin typeface="华文楷体" panose="02010600040101010101" pitchFamily="2" charset="-122"/>
                <a:ea typeface="华文楷体" panose="02010600040101010101" pitchFamily="2" charset="-122"/>
              </a:rPr>
              <a:t>为适宜；</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老年茶树叶面积指数</a:t>
            </a:r>
            <a:r>
              <a:rPr lang="en-US" altLang="zh-CN" sz="2000" dirty="0">
                <a:solidFill>
                  <a:prstClr val="black"/>
                </a:solidFill>
                <a:latin typeface="华文楷体" panose="02010600040101010101" pitchFamily="2" charset="-122"/>
                <a:ea typeface="华文楷体" panose="02010600040101010101" pitchFamily="2" charset="-122"/>
              </a:rPr>
              <a:t>2—3</a:t>
            </a:r>
            <a:r>
              <a:rPr lang="zh-CN" altLang="en-US" sz="2000" dirty="0">
                <a:solidFill>
                  <a:prstClr val="black"/>
                </a:solidFill>
                <a:latin typeface="华文楷体" panose="02010600040101010101" pitchFamily="2" charset="-122"/>
                <a:ea typeface="华文楷体" panose="02010600040101010101" pitchFamily="2" charset="-122"/>
              </a:rPr>
              <a:t>为适宜；</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青年茶树产量随叶面积指数增加</a:t>
            </a:r>
            <a:r>
              <a:rPr lang="en-US" altLang="zh-CN" sz="2000" dirty="0">
                <a:solidFill>
                  <a:prstClr val="black"/>
                </a:solidFill>
                <a:latin typeface="华文楷体" panose="02010600040101010101" pitchFamily="2" charset="-122"/>
                <a:ea typeface="华文楷体" panose="02010600040101010101" pitchFamily="2" charset="-122"/>
              </a:rPr>
              <a:t/>
            </a:r>
            <a:br>
              <a:rPr lang="en-US" altLang="zh-CN" sz="2000" dirty="0">
                <a:solidFill>
                  <a:prstClr val="black"/>
                </a:solidFill>
                <a:latin typeface="华文楷体" panose="02010600040101010101" pitchFamily="2" charset="-122"/>
                <a:ea typeface="华文楷体" panose="02010600040101010101" pitchFamily="2" charset="-122"/>
              </a:rPr>
            </a:br>
            <a:r>
              <a:rPr lang="zh-CN" altLang="en-US" sz="2000" dirty="0">
                <a:solidFill>
                  <a:prstClr val="black"/>
                </a:solidFill>
                <a:latin typeface="华文楷体" panose="02010600040101010101" pitchFamily="2" charset="-122"/>
                <a:ea typeface="华文楷体" panose="02010600040101010101" pitchFamily="2" charset="-122"/>
              </a:rPr>
              <a:t>而有所增加。</a:t>
            </a:r>
            <a:endParaRPr lang="en-US" altLang="zh-CN" sz="2000" dirty="0">
              <a:solidFill>
                <a:prstClr val="black"/>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8018" y="2852936"/>
            <a:ext cx="3716470" cy="2922711"/>
          </a:xfrm>
          <a:prstGeom prst="rect">
            <a:avLst/>
          </a:prstGeom>
        </p:spPr>
      </p:pic>
    </p:spTree>
    <p:extLst>
      <p:ext uri="{BB962C8B-B14F-4D97-AF65-F5344CB8AC3E}">
        <p14:creationId xmlns:p14="http://schemas.microsoft.com/office/powerpoint/2010/main" val="1523829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12</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344816" cy="2400657"/>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、留叶数量</a:t>
            </a:r>
            <a:r>
              <a:rPr lang="en-US" altLang="zh-CN" sz="2000" dirty="0">
                <a:solidFill>
                  <a:prstClr val="black"/>
                </a:solidFill>
                <a:latin typeface="华文楷体" panose="02010600040101010101" pitchFamily="2" charset="-122"/>
                <a:ea typeface="华文楷体" panose="02010600040101010101" pitchFamily="2" charset="-122"/>
              </a:rPr>
              <a:t>——</a:t>
            </a: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但叶面积指数的测定方法比较麻烦，在生产实践中掌握以茶树“不露骨”为留叶的适度，即以树冠叶片相互密接，见不到枝干外露为适宜，但并非留叶越多越好。</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786679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13</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344816" cy="4708981"/>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、留叶数量</a:t>
            </a:r>
            <a:r>
              <a:rPr lang="en-US" altLang="zh-CN" sz="2000" dirty="0">
                <a:solidFill>
                  <a:prstClr val="black"/>
                </a:solidFill>
                <a:latin typeface="华文楷体" panose="02010600040101010101" pitchFamily="2" charset="-122"/>
                <a:ea typeface="华文楷体" panose="02010600040101010101" pitchFamily="2" charset="-122"/>
              </a:rPr>
              <a:t>——</a:t>
            </a: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根据不同品种、树势、茶类、气候条件、茶园管理水平不同，可归纳为以下几种情况：</a:t>
            </a:r>
            <a:endParaRPr lang="en-US" altLang="zh-CN" sz="2000" dirty="0">
              <a:solidFill>
                <a:prstClr val="black"/>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1F497D"/>
                </a:solidFill>
                <a:latin typeface="华文楷体" panose="02010600040101010101" pitchFamily="2" charset="-122"/>
                <a:ea typeface="华文楷体" panose="02010600040101010101" pitchFamily="2" charset="-122"/>
              </a:rPr>
              <a:t>全年留两叶采；</a:t>
            </a:r>
            <a:endParaRPr lang="en-US" altLang="zh-CN" sz="2000" dirty="0">
              <a:solidFill>
                <a:srgbClr val="1F497D"/>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C00000"/>
                </a:solidFill>
                <a:latin typeface="华文楷体" panose="02010600040101010101" pitchFamily="2" charset="-122"/>
                <a:ea typeface="华文楷体" panose="02010600040101010101" pitchFamily="2" charset="-122"/>
              </a:rPr>
              <a:t>全年留一叶采；</a:t>
            </a:r>
            <a:endParaRPr lang="en-US" altLang="zh-CN" sz="2000" dirty="0">
              <a:solidFill>
                <a:srgbClr val="C00000"/>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00B050"/>
                </a:solidFill>
                <a:latin typeface="华文楷体" panose="02010600040101010101" pitchFamily="2" charset="-122"/>
                <a:ea typeface="华文楷体" panose="02010600040101010101" pitchFamily="2" charset="-122"/>
              </a:rPr>
              <a:t>全年基本留鱼叶；</a:t>
            </a:r>
            <a:endParaRPr lang="en-US" altLang="zh-CN" sz="2000" dirty="0">
              <a:solidFill>
                <a:srgbClr val="00B050"/>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F79646">
                    <a:lumMod val="50000"/>
                  </a:srgbClr>
                </a:solidFill>
                <a:latin typeface="华文楷体" panose="02010600040101010101" pitchFamily="2" charset="-122"/>
                <a:ea typeface="华文楷体" panose="02010600040101010101" pitchFamily="2" charset="-122"/>
              </a:rPr>
              <a:t>春留二叶、夏留一叶、秋留鱼叶；</a:t>
            </a:r>
            <a:endParaRPr lang="en-US" altLang="zh-CN" sz="2000" dirty="0">
              <a:solidFill>
                <a:srgbClr val="F79646">
                  <a:lumMod val="50000"/>
                </a:srgbClr>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7030A0"/>
                </a:solidFill>
                <a:latin typeface="华文楷体" panose="02010600040101010101" pitchFamily="2" charset="-122"/>
                <a:ea typeface="华文楷体" panose="02010600040101010101" pitchFamily="2" charset="-122"/>
              </a:rPr>
              <a:t>春</a:t>
            </a:r>
            <a:r>
              <a:rPr lang="zh-CN" altLang="en-US" sz="2000" dirty="0">
                <a:solidFill>
                  <a:srgbClr val="7030A0"/>
                </a:solidFill>
                <a:latin typeface="华文楷体" panose="02010600040101010101" pitchFamily="2" charset="-122"/>
                <a:ea typeface="华文楷体" panose="02010600040101010101" pitchFamily="2" charset="-122"/>
              </a:rPr>
              <a:t>夏留一叶、秋留鱼叶；</a:t>
            </a:r>
            <a:endParaRPr lang="en-US" altLang="zh-CN" sz="2000" dirty="0">
              <a:solidFill>
                <a:srgbClr val="7030A0"/>
              </a:solidFill>
              <a:latin typeface="华文楷体" panose="02010600040101010101" pitchFamily="2" charset="-122"/>
              <a:ea typeface="华文楷体" panose="02010600040101010101" pitchFamily="2" charset="-122"/>
            </a:endParaRPr>
          </a:p>
          <a:p>
            <a:pPr marL="457200" indent="-457200">
              <a:lnSpc>
                <a:spcPct val="150000"/>
              </a:lnSpc>
              <a:buFont typeface="+mj-ea"/>
              <a:buAutoNum type="circleNumDbPlain"/>
            </a:pPr>
            <a:r>
              <a:rPr lang="zh-CN" altLang="en-US" sz="2000" dirty="0">
                <a:solidFill>
                  <a:srgbClr val="FF0000"/>
                </a:solidFill>
                <a:latin typeface="华文楷体" panose="02010600040101010101" pitchFamily="2" charset="-122"/>
                <a:ea typeface="华文楷体" panose="02010600040101010101" pitchFamily="2" charset="-122"/>
              </a:rPr>
              <a:t>春留鱼叶、夏留一叶、秋留鱼叶。</a:t>
            </a:r>
            <a:endParaRPr lang="en-US" altLang="zh-CN" sz="2000" dirty="0">
              <a:solidFill>
                <a:srgbClr val="FF0000"/>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3177914"/>
            <a:ext cx="3096344" cy="3157752"/>
          </a:xfrm>
          <a:prstGeom prst="rect">
            <a:avLst/>
          </a:prstGeom>
        </p:spPr>
      </p:pic>
    </p:spTree>
    <p:extLst>
      <p:ext uri="{BB962C8B-B14F-4D97-AF65-F5344CB8AC3E}">
        <p14:creationId xmlns:p14="http://schemas.microsoft.com/office/powerpoint/2010/main" val="23143501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14</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344816" cy="3323987"/>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、留叶数量</a:t>
            </a:r>
            <a:r>
              <a:rPr lang="en-US" altLang="zh-CN" sz="2000" dirty="0">
                <a:solidFill>
                  <a:prstClr val="black"/>
                </a:solidFill>
                <a:latin typeface="华文楷体" panose="02010600040101010101" pitchFamily="2" charset="-122"/>
                <a:ea typeface="华文楷体" panose="02010600040101010101" pitchFamily="2" charset="-122"/>
              </a:rPr>
              <a:t>——</a:t>
            </a: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综前述比较，以第</a:t>
            </a:r>
            <a:r>
              <a:rPr lang="en-US" altLang="zh-CN" sz="2000" dirty="0">
                <a:solidFill>
                  <a:prstClr val="black"/>
                </a:solidFill>
                <a:latin typeface="华文楷体" panose="02010600040101010101" pitchFamily="2" charset="-122"/>
                <a:ea typeface="华文楷体" panose="02010600040101010101" pitchFamily="2" charset="-122"/>
              </a:rPr>
              <a:t>6</a:t>
            </a:r>
            <a:r>
              <a:rPr lang="zh-CN" altLang="en-US" sz="2000" dirty="0">
                <a:solidFill>
                  <a:prstClr val="black"/>
                </a:solidFill>
                <a:latin typeface="华文楷体" panose="02010600040101010101" pitchFamily="2" charset="-122"/>
                <a:ea typeface="华文楷体" panose="02010600040101010101" pitchFamily="2" charset="-122"/>
              </a:rPr>
              <a:t>种留叶较为理想，春茶仅留鱼叶，多采少留产量较高，并能刺激腋芽多发，为多形成新梢创造条件。</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据中国农科院茶叶研究所在杭州地区对龙井群体种复壮茶树的留叶时期试验测定结果表明，在留一叶采的情况下，夏季留叶比春季、秋季留叶增产</a:t>
            </a:r>
            <a:r>
              <a:rPr lang="en-US" altLang="zh-CN" sz="2000" dirty="0">
                <a:solidFill>
                  <a:prstClr val="black"/>
                </a:solidFill>
                <a:latin typeface="华文楷体" panose="02010600040101010101" pitchFamily="2" charset="-122"/>
                <a:ea typeface="华文楷体" panose="02010600040101010101" pitchFamily="2" charset="-122"/>
              </a:rPr>
              <a:t>5%</a:t>
            </a:r>
            <a:r>
              <a:rPr lang="zh-CN" altLang="en-US" sz="2000" dirty="0">
                <a:solidFill>
                  <a:prstClr val="black"/>
                </a:solidFill>
                <a:latin typeface="华文楷体" panose="02010600040101010101" pitchFamily="2" charset="-122"/>
                <a:ea typeface="华文楷体" panose="02010600040101010101" pitchFamily="2" charset="-122"/>
              </a:rPr>
              <a:t>左右。</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5639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15</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46331"/>
          </a:xfrm>
          <a:prstGeom prst="rect">
            <a:avLst/>
          </a:prstGeom>
          <a:solidFill>
            <a:srgbClr val="92D05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、茶树地上部分与地下部分生长的相关性。</a:t>
            </a:r>
            <a:r>
              <a:rPr lang="en-US" altLang="zh-CN" sz="2400" b="1" dirty="0">
                <a:solidFill>
                  <a:srgbClr val="002060"/>
                </a:solidFill>
                <a:latin typeface="华文隶书" panose="02010800040101010101" pitchFamily="2" charset="-122"/>
                <a:ea typeface="华文隶书" panose="02010800040101010101" pitchFamily="2" charset="-122"/>
              </a:rPr>
              <a:t> </a:t>
            </a:r>
            <a:endParaRPr lang="zh-CN" altLang="en-US"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43608" y="1629955"/>
            <a:ext cx="7344816" cy="286232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植物体是一个有机的整体</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各器官及各部分之间的生长有着相互促进或相互抑制的密切关系</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这种现象叫做植物生长的相关性。这种相关性包括根和地上部分生长的相关性、营养器官和生殖器官的相关性以及主茎和分枝的相关性等。当我们认识和掌握了这些生长的相关性</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就可以创造条件人为地调节它们之间的相互关系</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使其向着有利于作物高产的方向发展</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9420583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16</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46331"/>
          </a:xfrm>
          <a:prstGeom prst="rect">
            <a:avLst/>
          </a:prstGeom>
          <a:solidFill>
            <a:srgbClr val="92D05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、茶树地上部分与地下部分生长的相关性。</a:t>
            </a:r>
            <a:r>
              <a:rPr lang="en-US" altLang="zh-CN" sz="2400" b="1" dirty="0">
                <a:solidFill>
                  <a:srgbClr val="002060"/>
                </a:solidFill>
                <a:latin typeface="华文隶书" panose="02010800040101010101" pitchFamily="2" charset="-122"/>
                <a:ea typeface="华文隶书" panose="02010800040101010101" pitchFamily="2" charset="-122"/>
              </a:rPr>
              <a:t> </a:t>
            </a:r>
            <a:endParaRPr lang="zh-CN" altLang="en-US"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43608" y="1629955"/>
            <a:ext cx="7344816" cy="3323987"/>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根</a:t>
            </a:r>
            <a:r>
              <a:rPr lang="zh-CN" altLang="en-US" sz="2000" dirty="0">
                <a:solidFill>
                  <a:prstClr val="black"/>
                </a:solidFill>
                <a:latin typeface="华文楷体" panose="02010600040101010101" pitchFamily="2" charset="-122"/>
                <a:ea typeface="华文楷体" panose="02010600040101010101" pitchFamily="2" charset="-122"/>
              </a:rPr>
              <a:t>对地上部生长的促进 首先谈谈根对地上部的作用。虽然植物的茎叶可以吸收雨水和露水</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叶面喷肥时</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叶片也可以吸收矿质营养</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但植物体所需要的水分和矿质营养绝大部分是由根吸收供给地上部的。茶树</a:t>
            </a:r>
            <a:r>
              <a:rPr lang="zh-CN" altLang="en-US" sz="2000" dirty="0">
                <a:solidFill>
                  <a:prstClr val="black"/>
                </a:solidFill>
                <a:latin typeface="华文楷体" panose="02010600040101010101" pitchFamily="2" charset="-122"/>
                <a:ea typeface="华文楷体" panose="02010600040101010101" pitchFamily="2" charset="-122"/>
              </a:rPr>
              <a:t>地上部生长和地下部生长之间，既是相互促进，又是相互制约的。合理采茶就是要通过人为手段，利用采摘不断打破茶树地上部与地下部的相对平衡关系，促进地上部新梢的生长。</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9696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17</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、新梢发育程度与茶叶品质。</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43608" y="1629955"/>
            <a:ext cx="7344816" cy="3323987"/>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据中国农科院茶叶研究所研究测定：</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dirty="0">
                <a:solidFill>
                  <a:srgbClr val="FF0000"/>
                </a:solidFill>
                <a:latin typeface="华文楷体" panose="02010600040101010101" pitchFamily="2" charset="-122"/>
                <a:ea typeface="华文楷体" panose="02010600040101010101" pitchFamily="2" charset="-122"/>
              </a:rPr>
              <a:t>新梢在发育过程中，各种组成成分的含量变化具有明显的规律性。</a:t>
            </a:r>
            <a:endParaRPr lang="en-US" altLang="zh-CN" sz="2000" dirty="0">
              <a:solidFill>
                <a:srgbClr val="FF0000"/>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dirty="0">
                <a:solidFill>
                  <a:srgbClr val="731997"/>
                </a:solidFill>
                <a:latin typeface="华文楷体" panose="02010600040101010101" pitchFamily="2" charset="-122"/>
                <a:ea typeface="华文楷体" panose="02010600040101010101" pitchFamily="2" charset="-122"/>
              </a:rPr>
              <a:t>茶树新梢在生长过程中，重量虽增加了，但有益于茶叶品质的一些生化成分如茶多酚、水浸出物、氨基酸、儿茶素等都是减少的；相反，一些不利于茶叶品质的成分如还原糖、纤维素之类的含量是增加的。</a:t>
            </a:r>
            <a:endParaRPr lang="en-US" altLang="zh-CN" sz="2000" dirty="0">
              <a:solidFill>
                <a:srgbClr val="731997"/>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565024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18</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、新梢发育程度与茶叶品质。</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82777" y="4868741"/>
            <a:ext cx="7344816" cy="1015663"/>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故目前生产中采用比较多的新梢长到一芽三四叶，采摘一芽二三叶是有理论依据的。</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8" name="组合 7"/>
          <p:cNvGrpSpPr/>
          <p:nvPr/>
        </p:nvGrpSpPr>
        <p:grpSpPr>
          <a:xfrm>
            <a:off x="1415902" y="1621207"/>
            <a:ext cx="6252442" cy="3253908"/>
            <a:chOff x="1415902" y="1621207"/>
            <a:chExt cx="6252442" cy="3253908"/>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5902" y="1621207"/>
              <a:ext cx="6252442" cy="3253908"/>
            </a:xfrm>
            <a:prstGeom prst="rect">
              <a:avLst/>
            </a:prstGeom>
          </p:spPr>
        </p:pic>
        <p:cxnSp>
          <p:nvCxnSpPr>
            <p:cNvPr id="6" name="直接连接符 5"/>
            <p:cNvCxnSpPr/>
            <p:nvPr/>
          </p:nvCxnSpPr>
          <p:spPr>
            <a:xfrm>
              <a:off x="1763688" y="2996952"/>
              <a:ext cx="56166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691680" y="4221088"/>
              <a:ext cx="561662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91680" y="4581128"/>
              <a:ext cx="561662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136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19</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、新梢发育程度与茶叶品质。</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82777" y="4868741"/>
            <a:ext cx="7344816" cy="1015663"/>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从上图结果再</a:t>
            </a:r>
            <a:r>
              <a:rPr lang="zh-CN" altLang="en-US" sz="2000" dirty="0">
                <a:solidFill>
                  <a:prstClr val="black"/>
                </a:solidFill>
                <a:latin typeface="华文楷体" panose="02010600040101010101" pitchFamily="2" charset="-122"/>
                <a:ea typeface="华文楷体" panose="02010600040101010101" pitchFamily="2" charset="-122"/>
              </a:rPr>
              <a:t>一</a:t>
            </a:r>
            <a:r>
              <a:rPr lang="zh-CN" altLang="en-US" sz="2000" dirty="0">
                <a:solidFill>
                  <a:prstClr val="black"/>
                </a:solidFill>
                <a:latin typeface="华文楷体" panose="02010600040101010101" pitchFamily="2" charset="-122"/>
                <a:ea typeface="华文楷体" panose="02010600040101010101" pitchFamily="2" charset="-122"/>
              </a:rPr>
              <a:t>次证明：采摘一芽二三叶作为加工原料是保证茶品质的基础。</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8" name="组合 7"/>
          <p:cNvGrpSpPr/>
          <p:nvPr/>
        </p:nvGrpSpPr>
        <p:grpSpPr>
          <a:xfrm>
            <a:off x="1454002" y="1772816"/>
            <a:ext cx="6430366" cy="3095925"/>
            <a:chOff x="1454002" y="1772816"/>
            <a:chExt cx="6430366" cy="3095925"/>
          </a:xfrm>
        </p:grpSpPr>
        <p:grpSp>
          <p:nvGrpSpPr>
            <p:cNvPr id="7" name="组合 6"/>
            <p:cNvGrpSpPr/>
            <p:nvPr/>
          </p:nvGrpSpPr>
          <p:grpSpPr>
            <a:xfrm>
              <a:off x="1454002" y="1772816"/>
              <a:ext cx="6430366" cy="3095925"/>
              <a:chOff x="1454002" y="1700808"/>
              <a:chExt cx="5854302" cy="3167933"/>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002" y="1700808"/>
                <a:ext cx="5854302" cy="3167933"/>
              </a:xfrm>
              <a:prstGeom prst="rect">
                <a:avLst/>
              </a:prstGeom>
            </p:spPr>
          </p:pic>
          <p:cxnSp>
            <p:nvCxnSpPr>
              <p:cNvPr id="6" name="直接连接符 5"/>
              <p:cNvCxnSpPr/>
              <p:nvPr/>
            </p:nvCxnSpPr>
            <p:spPr>
              <a:xfrm>
                <a:off x="1835696" y="3212976"/>
                <a:ext cx="5256584" cy="0"/>
              </a:xfrm>
              <a:prstGeom prst="line">
                <a:avLst/>
              </a:prstGeom>
              <a:ln w="254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3" name="直接连接符 22"/>
              <p:cNvCxnSpPr/>
              <p:nvPr/>
            </p:nvCxnSpPr>
            <p:spPr>
              <a:xfrm>
                <a:off x="1835696" y="4365104"/>
                <a:ext cx="5256584" cy="0"/>
              </a:xfrm>
              <a:prstGeom prst="line">
                <a:avLst/>
              </a:prstGeom>
              <a:ln w="25400">
                <a:solidFill>
                  <a:srgbClr val="FF0000"/>
                </a:solidFill>
              </a:ln>
            </p:spPr>
            <p:style>
              <a:lnRef idx="1">
                <a:schemeClr val="accent6"/>
              </a:lnRef>
              <a:fillRef idx="0">
                <a:schemeClr val="accent6"/>
              </a:fillRef>
              <a:effectRef idx="0">
                <a:schemeClr val="accent6"/>
              </a:effectRef>
              <a:fontRef idx="minor">
                <a:schemeClr val="tx1"/>
              </a:fontRef>
            </p:style>
          </p:cxnSp>
        </p:grpSp>
        <p:cxnSp>
          <p:nvCxnSpPr>
            <p:cNvPr id="25" name="直接连接符 24"/>
            <p:cNvCxnSpPr/>
            <p:nvPr/>
          </p:nvCxnSpPr>
          <p:spPr>
            <a:xfrm>
              <a:off x="1835696" y="4653136"/>
              <a:ext cx="5773832" cy="0"/>
            </a:xfrm>
            <a:prstGeom prst="line">
              <a:avLst/>
            </a:prstGeom>
            <a:ln w="25400">
              <a:solidFill>
                <a:srgbClr val="00B050"/>
              </a:solidFill>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3255628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4800" dirty="0" smtClean="0">
                <a:solidFill>
                  <a:srgbClr val="C0504D"/>
                </a:solidFill>
                <a:latin typeface="华文琥珀" panose="02010800040101010101" pitchFamily="2" charset="-122"/>
                <a:ea typeface="华文琥珀" panose="02010800040101010101" pitchFamily="2" charset="-122"/>
              </a:rPr>
              <a:t>前言</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a:t>
            </a:fld>
            <a:endParaRPr lang="zh-CN" altLang="en-US">
              <a:solidFill>
                <a:srgbClr val="1F497D"/>
              </a:solidFill>
            </a:endParaRPr>
          </a:p>
        </p:txBody>
      </p:sp>
      <p:sp>
        <p:nvSpPr>
          <p:cNvPr id="4" name="TextBox 3"/>
          <p:cNvSpPr txBox="1"/>
          <p:nvPr/>
        </p:nvSpPr>
        <p:spPr>
          <a:xfrm>
            <a:off x="1043608" y="1484784"/>
            <a:ext cx="7128792" cy="3323987"/>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茶叶自为人们所利用，其采摘便被视为茶产重要环节。明</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屠隆</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茶笺</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载曰：“采茶不必太细，细则芽初萌而味欠足；不必太青，青则茶已老而味欠嫩；须谷雨前后，觅成叶带微绿而团且厚老为尚”。可见，明朝时期茶区先民对茶之鲜叶原料已颇多考究。但因历代统治者不谙茶之植艺，其采摘技艺仅限于植茶先民世代承继。故在前人有关茶的书籍中记载茶叶采摘的技术少之又少。</a:t>
            </a:r>
            <a:endParaRPr lang="zh-CN" altLang="en-US"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2969443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20</a:t>
            </a:fld>
            <a:endParaRPr lang="zh-CN" altLang="en-US">
              <a:solidFill>
                <a:srgbClr val="1F497D"/>
              </a:solidFill>
            </a:endParaRPr>
          </a:p>
        </p:txBody>
      </p:sp>
      <p:sp>
        <p:nvSpPr>
          <p:cNvPr id="19" name="TextBox 18"/>
          <p:cNvSpPr txBox="1"/>
          <p:nvPr/>
        </p:nvSpPr>
        <p:spPr>
          <a:xfrm>
            <a:off x="683568" y="908720"/>
            <a:ext cx="7776864" cy="378565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影响茶叶经济价值的因子是多方面的，除加工条件外，主要取决于芽叶的嫩度。一般比较细嫩的芽叶，重量轻、内质好；粗老芽叶，重量重、内质差。采摘标准要因茶制宜，权衡茶叶产量与质量之间的利弊关系，求得经济价值的最好效益。</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据湖南省茶叶研究所试验表明：在同一块茶园，采摘标准与茶叶产量之间的关系是：若采一芽一叶为</a:t>
            </a:r>
            <a:r>
              <a:rPr lang="en-US" altLang="zh-CN" sz="2000" dirty="0">
                <a:solidFill>
                  <a:prstClr val="black"/>
                </a:solidFill>
                <a:latin typeface="华文楷体" panose="02010600040101010101" pitchFamily="2" charset="-122"/>
                <a:ea typeface="华文楷体" panose="02010600040101010101" pitchFamily="2" charset="-122"/>
              </a:rPr>
              <a:t>100%</a:t>
            </a:r>
            <a:r>
              <a:rPr lang="zh-CN" altLang="en-US" sz="2000" dirty="0">
                <a:solidFill>
                  <a:prstClr val="black"/>
                </a:solidFill>
                <a:latin typeface="华文楷体" panose="02010600040101010101" pitchFamily="2" charset="-122"/>
                <a:ea typeface="华文楷体" panose="02010600040101010101" pitchFamily="2" charset="-122"/>
              </a:rPr>
              <a:t>，则采一芽二叶为</a:t>
            </a:r>
            <a:r>
              <a:rPr lang="en-US" altLang="zh-CN" sz="2000" dirty="0">
                <a:solidFill>
                  <a:prstClr val="black"/>
                </a:solidFill>
                <a:latin typeface="华文楷体" panose="02010600040101010101" pitchFamily="2" charset="-122"/>
                <a:ea typeface="华文楷体" panose="02010600040101010101" pitchFamily="2" charset="-122"/>
              </a:rPr>
              <a:t>250%</a:t>
            </a:r>
            <a:r>
              <a:rPr lang="zh-CN" altLang="en-US" sz="2000" dirty="0">
                <a:solidFill>
                  <a:prstClr val="black"/>
                </a:solidFill>
                <a:latin typeface="华文楷体" panose="02010600040101010101" pitchFamily="2" charset="-122"/>
                <a:ea typeface="华文楷体" panose="02010600040101010101" pitchFamily="2" charset="-122"/>
              </a:rPr>
              <a:t>，采一芽三叶为</a:t>
            </a:r>
            <a:r>
              <a:rPr lang="en-US" altLang="zh-CN" sz="2000" dirty="0">
                <a:solidFill>
                  <a:prstClr val="black"/>
                </a:solidFill>
                <a:latin typeface="华文楷体" panose="02010600040101010101" pitchFamily="2" charset="-122"/>
                <a:ea typeface="华文楷体" panose="02010600040101010101" pitchFamily="2" charset="-122"/>
              </a:rPr>
              <a:t>400%</a:t>
            </a:r>
            <a:r>
              <a:rPr lang="zh-CN" altLang="en-US" sz="2000" dirty="0">
                <a:solidFill>
                  <a:prstClr val="black"/>
                </a:solidFill>
                <a:latin typeface="华文楷体" panose="02010600040101010101" pitchFamily="2" charset="-122"/>
                <a:ea typeface="华文楷体" panose="02010600040101010101" pitchFamily="2" charset="-122"/>
              </a:rPr>
              <a:t>，采一芽四叶为</a:t>
            </a:r>
            <a:r>
              <a:rPr lang="en-US" altLang="zh-CN" sz="2000" dirty="0">
                <a:solidFill>
                  <a:prstClr val="black"/>
                </a:solidFill>
                <a:latin typeface="华文楷体" panose="02010600040101010101" pitchFamily="2" charset="-122"/>
                <a:ea typeface="华文楷体" panose="02010600040101010101" pitchFamily="2" charset="-122"/>
              </a:rPr>
              <a:t>500%</a:t>
            </a:r>
            <a:r>
              <a:rPr lang="zh-CN" altLang="en-US" sz="2000" dirty="0">
                <a:solidFill>
                  <a:prstClr val="black"/>
                </a:solidFill>
                <a:latin typeface="华文楷体" panose="02010600040101010101" pitchFamily="2" charset="-122"/>
                <a:ea typeface="华文楷体" panose="02010600040101010101" pitchFamily="2" charset="-122"/>
              </a:rPr>
              <a:t>。对芽叶采摘标准可分为以下四种情况：</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sp>
        <p:nvSpPr>
          <p:cNvPr id="39" name="TextBox 38"/>
          <p:cNvSpPr txBox="1"/>
          <p:nvPr/>
        </p:nvSpPr>
        <p:spPr>
          <a:xfrm>
            <a:off x="2267744" y="4293096"/>
            <a:ext cx="5904656" cy="2308324"/>
          </a:xfrm>
          <a:prstGeom prst="rect">
            <a:avLst/>
          </a:prstGeom>
          <a:solidFill>
            <a:srgbClr val="00B0F0"/>
          </a:solidFill>
          <a:scene3d>
            <a:camera prst="orthographicFront"/>
            <a:lightRig rig="threePt" dir="t"/>
          </a:scene3d>
          <a:sp3d>
            <a:bevelT prst="angle"/>
          </a:sp3d>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、高级名茶细嫩采。</a:t>
            </a:r>
            <a:endParaRPr lang="en-US" altLang="zh-CN" sz="2400" b="1" dirty="0">
              <a:solidFill>
                <a:srgbClr val="731997"/>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、大宗茶适中采。</a:t>
            </a:r>
            <a:endParaRPr lang="en-US" altLang="zh-CN" sz="2400" b="1" dirty="0">
              <a:solidFill>
                <a:srgbClr val="C00000"/>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、特种茶 “开面采”。</a:t>
            </a:r>
            <a:endParaRPr lang="en-US" altLang="zh-CN" sz="2400" b="1" dirty="0">
              <a:solidFill>
                <a:srgbClr val="002060"/>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 </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边销</a:t>
            </a:r>
            <a:r>
              <a:rPr lang="zh-CN" altLang="en-US" sz="2400" b="1" dirty="0">
                <a:solidFill>
                  <a:prstClr val="black"/>
                </a:solidFill>
                <a:latin typeface="华文隶书" panose="02010800040101010101" pitchFamily="2" charset="-122"/>
                <a:ea typeface="华文隶书" panose="02010800040101010101" pitchFamily="2" charset="-122"/>
              </a:rPr>
              <a:t>茶成熟采。</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05306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21</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、高级名茶细嫩采。</a:t>
            </a:r>
            <a:endParaRPr lang="en-US" altLang="zh-CN" sz="2400" b="1" dirty="0">
              <a:solidFill>
                <a:srgbClr val="731997"/>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400657"/>
          </a:xfrm>
          <a:prstGeom prst="rect">
            <a:avLst/>
          </a:prstGeom>
          <a:noFill/>
        </p:spPr>
        <p:txBody>
          <a:bodyPr wrap="square" rtlCol="0">
            <a:spAutoFit/>
          </a:bodyPr>
          <a:lstStyle/>
          <a:p>
            <a:pPr indent="45720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细嫩采的标准：</a:t>
            </a:r>
            <a:r>
              <a:rPr lang="zh-CN" altLang="en-US" sz="2000" dirty="0">
                <a:solidFill>
                  <a:prstClr val="black"/>
                </a:solidFill>
                <a:latin typeface="华文楷体" panose="02010600040101010101" pitchFamily="2" charset="-122"/>
                <a:ea typeface="华文楷体" panose="02010600040101010101" pitchFamily="2" charset="-122"/>
              </a:rPr>
              <a:t>指芽初萌至初展期采摘。一般是采摘一芽一叶或一芽一叶初展的芽叶，有的仅采摘一个茶芽。一般要求必须做到“八不采”：不采紫色芽、不采虫伤芽、不采创伤芽、不采瘦弱芽、不采雨水芽、不采露水芽、不采鱼叶和单片、不采不合标准芽。</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3929" y="3717032"/>
            <a:ext cx="5238750" cy="2962275"/>
          </a:xfrm>
          <a:prstGeom prst="rect">
            <a:avLst/>
          </a:prstGeom>
        </p:spPr>
      </p:pic>
    </p:spTree>
    <p:extLst>
      <p:ext uri="{BB962C8B-B14F-4D97-AF65-F5344CB8AC3E}">
        <p14:creationId xmlns:p14="http://schemas.microsoft.com/office/powerpoint/2010/main" val="3560500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22</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、高级名茶细嫩采。</a:t>
            </a:r>
            <a:endParaRPr lang="en-US" altLang="zh-CN" sz="2400" b="1" dirty="0">
              <a:solidFill>
                <a:srgbClr val="731997"/>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这种采摘标准，花工量大，产量不多，季节性强，大多只在春茶前期采摘</a:t>
            </a:r>
            <a:r>
              <a:rPr lang="zh-CN" altLang="en-US" sz="2000" dirty="0">
                <a:solidFill>
                  <a:prstClr val="black"/>
                </a:solidFill>
                <a:latin typeface="华文楷体" panose="02010600040101010101" pitchFamily="2" charset="-122"/>
                <a:ea typeface="华文楷体" panose="02010600040101010101" pitchFamily="2" charset="-122"/>
              </a:rPr>
              <a:t>。尽管采摘标准高、要求严、花工多、成本大，因其经济效益高，茶农仍乐于采制。如君山银针、特级“龙井”、黄山毛峰等名茶对鲜叶原料嫩度要求高，需采取细嫩采。</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00" y="3773688"/>
            <a:ext cx="4625380" cy="2850776"/>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3964015"/>
            <a:ext cx="3369773" cy="2660449"/>
          </a:xfrm>
          <a:prstGeom prst="rect">
            <a:avLst/>
          </a:prstGeom>
        </p:spPr>
      </p:pic>
    </p:spTree>
    <p:extLst>
      <p:ext uri="{BB962C8B-B14F-4D97-AF65-F5344CB8AC3E}">
        <p14:creationId xmlns:p14="http://schemas.microsoft.com/office/powerpoint/2010/main" val="2459579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23</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、大宗茶适中采。</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015663"/>
          </a:xfrm>
          <a:prstGeom prst="rect">
            <a:avLst/>
          </a:prstGeom>
          <a:noFill/>
        </p:spPr>
        <p:txBody>
          <a:bodyPr wrap="square" rtlCol="0">
            <a:spAutoFit/>
          </a:bodyPr>
          <a:lstStyle/>
          <a:p>
            <a:pPr indent="45720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适中采的标准：</a:t>
            </a:r>
            <a:r>
              <a:rPr lang="zh-CN" altLang="en-US" sz="2000" dirty="0">
                <a:solidFill>
                  <a:prstClr val="black"/>
                </a:solidFill>
                <a:latin typeface="华文楷体" panose="02010600040101010101" pitchFamily="2" charset="-122"/>
                <a:ea typeface="华文楷体" panose="02010600040101010101" pitchFamily="2" charset="-122"/>
              </a:rPr>
              <a:t>指广泛运用于中外红、绿茶的采摘标准。一般以采一芽二叶为主，兼采一芽三叶和幼嫩驻芽叶。</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64" y="3212976"/>
            <a:ext cx="3858168" cy="224886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212976"/>
            <a:ext cx="3761448" cy="2248864"/>
          </a:xfrm>
          <a:prstGeom prst="rect">
            <a:avLst/>
          </a:prstGeom>
        </p:spPr>
      </p:pic>
    </p:spTree>
    <p:extLst>
      <p:ext uri="{BB962C8B-B14F-4D97-AF65-F5344CB8AC3E}">
        <p14:creationId xmlns:p14="http://schemas.microsoft.com/office/powerpoint/2010/main" val="161071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24</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、大宗茶适中采。</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a:t>
            </a: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我国目前内、外销的大宗红、绿茶，如珠茶、工夫红茶等，它们对芽叶嫩度要求适中。这种采摘，茶叶产量比较高，品质也较好，是我国</a:t>
            </a:r>
            <a:r>
              <a:rPr lang="zh-CN" altLang="en-US" sz="2000" b="1" dirty="0">
                <a:solidFill>
                  <a:srgbClr val="FF0000"/>
                </a:solidFill>
                <a:latin typeface="华文楷体" panose="02010600040101010101" pitchFamily="2" charset="-122"/>
                <a:ea typeface="华文楷体" panose="02010600040101010101" pitchFamily="2" charset="-122"/>
              </a:rPr>
              <a:t>目前最普遍</a:t>
            </a:r>
            <a:r>
              <a:rPr lang="zh-CN" altLang="en-US" sz="2000" dirty="0">
                <a:solidFill>
                  <a:prstClr val="black"/>
                </a:solidFill>
                <a:latin typeface="华文楷体" panose="02010600040101010101" pitchFamily="2" charset="-122"/>
                <a:ea typeface="华文楷体" panose="02010600040101010101" pitchFamily="2" charset="-122"/>
              </a:rPr>
              <a:t>的采摘标准。</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64" y="3933056"/>
            <a:ext cx="3707904" cy="2654353"/>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3918346"/>
            <a:ext cx="3707904" cy="2470035"/>
          </a:xfrm>
          <a:prstGeom prst="rect">
            <a:avLst/>
          </a:prstGeom>
        </p:spPr>
      </p:pic>
    </p:spTree>
    <p:extLst>
      <p:ext uri="{BB962C8B-B14F-4D97-AF65-F5344CB8AC3E}">
        <p14:creationId xmlns:p14="http://schemas.microsoft.com/office/powerpoint/2010/main" val="3900610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25</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、特种茶 “开面采”。</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477328"/>
          </a:xfrm>
          <a:prstGeom prst="rect">
            <a:avLst/>
          </a:prstGeom>
          <a:noFill/>
        </p:spPr>
        <p:txBody>
          <a:bodyPr wrap="square" rtlCol="0">
            <a:spAutoFit/>
          </a:bodyPr>
          <a:lstStyle/>
          <a:p>
            <a:pPr indent="45720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“开面采”标准：</a:t>
            </a:r>
            <a:r>
              <a:rPr lang="zh-CN" altLang="en-US" sz="2000" dirty="0">
                <a:solidFill>
                  <a:prstClr val="black"/>
                </a:solidFill>
                <a:latin typeface="华文楷体" panose="02010600040101010101" pitchFamily="2" charset="-122"/>
                <a:ea typeface="华文楷体" panose="02010600040101010101" pitchFamily="2" charset="-122"/>
              </a:rPr>
              <a:t>当新梢生长至</a:t>
            </a:r>
            <a:r>
              <a:rPr lang="en-US" altLang="zh-CN" sz="2000" dirty="0">
                <a:solidFill>
                  <a:prstClr val="black"/>
                </a:solidFill>
                <a:latin typeface="华文楷体" panose="02010600040101010101" pitchFamily="2" charset="-122"/>
                <a:ea typeface="华文楷体" panose="02010600040101010101" pitchFamily="2" charset="-122"/>
              </a:rPr>
              <a:t>3</a:t>
            </a:r>
            <a:r>
              <a:rPr lang="zh-CN" altLang="en-US" sz="2000" dirty="0">
                <a:solidFill>
                  <a:prstClr val="black"/>
                </a:solidFill>
                <a:latin typeface="华文楷体" panose="02010600040101010101" pitchFamily="2" charset="-122"/>
                <a:ea typeface="华文楷体" panose="02010600040101010101" pitchFamily="2" charset="-122"/>
              </a:rPr>
              <a:t>～</a:t>
            </a:r>
            <a:r>
              <a:rPr lang="en-US" altLang="zh-CN" sz="2000" dirty="0">
                <a:solidFill>
                  <a:prstClr val="black"/>
                </a:solidFill>
                <a:latin typeface="华文楷体" panose="02010600040101010101" pitchFamily="2" charset="-122"/>
                <a:ea typeface="华文楷体" panose="02010600040101010101" pitchFamily="2" charset="-122"/>
              </a:rPr>
              <a:t>5</a:t>
            </a:r>
            <a:r>
              <a:rPr lang="zh-CN" altLang="en-US" sz="2000" dirty="0">
                <a:solidFill>
                  <a:prstClr val="black"/>
                </a:solidFill>
                <a:latin typeface="华文楷体" panose="02010600040101010101" pitchFamily="2" charset="-122"/>
                <a:ea typeface="华文楷体" panose="02010600040101010101" pitchFamily="2" charset="-122"/>
              </a:rPr>
              <a:t>叶快成熟，而顶芽则成驻芽，上部第一片叶六七成开面时采下</a:t>
            </a:r>
            <a:r>
              <a:rPr lang="en-US" altLang="zh-CN" sz="2000" dirty="0">
                <a:solidFill>
                  <a:prstClr val="black"/>
                </a:solidFill>
                <a:latin typeface="华文楷体" panose="02010600040101010101" pitchFamily="2" charset="-122"/>
                <a:ea typeface="华文楷体" panose="02010600040101010101" pitchFamily="2" charset="-122"/>
              </a:rPr>
              <a:t>2</a:t>
            </a:r>
            <a:r>
              <a:rPr lang="zh-CN" altLang="en-US" sz="2000" dirty="0">
                <a:solidFill>
                  <a:prstClr val="black"/>
                </a:solidFill>
                <a:latin typeface="华文楷体" panose="02010600040101010101" pitchFamily="2" charset="-122"/>
                <a:ea typeface="华文楷体" panose="02010600040101010101" pitchFamily="2" charset="-122"/>
              </a:rPr>
              <a:t>～</a:t>
            </a:r>
            <a:r>
              <a:rPr lang="en-US" altLang="zh-CN" sz="2000" dirty="0">
                <a:solidFill>
                  <a:prstClr val="black"/>
                </a:solidFill>
                <a:latin typeface="华文楷体" panose="02010600040101010101" pitchFamily="2" charset="-122"/>
                <a:ea typeface="华文楷体" panose="02010600040101010101" pitchFamily="2" charset="-122"/>
              </a:rPr>
              <a:t>4</a:t>
            </a:r>
            <a:r>
              <a:rPr lang="zh-CN" altLang="en-US" sz="2000" dirty="0">
                <a:solidFill>
                  <a:prstClr val="black"/>
                </a:solidFill>
                <a:latin typeface="华文楷体" panose="02010600040101010101" pitchFamily="2" charset="-122"/>
                <a:ea typeface="华文楷体" panose="02010600040101010101" pitchFamily="2" charset="-122"/>
              </a:rPr>
              <a:t>叶较为适宜，这种采摘标准，俗称“开面采”。</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64" y="3262611"/>
            <a:ext cx="3840336" cy="349122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3220732"/>
            <a:ext cx="2520280" cy="3533103"/>
          </a:xfrm>
          <a:prstGeom prst="rect">
            <a:avLst/>
          </a:prstGeom>
        </p:spPr>
      </p:pic>
    </p:spTree>
    <p:extLst>
      <p:ext uri="{BB962C8B-B14F-4D97-AF65-F5344CB8AC3E}">
        <p14:creationId xmlns:p14="http://schemas.microsoft.com/office/powerpoint/2010/main" val="3191585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26</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C00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、特种茶 “开面采”。</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895006"/>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我国有些传统特种茶，如乌龙茶，要求具有独特的香气和滋味，幼嫩或粗老芽叶，都不具备这种风味。原料太嫩，加工成的乌龙茶红褐灰暗、香气低、滋味涩；原料过老，则加工成的乌龙茶外形粗大、色泽干枯、滋味淡薄。</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250" y="3714067"/>
            <a:ext cx="4242048" cy="2955293"/>
          </a:xfrm>
          <a:prstGeom prst="rect">
            <a:avLst/>
          </a:prstGeom>
        </p:spPr>
      </p:pic>
      <p:sp>
        <p:nvSpPr>
          <p:cNvPr id="4" name="矩形 3"/>
          <p:cNvSpPr/>
          <p:nvPr/>
        </p:nvSpPr>
        <p:spPr>
          <a:xfrm>
            <a:off x="1001864" y="3717032"/>
            <a:ext cx="3112936" cy="2400657"/>
          </a:xfrm>
          <a:prstGeom prst="rect">
            <a:avLst/>
          </a:prstGeom>
        </p:spPr>
        <p:txBody>
          <a:bodyPr wrap="square">
            <a:spAutoFit/>
          </a:bodyPr>
          <a:lstStyle/>
          <a:p>
            <a:pPr indent="457200">
              <a:lnSpc>
                <a:spcPct val="150000"/>
              </a:lnSpc>
            </a:pPr>
            <a:r>
              <a:rPr lang="zh-CN" altLang="en-US" sz="2000" dirty="0">
                <a:solidFill>
                  <a:srgbClr val="FF0000"/>
                </a:solidFill>
                <a:latin typeface="华文楷体" panose="02010600040101010101" pitchFamily="2" charset="-122"/>
                <a:ea typeface="华文楷体" panose="02010600040101010101" pitchFamily="2" charset="-122"/>
              </a:rPr>
              <a:t>根据新梢化学成分分析，采摘驻芽二三叶中开面新梢最适宜制造乌龙茶。</a:t>
            </a:r>
            <a:endParaRPr lang="en-US" altLang="zh-CN" sz="2000" dirty="0">
              <a:solidFill>
                <a:srgbClr val="FF000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这种采摘标准，全年采摘批次不多，产量不高。</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734080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27</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rgbClr val="FFC00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、边销茶成熟采</a:t>
            </a:r>
            <a:r>
              <a:rPr lang="zh-CN" altLang="en-US" sz="2400" b="1" dirty="0">
                <a:solidFill>
                  <a:prstClr val="black"/>
                </a:solidFill>
                <a:latin typeface="华文隶书" panose="02010800040101010101" pitchFamily="2" charset="-122"/>
                <a:ea typeface="华文隶书" panose="02010800040101010101" pitchFamily="2" charset="-122"/>
              </a:rPr>
              <a:t>。</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477328"/>
          </a:xfrm>
          <a:prstGeom prst="rect">
            <a:avLst/>
          </a:prstGeom>
          <a:noFill/>
        </p:spPr>
        <p:txBody>
          <a:bodyPr wrap="square" rtlCol="0">
            <a:spAutoFit/>
          </a:bodyPr>
          <a:lstStyle/>
          <a:p>
            <a:pPr indent="45720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“成熟采的标准：</a:t>
            </a:r>
            <a:r>
              <a:rPr lang="zh-CN" altLang="en-US" sz="2000" dirty="0">
                <a:solidFill>
                  <a:prstClr val="black"/>
                </a:solidFill>
                <a:latin typeface="华文楷体" panose="02010600040101010101" pitchFamily="2" charset="-122"/>
                <a:ea typeface="华文楷体" panose="02010600040101010101" pitchFamily="2" charset="-122"/>
              </a:rPr>
              <a:t>当新梢基本成熟，新梢基部开始木质化，茎干为红棕色时，采摘一芽四、五叶或驻芽</a:t>
            </a:r>
            <a:r>
              <a:rPr lang="en-US" altLang="zh-CN" sz="2000" dirty="0">
                <a:solidFill>
                  <a:prstClr val="black"/>
                </a:solidFill>
                <a:latin typeface="华文楷体" panose="02010600040101010101" pitchFamily="2" charset="-122"/>
                <a:ea typeface="华文楷体" panose="02010600040101010101" pitchFamily="2" charset="-122"/>
              </a:rPr>
              <a:t>2</a:t>
            </a:r>
            <a:r>
              <a:rPr lang="zh-CN" altLang="en-US" sz="2000" dirty="0">
                <a:solidFill>
                  <a:prstClr val="black"/>
                </a:solidFill>
                <a:latin typeface="华文楷体" panose="02010600040101010101" pitchFamily="2" charset="-122"/>
                <a:ea typeface="华文楷体" panose="02010600040101010101" pitchFamily="2" charset="-122"/>
              </a:rPr>
              <a:t>～</a:t>
            </a:r>
            <a:r>
              <a:rPr lang="en-US" altLang="zh-CN" sz="2000" dirty="0">
                <a:solidFill>
                  <a:prstClr val="black"/>
                </a:solidFill>
                <a:latin typeface="华文楷体" panose="02010600040101010101" pitchFamily="2" charset="-122"/>
                <a:ea typeface="华文楷体" panose="02010600040101010101" pitchFamily="2" charset="-122"/>
              </a:rPr>
              <a:t>3</a:t>
            </a:r>
            <a:r>
              <a:rPr lang="zh-CN" altLang="en-US" sz="2000" dirty="0">
                <a:solidFill>
                  <a:prstClr val="black"/>
                </a:solidFill>
                <a:latin typeface="华文楷体" panose="02010600040101010101" pitchFamily="2" charset="-122"/>
                <a:ea typeface="华文楷体" panose="02010600040101010101" pitchFamily="2" charset="-122"/>
              </a:rPr>
              <a:t>叶。这种采摘标准称之为成熟采。</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63" y="3429000"/>
            <a:ext cx="3939261" cy="259228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3429000"/>
            <a:ext cx="3707904" cy="2592289"/>
          </a:xfrm>
          <a:prstGeom prst="rect">
            <a:avLst/>
          </a:prstGeom>
        </p:spPr>
      </p:pic>
    </p:spTree>
    <p:extLst>
      <p:ext uri="{BB962C8B-B14F-4D97-AF65-F5344CB8AC3E}">
        <p14:creationId xmlns:p14="http://schemas.microsoft.com/office/powerpoint/2010/main" val="32616081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28</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rgbClr val="FFC00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、边销茶成熟采</a:t>
            </a:r>
            <a:r>
              <a:rPr lang="zh-CN" altLang="en-US" sz="2400" b="1" dirty="0">
                <a:solidFill>
                  <a:prstClr val="black"/>
                </a:solidFill>
                <a:latin typeface="华文隶书" panose="02010800040101010101" pitchFamily="2" charset="-122"/>
                <a:ea typeface="华文隶书" panose="02010800040101010101" pitchFamily="2" charset="-122"/>
              </a:rPr>
              <a:t>。</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477328"/>
          </a:xfrm>
          <a:prstGeom prst="rect">
            <a:avLst/>
          </a:prstGeom>
          <a:noFill/>
        </p:spPr>
        <p:txBody>
          <a:bodyPr wrap="square" rtlCol="0">
            <a:spAutoFit/>
          </a:bodyPr>
          <a:lstStyle/>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黑茶、砖茶等的原料，对鲜叶嫩度要求不高。这种原料的生化特点是糖类、纤维素增加，茶多酚、咖啡碱等减少。近年来，黑茶也改变采用成熟叶与适中叶相结合的办法。</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3200" b="1" dirty="0">
              <a:solidFill>
                <a:srgbClr val="00B05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69884" y="244202"/>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3573016"/>
            <a:ext cx="3918696" cy="2771775"/>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3573016"/>
            <a:ext cx="3892302" cy="2771775"/>
          </a:xfrm>
          <a:prstGeom prst="rect">
            <a:avLst/>
          </a:prstGeom>
        </p:spPr>
      </p:pic>
    </p:spTree>
    <p:extLst>
      <p:ext uri="{BB962C8B-B14F-4D97-AF65-F5344CB8AC3E}">
        <p14:creationId xmlns:p14="http://schemas.microsoft.com/office/powerpoint/2010/main" val="115819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29</a:t>
            </a:fld>
            <a:endParaRPr lang="zh-CN" altLang="en-US">
              <a:solidFill>
                <a:srgbClr val="1F497D"/>
              </a:solidFill>
            </a:endParaRPr>
          </a:p>
        </p:txBody>
      </p:sp>
      <p:sp>
        <p:nvSpPr>
          <p:cNvPr id="19" name="TextBox 18"/>
          <p:cNvSpPr txBox="1"/>
          <p:nvPr/>
        </p:nvSpPr>
        <p:spPr>
          <a:xfrm>
            <a:off x="1001864" y="980728"/>
            <a:ext cx="7530576" cy="378565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茶树地上部分的生长是有季节性的，在我们江南茶区，</a:t>
            </a:r>
            <a:r>
              <a:rPr lang="en-US" altLang="zh-CN" sz="2000" dirty="0">
                <a:solidFill>
                  <a:prstClr val="black"/>
                </a:solidFill>
                <a:latin typeface="华文楷体" panose="02010600040101010101" pitchFamily="2" charset="-122"/>
                <a:ea typeface="华文楷体" panose="02010600040101010101" pitchFamily="2" charset="-122"/>
              </a:rPr>
              <a:t>3</a:t>
            </a:r>
            <a:r>
              <a:rPr lang="zh-CN" altLang="en-US" sz="2000" dirty="0">
                <a:solidFill>
                  <a:prstClr val="black"/>
                </a:solidFill>
                <a:latin typeface="华文楷体" panose="02010600040101010101" pitchFamily="2" charset="-122"/>
                <a:ea typeface="华文楷体" panose="02010600040101010101" pitchFamily="2" charset="-122"/>
              </a:rPr>
              <a:t>月中下旬至</a:t>
            </a:r>
            <a:r>
              <a:rPr lang="en-US" altLang="zh-CN" sz="2000" dirty="0">
                <a:solidFill>
                  <a:prstClr val="black"/>
                </a:solidFill>
                <a:latin typeface="华文楷体" panose="02010600040101010101" pitchFamily="2" charset="-122"/>
                <a:ea typeface="华文楷体" panose="02010600040101010101" pitchFamily="2" charset="-122"/>
              </a:rPr>
              <a:t>10</a:t>
            </a:r>
            <a:r>
              <a:rPr lang="zh-CN" altLang="en-US" sz="2000" dirty="0">
                <a:solidFill>
                  <a:prstClr val="black"/>
                </a:solidFill>
                <a:latin typeface="华文楷体" panose="02010600040101010101" pitchFamily="2" charset="-122"/>
                <a:ea typeface="华文楷体" panose="02010600040101010101" pitchFamily="2" charset="-122"/>
              </a:rPr>
              <a:t>月份。影响茶树新梢生长的因子：</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气候条件；</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茶树品种；</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管理水平。</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故，采摘时期，在同一地区，甚至同一块茶园，在年与年之间可</a:t>
            </a:r>
            <a:r>
              <a:rPr lang="zh-CN" altLang="en-US" sz="2000" b="1" dirty="0">
                <a:solidFill>
                  <a:srgbClr val="FF0000"/>
                </a:solidFill>
                <a:latin typeface="华文楷体" panose="02010600040101010101" pitchFamily="2" charset="-122"/>
                <a:ea typeface="华文楷体" panose="02010600040101010101" pitchFamily="2" charset="-122"/>
              </a:rPr>
              <a:t>相差</a:t>
            </a:r>
            <a:r>
              <a:rPr lang="en-US" altLang="zh-CN" sz="2000" b="1" dirty="0">
                <a:solidFill>
                  <a:srgbClr val="FF0000"/>
                </a:solidFill>
                <a:latin typeface="华文楷体" panose="02010600040101010101" pitchFamily="2" charset="-122"/>
                <a:ea typeface="华文楷体" panose="02010600040101010101" pitchFamily="2" charset="-122"/>
              </a:rPr>
              <a:t>5—10d</a:t>
            </a:r>
            <a:r>
              <a:rPr lang="zh-CN" altLang="en-US" sz="2000" dirty="0">
                <a:solidFill>
                  <a:prstClr val="black"/>
                </a:solidFill>
                <a:latin typeface="华文楷体" panose="02010600040101010101" pitchFamily="2" charset="-122"/>
                <a:ea typeface="华文楷体" panose="02010600040101010101" pitchFamily="2" charset="-122"/>
              </a:rPr>
              <a:t>，这就牵涉到一个适时采茶的问题。亦即：根据茶树留叶原理，结合采摘标准对新梢嫩度的要求，及时分批采摘芽叶。</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1912938" y="4766380"/>
            <a:ext cx="5904656" cy="1754326"/>
          </a:xfrm>
          <a:prstGeom prst="rect">
            <a:avLst/>
          </a:prstGeom>
          <a:solidFill>
            <a:srgbClr val="00B0F0"/>
          </a:solidFill>
          <a:scene3d>
            <a:camera prst="orthographicFront"/>
            <a:lightRig rig="threePt" dir="t"/>
          </a:scene3d>
          <a:sp3d>
            <a:bevelT prst="angle"/>
          </a:sp3d>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、开采期。</a:t>
            </a:r>
            <a:endParaRPr lang="en-US" altLang="zh-CN" sz="2400" b="1" dirty="0">
              <a:solidFill>
                <a:srgbClr val="731997"/>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、采摘周期。</a:t>
            </a:r>
            <a:endParaRPr lang="en-US" altLang="zh-CN" sz="2400" b="1" dirty="0">
              <a:solidFill>
                <a:srgbClr val="C00000"/>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、封园期。</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465549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4800" dirty="0" smtClean="0">
                <a:solidFill>
                  <a:srgbClr val="C0504D"/>
                </a:solidFill>
                <a:latin typeface="华文琥珀" panose="02010800040101010101" pitchFamily="2" charset="-122"/>
                <a:ea typeface="华文琥珀" panose="02010800040101010101" pitchFamily="2" charset="-122"/>
              </a:rPr>
              <a:t>前言</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a:t>
            </a:fld>
            <a:endParaRPr lang="zh-CN" altLang="en-US">
              <a:solidFill>
                <a:srgbClr val="1F497D"/>
              </a:solidFill>
            </a:endParaRPr>
          </a:p>
        </p:txBody>
      </p:sp>
      <p:sp>
        <p:nvSpPr>
          <p:cNvPr id="4" name="TextBox 3"/>
          <p:cNvSpPr txBox="1"/>
          <p:nvPr/>
        </p:nvSpPr>
        <p:spPr>
          <a:xfrm>
            <a:off x="1043608" y="1484784"/>
            <a:ext cx="7128792" cy="5170646"/>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种茶是为了采茶，但采茶的含义要比一般大田作物的收获复杂得多，深刻得多。茶树的长寿、常绿，一年多次萌发的生物学特性，就决定了其采收过程的复杂性和深刻性。</a:t>
            </a:r>
            <a:r>
              <a:rPr lang="zh-CN" altLang="en-US" sz="2000" b="1" dirty="0">
                <a:solidFill>
                  <a:srgbClr val="FF0000"/>
                </a:solidFill>
                <a:latin typeface="华文楷体" panose="02010600040101010101" pitchFamily="2" charset="-122"/>
                <a:ea typeface="华文楷体" panose="02010600040101010101" pitchFamily="2" charset="-122"/>
              </a:rPr>
              <a:t>茶叶的采早采迟、采大采小、采多采少</a:t>
            </a:r>
            <a:r>
              <a:rPr lang="zh-CN" altLang="en-US" sz="2000" dirty="0">
                <a:solidFill>
                  <a:prstClr val="black"/>
                </a:solidFill>
                <a:latin typeface="华文楷体" panose="02010600040101010101" pitchFamily="2" charset="-122"/>
                <a:ea typeface="华文楷体" panose="02010600040101010101" pitchFamily="2" charset="-122"/>
              </a:rPr>
              <a:t>，不仅</a:t>
            </a:r>
            <a:r>
              <a:rPr lang="zh-CN" altLang="en-US" sz="2000" b="1" dirty="0">
                <a:solidFill>
                  <a:srgbClr val="002060"/>
                </a:solidFill>
                <a:latin typeface="华文楷体" panose="02010600040101010101" pitchFamily="2" charset="-122"/>
                <a:ea typeface="华文楷体" panose="02010600040101010101" pitchFamily="2" charset="-122"/>
              </a:rPr>
              <a:t>影响茶叶的产量和质量</a:t>
            </a:r>
            <a:r>
              <a:rPr lang="zh-CN" altLang="en-US" sz="2000" dirty="0">
                <a:solidFill>
                  <a:prstClr val="black"/>
                </a:solidFill>
                <a:latin typeface="华文楷体" panose="02010600040101010101" pitchFamily="2" charset="-122"/>
                <a:ea typeface="华文楷体" panose="02010600040101010101" pitchFamily="2" charset="-122"/>
              </a:rPr>
              <a:t>，而且影响</a:t>
            </a:r>
            <a:r>
              <a:rPr lang="zh-CN" altLang="en-US" sz="2000" b="1" dirty="0">
                <a:solidFill>
                  <a:srgbClr val="4BACC6">
                    <a:lumMod val="75000"/>
                  </a:srgbClr>
                </a:solidFill>
                <a:latin typeface="华文楷体" panose="02010600040101010101" pitchFamily="2" charset="-122"/>
                <a:ea typeface="华文楷体" panose="02010600040101010101" pitchFamily="2" charset="-122"/>
              </a:rPr>
              <a:t>茶树的生长发育、经济寿命的长短</a:t>
            </a:r>
            <a:r>
              <a:rPr lang="zh-CN" altLang="en-US" sz="2000" dirty="0">
                <a:solidFill>
                  <a:prstClr val="black"/>
                </a:solidFill>
                <a:latin typeface="华文楷体" panose="02010600040101010101" pitchFamily="2" charset="-122"/>
                <a:ea typeface="华文楷体" panose="02010600040101010101" pitchFamily="2" charset="-122"/>
              </a:rPr>
              <a:t>，还影响</a:t>
            </a:r>
            <a:r>
              <a:rPr lang="zh-CN" altLang="en-US" sz="2000" b="1" dirty="0">
                <a:solidFill>
                  <a:srgbClr val="00B050"/>
                </a:solidFill>
                <a:latin typeface="华文楷体" panose="02010600040101010101" pitchFamily="2" charset="-122"/>
                <a:ea typeface="华文楷体" panose="02010600040101010101" pitchFamily="2" charset="-122"/>
              </a:rPr>
              <a:t>茶叶的高产、稳产</a:t>
            </a:r>
            <a:r>
              <a:rPr lang="zh-CN" altLang="en-US" sz="2000" dirty="0">
                <a:solidFill>
                  <a:prstClr val="black"/>
                </a:solidFill>
                <a:latin typeface="华文楷体" panose="02010600040101010101" pitchFamily="2" charset="-122"/>
                <a:ea typeface="华文楷体" panose="02010600040101010101" pitchFamily="2" charset="-122"/>
              </a:rPr>
              <a:t>。所以，人们不能把采叶看作是一项单纯的收获，更应把它看作是茶树栽培的一项重要技术措施。在生产实践中，有三个</a:t>
            </a:r>
            <a:r>
              <a:rPr lang="zh-CN" altLang="en-US" sz="2000" dirty="0">
                <a:solidFill>
                  <a:prstClr val="black"/>
                </a:solidFill>
                <a:latin typeface="华文楷体" panose="02010600040101010101" pitchFamily="2" charset="-122"/>
                <a:ea typeface="华文楷体" panose="02010600040101010101" pitchFamily="2" charset="-122"/>
              </a:rPr>
              <a:t>矛盾</a:t>
            </a:r>
            <a:r>
              <a:rPr lang="zh-CN" altLang="en-US" sz="2000" dirty="0">
                <a:solidFill>
                  <a:prstClr val="black"/>
                </a:solidFill>
                <a:latin typeface="华文楷体" panose="02010600040101010101" pitchFamily="2" charset="-122"/>
                <a:ea typeface="华文楷体" panose="02010600040101010101" pitchFamily="2" charset="-122"/>
              </a:rPr>
              <a:t>贯穿采茶的全过程，即采茶与养树之间的矛盾，芽叶的数量与质量之间的矛盾、当前产量与长期产量之间的矛盾。</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人们在长期的生产实践中，已经认识到这些矛盾只有通过合理采摘才能得到解决。</a:t>
            </a:r>
            <a:endParaRPr lang="zh-CN" altLang="en-US"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394296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30</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rgbClr val="FFFF0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一</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、开采期。</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一般在手工采摘情况下，开采期宜早不宜迟，特别是春茶更应如此。这是因为茶树春梢萌发力强，生长整齐旺盛，高峰期也特别明显，如果开采期推迟，往往造成养大采老，一是茶叶品质下降，二是影响茶叶产量提高，三是影响茶树生长势。</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从各地的试验结果和生产实践表明，手工采摘情况下，一般大宗红绿茶</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春茶</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达到采摘标准芽叶占树冠</a:t>
            </a:r>
            <a:r>
              <a:rPr lang="zh-CN" altLang="en-US" sz="2000" dirty="0">
                <a:solidFill>
                  <a:prstClr val="black"/>
                </a:solidFill>
                <a:latin typeface="华文楷体" panose="02010600040101010101" pitchFamily="2" charset="-122"/>
                <a:ea typeface="华文楷体" panose="02010600040101010101" pitchFamily="2" charset="-122"/>
              </a:rPr>
              <a:t>新</a:t>
            </a:r>
            <a:r>
              <a:rPr lang="zh-CN" altLang="en-US" sz="2000" dirty="0">
                <a:solidFill>
                  <a:prstClr val="black"/>
                </a:solidFill>
                <a:latin typeface="华文楷体" panose="02010600040101010101" pitchFamily="2" charset="-122"/>
                <a:ea typeface="华文楷体" panose="02010600040101010101" pitchFamily="2" charset="-122"/>
              </a:rPr>
              <a:t>梢的</a:t>
            </a:r>
            <a:r>
              <a:rPr lang="en-US" altLang="zh-CN" sz="2000" dirty="0">
                <a:solidFill>
                  <a:prstClr val="black"/>
                </a:solidFill>
                <a:latin typeface="华文楷体" panose="02010600040101010101" pitchFamily="2" charset="-122"/>
                <a:ea typeface="华文楷体" panose="02010600040101010101" pitchFamily="2" charset="-122"/>
              </a:rPr>
              <a:t>10—15%</a:t>
            </a:r>
            <a:r>
              <a:rPr lang="zh-CN" altLang="en-US" sz="2000" dirty="0">
                <a:solidFill>
                  <a:prstClr val="black"/>
                </a:solidFill>
                <a:latin typeface="华文楷体" panose="02010600040101010101" pitchFamily="2" charset="-122"/>
                <a:ea typeface="华文楷体" panose="02010600040101010101" pitchFamily="2" charset="-122"/>
              </a:rPr>
              <a:t>；</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夏秋茶</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达到采摘标准芽叶占树冠新梢的</a:t>
            </a:r>
            <a:r>
              <a:rPr lang="en-US" altLang="zh-CN" sz="2000" dirty="0">
                <a:solidFill>
                  <a:prstClr val="black"/>
                </a:solidFill>
                <a:latin typeface="华文楷体" panose="02010600040101010101" pitchFamily="2" charset="-122"/>
                <a:ea typeface="华文楷体" panose="02010600040101010101" pitchFamily="2" charset="-122"/>
              </a:rPr>
              <a:t>10%</a:t>
            </a:r>
            <a:r>
              <a:rPr lang="zh-CN" altLang="en-US" sz="2000" dirty="0">
                <a:solidFill>
                  <a:prstClr val="black"/>
                </a:solidFill>
                <a:latin typeface="华文楷体" panose="02010600040101010101" pitchFamily="2" charset="-122"/>
                <a:ea typeface="华文楷体" panose="02010600040101010101" pitchFamily="2" charset="-122"/>
              </a:rPr>
              <a:t>，即需开采。采摘名优茶，当春茶有</a:t>
            </a:r>
            <a:r>
              <a:rPr lang="en-US" altLang="zh-CN" sz="2000" dirty="0">
                <a:solidFill>
                  <a:prstClr val="black"/>
                </a:solidFill>
                <a:latin typeface="华文楷体" panose="02010600040101010101" pitchFamily="2" charset="-122"/>
                <a:ea typeface="华文楷体" panose="02010600040101010101" pitchFamily="2" charset="-122"/>
              </a:rPr>
              <a:t>5%</a:t>
            </a:r>
            <a:r>
              <a:rPr lang="zh-CN" altLang="en-US" sz="2000" dirty="0">
                <a:solidFill>
                  <a:prstClr val="black"/>
                </a:solidFill>
                <a:latin typeface="华文楷体" panose="02010600040101010101" pitchFamily="2" charset="-122"/>
                <a:ea typeface="华文楷体" panose="02010600040101010101" pitchFamily="2" charset="-122"/>
              </a:rPr>
              <a:t>达到采摘标准时就必须开采。</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4" name="矩形 3"/>
          <p:cNvSpPr/>
          <p:nvPr/>
        </p:nvSpPr>
        <p:spPr>
          <a:xfrm>
            <a:off x="940562" y="5698924"/>
            <a:ext cx="7596951" cy="646331"/>
          </a:xfrm>
          <a:prstGeom prst="rect">
            <a:avLst/>
          </a:prstGeom>
          <a:noFill/>
        </p:spPr>
        <p:txBody>
          <a:bodyPr wrap="none" lIns="91440" tIns="45720" rIns="91440" bIns="45720">
            <a:spAutoFit/>
          </a:bodyPr>
          <a:lstStyle/>
          <a:p>
            <a:pPr algn="ctr"/>
            <a:r>
              <a:rPr lang="zh-CN" altLang="en-US" sz="3600" b="1" dirty="0">
                <a:ln w="18000">
                  <a:solidFill>
                    <a:srgbClr val="C0504D">
                      <a:satMod val="140000"/>
                    </a:srgbClr>
                  </a:solidFill>
                  <a:prstDash val="solid"/>
                  <a:miter lim="800000"/>
                </a:ln>
                <a:noFill/>
                <a:effectLst>
                  <a:outerShdw blurRad="25500" dist="23000" dir="7020000" algn="tl">
                    <a:srgbClr val="000000">
                      <a:alpha val="50000"/>
                    </a:srgbClr>
                  </a:outerShdw>
                </a:effectLst>
              </a:rPr>
              <a:t>早采三天是个宝，迟采三天变成草。</a:t>
            </a:r>
          </a:p>
        </p:txBody>
      </p:sp>
    </p:spTree>
    <p:extLst>
      <p:ext uri="{BB962C8B-B14F-4D97-AF65-F5344CB8AC3E}">
        <p14:creationId xmlns:p14="http://schemas.microsoft.com/office/powerpoint/2010/main" val="25356016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31</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rgbClr val="FFFF00"/>
          </a:solidFill>
        </p:spPr>
        <p:txBody>
          <a:bodyPr wrap="square" rtlCol="0">
            <a:spAutoFit/>
          </a:bodyPr>
          <a:lstStyle/>
          <a:p>
            <a:pPr>
              <a:lnSpc>
                <a:spcPct val="150000"/>
              </a:lnSpc>
            </a:pP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一</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、开采期。</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862322"/>
          </a:xfrm>
          <a:prstGeom prst="rect">
            <a:avLst/>
          </a:prstGeom>
          <a:noFill/>
        </p:spPr>
        <p:txBody>
          <a:bodyPr wrap="square" rtlCol="0">
            <a:spAutoFit/>
          </a:bodyPr>
          <a:lstStyle/>
          <a:p>
            <a:pPr>
              <a:lnSpc>
                <a:spcPct val="150000"/>
              </a:lnSpc>
            </a:pPr>
            <a:r>
              <a:rPr lang="zh-CN" altLang="en-US" sz="2000" b="1" dirty="0">
                <a:solidFill>
                  <a:prstClr val="black"/>
                </a:solidFill>
                <a:latin typeface="华文楷体" panose="02010600040101010101" pitchFamily="2" charset="-122"/>
                <a:ea typeface="华文楷体" panose="02010600040101010101" pitchFamily="2" charset="-122"/>
              </a:rPr>
              <a:t>茶园</a:t>
            </a:r>
            <a:r>
              <a:rPr lang="zh-CN" altLang="en-US" sz="2000" b="1" dirty="0">
                <a:solidFill>
                  <a:prstClr val="black"/>
                </a:solidFill>
                <a:latin typeface="华文楷体" panose="02010600040101010101" pitchFamily="2" charset="-122"/>
                <a:ea typeface="华文楷体" panose="02010600040101010101" pitchFamily="2" charset="-122"/>
              </a:rPr>
              <a:t>开采次序：</a:t>
            </a:r>
            <a:endParaRPr lang="en-US" altLang="zh-CN" sz="2000" b="1"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b="1" dirty="0">
                <a:solidFill>
                  <a:srgbClr val="FF0000"/>
                </a:solidFill>
                <a:latin typeface="华文楷体" panose="02010600040101010101" pitchFamily="2" charset="-122"/>
                <a:ea typeface="华文楷体" panose="02010600040101010101" pitchFamily="2" charset="-122"/>
              </a:rPr>
              <a:t>不同品种</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先采早芽种，其次中芽种，后采迟芽种。</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b="1" dirty="0">
                <a:solidFill>
                  <a:srgbClr val="FF0000"/>
                </a:solidFill>
                <a:latin typeface="华文楷体" panose="02010600040101010101" pitchFamily="2" charset="-122"/>
                <a:ea typeface="华文楷体" panose="02010600040101010101" pitchFamily="2" charset="-122"/>
              </a:rPr>
              <a:t>相同品种</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先采阳坡茶，后采阴坡茶；先采低地茶，后采高地茶；先采沙地茶，后采粘土茶；先采投产树，后采幼树、更新养蓬树。</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pic>
        <p:nvPicPr>
          <p:cNvPr id="4098" name="Picture 2" descr="E:\安化农广校(2017)\培训课件全集(2014—2016)\培训课件(2017)\茶叶采摘技术\IMG_20170506_150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864" y="4077072"/>
            <a:ext cx="7170536" cy="266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2754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32</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FF00"/>
          </a:solidFill>
        </p:spPr>
        <p:txBody>
          <a:bodyPr wrap="square" rtlCol="0">
            <a:spAutoFit/>
          </a:bodyPr>
          <a:lstStyle/>
          <a:p>
            <a:pPr>
              <a:lnSpc>
                <a:spcPct val="150000"/>
              </a:lnSpc>
            </a:pPr>
            <a:r>
              <a:rPr lang="en-US" altLang="zh-CN" sz="2400" b="1" dirty="0">
                <a:solidFill>
                  <a:srgbClr val="0070C0"/>
                </a:solidFill>
                <a:latin typeface="华文隶书" panose="02010800040101010101" pitchFamily="2" charset="-122"/>
                <a:ea typeface="华文隶书" panose="02010800040101010101" pitchFamily="2" charset="-122"/>
              </a:rPr>
              <a:t>(</a:t>
            </a:r>
            <a:r>
              <a:rPr lang="zh-CN" altLang="en-US" sz="2400" b="1" dirty="0">
                <a:solidFill>
                  <a:srgbClr val="0070C0"/>
                </a:solidFill>
                <a:latin typeface="华文隶书" panose="02010800040101010101" pitchFamily="2" charset="-122"/>
                <a:ea typeface="华文隶书" panose="02010800040101010101" pitchFamily="2" charset="-122"/>
              </a:rPr>
              <a:t>二</a:t>
            </a:r>
            <a:r>
              <a:rPr lang="en-US" altLang="zh-CN" sz="2400" b="1" dirty="0">
                <a:solidFill>
                  <a:srgbClr val="0070C0"/>
                </a:solidFill>
                <a:latin typeface="华文隶书" panose="02010800040101010101" pitchFamily="2" charset="-122"/>
                <a:ea typeface="华文隶书" panose="02010800040101010101" pitchFamily="2" charset="-122"/>
              </a:rPr>
              <a:t>)</a:t>
            </a:r>
            <a:r>
              <a:rPr lang="zh-CN" altLang="en-US" sz="2400" b="1" dirty="0">
                <a:solidFill>
                  <a:srgbClr val="0070C0"/>
                </a:solidFill>
                <a:latin typeface="华文隶书" panose="02010800040101010101" pitchFamily="2" charset="-122"/>
                <a:ea typeface="华文隶书" panose="02010800040101010101" pitchFamily="2" charset="-122"/>
              </a:rPr>
              <a:t>、采摘周期。</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indent="457200">
              <a:lnSpc>
                <a:spcPct val="150000"/>
              </a:lnSpc>
            </a:pPr>
            <a:r>
              <a:rPr lang="zh-CN" altLang="en-US" sz="2000" b="1" dirty="0">
                <a:solidFill>
                  <a:prstClr val="black"/>
                </a:solidFill>
                <a:latin typeface="华文楷体" panose="02010600040101010101" pitchFamily="2" charset="-122"/>
                <a:ea typeface="华文楷体" panose="02010600040101010101" pitchFamily="2" charset="-122"/>
              </a:rPr>
              <a:t>茶叶采摘周期</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指的是采摘批次之间的间隔期。采摘周期应根据新梢的生长情况、采摘与留叶数量而定。</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掌握好适当的采摘周期，是保证茶叶品质，控制高峰和促进茶芽再生力，从而增加采摘面积内芽头密度的有效措施。</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582053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33</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FF00"/>
          </a:solidFill>
        </p:spPr>
        <p:txBody>
          <a:bodyPr wrap="square" rtlCol="0">
            <a:spAutoFit/>
          </a:bodyPr>
          <a:lstStyle/>
          <a:p>
            <a:pPr>
              <a:lnSpc>
                <a:spcPct val="150000"/>
              </a:lnSpc>
            </a:pPr>
            <a:r>
              <a:rPr lang="en-US" altLang="zh-CN" sz="2400" b="1" dirty="0">
                <a:solidFill>
                  <a:srgbClr val="0070C0"/>
                </a:solidFill>
                <a:latin typeface="华文隶书" panose="02010800040101010101" pitchFamily="2" charset="-122"/>
                <a:ea typeface="华文隶书" panose="02010800040101010101" pitchFamily="2" charset="-122"/>
              </a:rPr>
              <a:t>(</a:t>
            </a:r>
            <a:r>
              <a:rPr lang="zh-CN" altLang="en-US" sz="2400" b="1" dirty="0">
                <a:solidFill>
                  <a:srgbClr val="0070C0"/>
                </a:solidFill>
                <a:latin typeface="华文隶书" panose="02010800040101010101" pitchFamily="2" charset="-122"/>
                <a:ea typeface="华文隶书" panose="02010800040101010101" pitchFamily="2" charset="-122"/>
              </a:rPr>
              <a:t>二</a:t>
            </a:r>
            <a:r>
              <a:rPr lang="en-US" altLang="zh-CN" sz="2400" b="1" dirty="0">
                <a:solidFill>
                  <a:srgbClr val="0070C0"/>
                </a:solidFill>
                <a:latin typeface="华文隶书" panose="02010800040101010101" pitchFamily="2" charset="-122"/>
                <a:ea typeface="华文隶书" panose="02010800040101010101" pitchFamily="2" charset="-122"/>
              </a:rPr>
              <a:t>)</a:t>
            </a:r>
            <a:r>
              <a:rPr lang="zh-CN" altLang="en-US" sz="2400" b="1" dirty="0">
                <a:solidFill>
                  <a:srgbClr val="0070C0"/>
                </a:solidFill>
                <a:latin typeface="华文隶书" panose="02010800040101010101" pitchFamily="2" charset="-122"/>
                <a:ea typeface="华文隶书" panose="02010800040101010101" pitchFamily="2" charset="-122"/>
              </a:rPr>
              <a:t>、采摘周期。</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indent="457200">
              <a:lnSpc>
                <a:spcPct val="150000"/>
              </a:lnSpc>
            </a:pPr>
            <a:r>
              <a:rPr lang="zh-CN" altLang="en-US" sz="2000" b="1" dirty="0">
                <a:solidFill>
                  <a:prstClr val="black"/>
                </a:solidFill>
                <a:latin typeface="华文楷体" panose="02010600040101010101" pitchFamily="2" charset="-122"/>
                <a:ea typeface="华文楷体" panose="02010600040101010101" pitchFamily="2" charset="-122"/>
              </a:rPr>
              <a:t>茶叶采摘周期</a:t>
            </a:r>
            <a:r>
              <a:rPr lang="en-US" altLang="zh-CN" sz="2000" dirty="0">
                <a:solidFill>
                  <a:prstClr val="black"/>
                </a:solidFill>
                <a:latin typeface="华文楷体" panose="02010600040101010101" pitchFamily="2" charset="-122"/>
                <a:ea typeface="华文楷体" panose="02010600040101010101" pitchFamily="2" charset="-122"/>
              </a:rPr>
              <a:t>——……</a:t>
            </a: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1</a:t>
            </a:r>
            <a:r>
              <a:rPr lang="zh-CN" altLang="en-US" sz="2000" dirty="0">
                <a:solidFill>
                  <a:prstClr val="black"/>
                </a:solidFill>
                <a:latin typeface="华文楷体" panose="02010600040101010101" pitchFamily="2" charset="-122"/>
                <a:ea typeface="华文楷体" panose="02010600040101010101" pitchFamily="2" charset="-122"/>
              </a:rPr>
              <a:t>、一般大宗红、</a:t>
            </a:r>
            <a:r>
              <a:rPr lang="zh-CN" altLang="en-US" sz="2000" dirty="0">
                <a:solidFill>
                  <a:prstClr val="black"/>
                </a:solidFill>
                <a:latin typeface="华文楷体" panose="02010600040101010101" pitchFamily="2" charset="-122"/>
                <a:ea typeface="华文楷体" panose="02010600040101010101" pitchFamily="2" charset="-122"/>
              </a:rPr>
              <a:t>绿茶，手工</a:t>
            </a:r>
            <a:r>
              <a:rPr lang="zh-CN" altLang="en-US" sz="2000" dirty="0">
                <a:solidFill>
                  <a:prstClr val="black"/>
                </a:solidFill>
                <a:latin typeface="华文楷体" panose="02010600040101010101" pitchFamily="2" charset="-122"/>
                <a:ea typeface="华文楷体" panose="02010600040101010101" pitchFamily="2" charset="-122"/>
              </a:rPr>
              <a:t>采摘春茶的采摘周期以</a:t>
            </a:r>
            <a:r>
              <a:rPr lang="en-US" altLang="zh-CN" sz="2000" dirty="0">
                <a:solidFill>
                  <a:prstClr val="black"/>
                </a:solidFill>
                <a:latin typeface="华文楷体" panose="02010600040101010101" pitchFamily="2" charset="-122"/>
                <a:ea typeface="华文楷体" panose="02010600040101010101" pitchFamily="2" charset="-122"/>
              </a:rPr>
              <a:t>4—6d</a:t>
            </a:r>
            <a:r>
              <a:rPr lang="zh-CN" altLang="en-US" sz="2000" dirty="0">
                <a:solidFill>
                  <a:prstClr val="black"/>
                </a:solidFill>
                <a:latin typeface="华文楷体" panose="02010600040101010101" pitchFamily="2" charset="-122"/>
                <a:ea typeface="华文楷体" panose="02010600040101010101" pitchFamily="2" charset="-122"/>
              </a:rPr>
              <a:t>为宜，夏秋茶以</a:t>
            </a:r>
            <a:r>
              <a:rPr lang="en-US" altLang="zh-CN" sz="2000" dirty="0">
                <a:solidFill>
                  <a:prstClr val="black"/>
                </a:solidFill>
                <a:latin typeface="华文楷体" panose="02010600040101010101" pitchFamily="2" charset="-122"/>
                <a:ea typeface="华文楷体" panose="02010600040101010101" pitchFamily="2" charset="-122"/>
              </a:rPr>
              <a:t>6—8d</a:t>
            </a:r>
            <a:r>
              <a:rPr lang="zh-CN" altLang="en-US" sz="2000" dirty="0">
                <a:solidFill>
                  <a:prstClr val="black"/>
                </a:solidFill>
                <a:latin typeface="华文楷体" panose="02010600040101010101" pitchFamily="2" charset="-122"/>
                <a:ea typeface="华文楷体" panose="02010600040101010101" pitchFamily="2" charset="-122"/>
              </a:rPr>
              <a:t>为宜。</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2</a:t>
            </a:r>
            <a:r>
              <a:rPr lang="zh-CN" altLang="en-US" sz="2000" dirty="0">
                <a:solidFill>
                  <a:prstClr val="black"/>
                </a:solidFill>
                <a:latin typeface="华文楷体" panose="02010600040101010101" pitchFamily="2" charset="-122"/>
                <a:ea typeface="华文楷体" panose="02010600040101010101" pitchFamily="2" charset="-122"/>
              </a:rPr>
              <a:t>、高级名优红、绿茶，采摘周期应缩短，以</a:t>
            </a:r>
            <a:r>
              <a:rPr lang="en-US" altLang="zh-CN" sz="2000" dirty="0">
                <a:solidFill>
                  <a:prstClr val="black"/>
                </a:solidFill>
                <a:latin typeface="华文楷体" panose="02010600040101010101" pitchFamily="2" charset="-122"/>
                <a:ea typeface="华文楷体" panose="02010600040101010101" pitchFamily="2" charset="-122"/>
              </a:rPr>
              <a:t>2—3d</a:t>
            </a:r>
            <a:r>
              <a:rPr lang="zh-CN" altLang="en-US" sz="2000" dirty="0">
                <a:solidFill>
                  <a:prstClr val="black"/>
                </a:solidFill>
                <a:latin typeface="华文楷体" panose="02010600040101010101" pitchFamily="2" charset="-122"/>
                <a:ea typeface="华文楷体" panose="02010600040101010101" pitchFamily="2" charset="-122"/>
              </a:rPr>
              <a:t>为宜。</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3</a:t>
            </a:r>
            <a:r>
              <a:rPr lang="zh-CN" altLang="en-US" sz="2000" dirty="0">
                <a:solidFill>
                  <a:prstClr val="black"/>
                </a:solidFill>
                <a:latin typeface="华文楷体" panose="02010600040101010101" pitchFamily="2" charset="-122"/>
                <a:ea typeface="华文楷体" panose="02010600040101010101" pitchFamily="2" charset="-122"/>
              </a:rPr>
              <a:t>、边茶采摘，根据蜀、湘、鄂等地经验，，一年只采一次粗茶。我地一般是春茶采一次名优茶，再成熟采黑毛茶鲜叶。</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prstClr val="black"/>
                </a:solidFill>
                <a:latin typeface="华文楷体" panose="02010600040101010101" pitchFamily="2" charset="-122"/>
                <a:ea typeface="华文楷体" panose="02010600040101010101" pitchFamily="2" charset="-122"/>
              </a:rPr>
              <a:t>4</a:t>
            </a:r>
            <a:r>
              <a:rPr lang="zh-CN" altLang="en-US" sz="2000" dirty="0">
                <a:solidFill>
                  <a:prstClr val="black"/>
                </a:solidFill>
                <a:latin typeface="华文楷体" panose="02010600040101010101" pitchFamily="2" charset="-122"/>
                <a:ea typeface="华文楷体" panose="02010600040101010101" pitchFamily="2" charset="-122"/>
              </a:rPr>
              <a:t>、机器采摘茶园，现有机器没有选择性，无法分批采茶，故一般每季只采</a:t>
            </a:r>
            <a:r>
              <a:rPr lang="en-US" altLang="zh-CN" sz="2000" dirty="0">
                <a:solidFill>
                  <a:prstClr val="black"/>
                </a:solidFill>
                <a:latin typeface="华文楷体" panose="02010600040101010101" pitchFamily="2" charset="-122"/>
                <a:ea typeface="华文楷体" panose="02010600040101010101" pitchFamily="2" charset="-122"/>
              </a:rPr>
              <a:t>2</a:t>
            </a:r>
            <a:r>
              <a:rPr lang="zh-CN" altLang="en-US" sz="2000" dirty="0">
                <a:solidFill>
                  <a:prstClr val="black"/>
                </a:solidFill>
                <a:latin typeface="华文楷体" panose="02010600040101010101" pitchFamily="2" charset="-122"/>
                <a:ea typeface="华文楷体" panose="02010600040101010101" pitchFamily="2" charset="-122"/>
              </a:rPr>
              <a:t>批，采摘周期较长，春茶为</a:t>
            </a:r>
            <a:r>
              <a:rPr lang="en-US" altLang="zh-CN" sz="2000" dirty="0">
                <a:solidFill>
                  <a:prstClr val="black"/>
                </a:solidFill>
                <a:latin typeface="华文楷体" panose="02010600040101010101" pitchFamily="2" charset="-122"/>
                <a:ea typeface="华文楷体" panose="02010600040101010101" pitchFamily="2" charset="-122"/>
              </a:rPr>
              <a:t>12—24d</a:t>
            </a:r>
            <a:r>
              <a:rPr lang="zh-CN" altLang="en-US" sz="2000" dirty="0">
                <a:solidFill>
                  <a:prstClr val="black"/>
                </a:solidFill>
                <a:latin typeface="华文楷体" panose="02010600040101010101" pitchFamily="2" charset="-122"/>
                <a:ea typeface="华文楷体" panose="02010600040101010101" pitchFamily="2" charset="-122"/>
              </a:rPr>
              <a:t>，夏秋茶</a:t>
            </a:r>
            <a:r>
              <a:rPr lang="en-US" altLang="zh-CN" sz="2000" dirty="0">
                <a:solidFill>
                  <a:prstClr val="black"/>
                </a:solidFill>
                <a:latin typeface="华文楷体" panose="02010600040101010101" pitchFamily="2" charset="-122"/>
                <a:ea typeface="华文楷体" panose="02010600040101010101" pitchFamily="2" charset="-122"/>
              </a:rPr>
              <a:t>20—30d</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389546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34</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FF0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、封园期。</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indent="457200">
              <a:lnSpc>
                <a:spcPct val="150000"/>
              </a:lnSpc>
            </a:pPr>
            <a:r>
              <a:rPr lang="zh-CN" altLang="en-US" sz="2000" b="1" dirty="0">
                <a:solidFill>
                  <a:prstClr val="black"/>
                </a:solidFill>
                <a:latin typeface="华文楷体" panose="02010600040101010101" pitchFamily="2" charset="-122"/>
                <a:ea typeface="华文楷体" panose="02010600040101010101" pitchFamily="2" charset="-122"/>
              </a:rPr>
              <a:t>封园期</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指茶树新梢生长年周期内采最后一批茶的日期。封园期的迟早，对茶叶产量和茶树生长势的关系很大。</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封园</a:t>
            </a:r>
            <a:r>
              <a:rPr lang="zh-CN" altLang="en-US" sz="2000" dirty="0">
                <a:solidFill>
                  <a:prstClr val="black"/>
                </a:solidFill>
                <a:latin typeface="华文楷体" panose="02010600040101010101" pitchFamily="2" charset="-122"/>
                <a:ea typeface="华文楷体" panose="02010600040101010101" pitchFamily="2" charset="-122"/>
              </a:rPr>
              <a:t>期应根据茶树品种、树势、肥管、茶园地势、方位及采摘制度方法等来确定。</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冬季气候温暖，培管水平高，树势旺盛，春夏茶在新梢上已留有适当叶片的，原则上可以采到最后一轮新梢为止；冬季气温低，易遭冻害，培管水平低，茶树生长势弱，及春夏茶留叶不足的，则应提早封园。</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719985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35</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FF0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、封园期。</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895006"/>
          </a:xfrm>
          <a:prstGeom prst="rect">
            <a:avLst/>
          </a:prstGeom>
          <a:noFill/>
        </p:spPr>
        <p:txBody>
          <a:bodyPr wrap="square" rtlCol="0">
            <a:spAutoFit/>
          </a:bodyPr>
          <a:lstStyle/>
          <a:p>
            <a:pPr indent="457200">
              <a:lnSpc>
                <a:spcPct val="150000"/>
              </a:lnSpc>
            </a:pPr>
            <a:r>
              <a:rPr lang="zh-CN" altLang="en-US" sz="2000" b="1" dirty="0">
                <a:solidFill>
                  <a:prstClr val="black"/>
                </a:solidFill>
                <a:latin typeface="华文楷体" panose="02010600040101010101" pitchFamily="2" charset="-122"/>
                <a:ea typeface="华文楷体" panose="02010600040101010101" pitchFamily="2" charset="-122"/>
              </a:rPr>
              <a:t>对大宗红、绿茶产区而言</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江北茶区，一般可采到白露至秋风（</a:t>
            </a:r>
            <a:r>
              <a:rPr lang="en-US" altLang="zh-CN" sz="2000" dirty="0">
                <a:solidFill>
                  <a:prstClr val="black"/>
                </a:solidFill>
                <a:latin typeface="华文楷体" panose="02010600040101010101" pitchFamily="2" charset="-122"/>
                <a:ea typeface="华文楷体" panose="02010600040101010101" pitchFamily="2" charset="-122"/>
              </a:rPr>
              <a:t>9</a:t>
            </a:r>
            <a:r>
              <a:rPr lang="zh-CN" altLang="en-US" sz="2000" dirty="0">
                <a:solidFill>
                  <a:prstClr val="black"/>
                </a:solidFill>
                <a:latin typeface="华文楷体" panose="02010600040101010101" pitchFamily="2" charset="-122"/>
                <a:ea typeface="华文楷体" panose="02010600040101010101" pitchFamily="2" charset="-122"/>
              </a:rPr>
              <a:t>月份）；江南茶区，一般可采摘到寒露至霜降（</a:t>
            </a:r>
            <a:r>
              <a:rPr lang="en-US" altLang="zh-CN" sz="2000" dirty="0">
                <a:solidFill>
                  <a:prstClr val="black"/>
                </a:solidFill>
                <a:latin typeface="华文楷体" panose="02010600040101010101" pitchFamily="2" charset="-122"/>
                <a:ea typeface="华文楷体" panose="02010600040101010101" pitchFamily="2" charset="-122"/>
              </a:rPr>
              <a:t>10</a:t>
            </a:r>
            <a:r>
              <a:rPr lang="zh-CN" altLang="en-US" sz="2000" dirty="0">
                <a:solidFill>
                  <a:prstClr val="black"/>
                </a:solidFill>
                <a:latin typeface="华文楷体" panose="02010600040101010101" pitchFamily="2" charset="-122"/>
                <a:ea typeface="华文楷体" panose="02010600040101010101" pitchFamily="2" charset="-122"/>
              </a:rPr>
              <a:t>月份）；西南茶区，一般可采摘到霜降至立冬（</a:t>
            </a:r>
            <a:r>
              <a:rPr lang="en-US" altLang="zh-CN" sz="2000" dirty="0">
                <a:solidFill>
                  <a:prstClr val="black"/>
                </a:solidFill>
                <a:latin typeface="华文楷体" panose="02010600040101010101" pitchFamily="2" charset="-122"/>
                <a:ea typeface="华文楷体" panose="02010600040101010101" pitchFamily="2" charset="-122"/>
              </a:rPr>
              <a:t>10</a:t>
            </a:r>
            <a:r>
              <a:rPr lang="zh-CN" altLang="en-US" sz="2000" dirty="0">
                <a:solidFill>
                  <a:prstClr val="black"/>
                </a:solidFill>
                <a:latin typeface="华文楷体" panose="02010600040101010101" pitchFamily="2" charset="-122"/>
                <a:ea typeface="华文楷体" panose="02010600040101010101" pitchFamily="2" charset="-122"/>
              </a:rPr>
              <a:t>月下旬至</a:t>
            </a:r>
            <a:r>
              <a:rPr lang="en-US" altLang="zh-CN" sz="2000" dirty="0">
                <a:solidFill>
                  <a:prstClr val="black"/>
                </a:solidFill>
                <a:latin typeface="华文楷体" panose="02010600040101010101" pitchFamily="2" charset="-122"/>
                <a:ea typeface="华文楷体" panose="02010600040101010101" pitchFamily="2" charset="-122"/>
              </a:rPr>
              <a:t>11</a:t>
            </a:r>
            <a:r>
              <a:rPr lang="zh-CN" altLang="en-US" sz="2000" dirty="0">
                <a:solidFill>
                  <a:prstClr val="black"/>
                </a:solidFill>
                <a:latin typeface="华文楷体" panose="02010600040101010101" pitchFamily="2" charset="-122"/>
                <a:ea typeface="华文楷体" panose="02010600040101010101" pitchFamily="2" charset="-122"/>
              </a:rPr>
              <a:t>月上旬）；华南茶区，一般可采摘到</a:t>
            </a:r>
            <a:r>
              <a:rPr lang="en-US" altLang="zh-CN" sz="2000" dirty="0">
                <a:solidFill>
                  <a:prstClr val="black"/>
                </a:solidFill>
                <a:latin typeface="华文楷体" panose="02010600040101010101" pitchFamily="2" charset="-122"/>
                <a:ea typeface="华文楷体" panose="02010600040101010101" pitchFamily="2" charset="-122"/>
              </a:rPr>
              <a:t>12</a:t>
            </a:r>
            <a:r>
              <a:rPr lang="zh-CN" altLang="en-US" sz="2000" dirty="0">
                <a:solidFill>
                  <a:prstClr val="black"/>
                </a:solidFill>
                <a:latin typeface="华文楷体" panose="02010600040101010101" pitchFamily="2" charset="-122"/>
                <a:ea typeface="华文楷体" panose="02010600040101010101" pitchFamily="2" charset="-122"/>
              </a:rPr>
              <a:t>月中下旬</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363465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36</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rgbClr val="FFFF00"/>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、封园期。</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416320"/>
          </a:xfrm>
          <a:prstGeom prst="rect">
            <a:avLst/>
          </a:prstGeom>
          <a:noFill/>
        </p:spPr>
        <p:txBody>
          <a:bodyPr wrap="square" rtlCol="0">
            <a:spAutoFit/>
          </a:bodyPr>
          <a:lstStyle/>
          <a:p>
            <a:pPr indent="457200">
              <a:lnSpc>
                <a:spcPct val="150000"/>
              </a:lnSpc>
            </a:pPr>
            <a:r>
              <a:rPr lang="zh-CN" altLang="en-US" sz="2400" b="1" dirty="0">
                <a:solidFill>
                  <a:srgbClr val="FF0000"/>
                </a:solidFill>
                <a:latin typeface="华文楷体" panose="02010600040101010101" pitchFamily="2" charset="-122"/>
                <a:ea typeface="华文楷体" panose="02010600040101010101" pitchFamily="2" charset="-122"/>
              </a:rPr>
              <a:t>注意：</a:t>
            </a:r>
            <a:endParaRPr lang="en-US" altLang="zh-CN" sz="2400" b="1" dirty="0">
              <a:solidFill>
                <a:srgbClr val="FF0000"/>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封园</a:t>
            </a:r>
            <a:r>
              <a:rPr lang="zh-CN" altLang="en-US" sz="2000" dirty="0">
                <a:solidFill>
                  <a:prstClr val="black"/>
                </a:solidFill>
                <a:latin typeface="华文楷体" panose="02010600040101010101" pitchFamily="2" charset="-122"/>
                <a:ea typeface="华文楷体" panose="02010600040101010101" pitchFamily="2" charset="-122"/>
              </a:rPr>
              <a:t>期迟早，还应考虑经济效益，如采摘茶叶出现增产不增值、不增收，则采摘失去了意义，就要提前封园，如此对茶树生长及翌年春茶增产都有利。</a:t>
            </a:r>
          </a:p>
          <a:p>
            <a:pPr marL="342900" indent="-342900">
              <a:lnSpc>
                <a:spcPct val="150000"/>
              </a:lnSpc>
              <a:buFont typeface="Wingdings" panose="05000000000000000000"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采用机器采茶的茶树，为蓄养树势，必须比一般手工采摘茶园提早</a:t>
            </a:r>
            <a:r>
              <a:rPr lang="en-US" altLang="zh-CN" sz="2000" dirty="0">
                <a:solidFill>
                  <a:prstClr val="black"/>
                </a:solidFill>
                <a:latin typeface="华文楷体" panose="02010600040101010101" pitchFamily="2" charset="-122"/>
                <a:ea typeface="华文楷体" panose="02010600040101010101" pitchFamily="2" charset="-122"/>
              </a:rPr>
              <a:t>20d</a:t>
            </a:r>
            <a:r>
              <a:rPr lang="zh-CN" altLang="en-US" sz="2000" dirty="0">
                <a:solidFill>
                  <a:prstClr val="black"/>
                </a:solidFill>
                <a:latin typeface="华文楷体" panose="02010600040101010101" pitchFamily="2" charset="-122"/>
                <a:ea typeface="华文楷体" panose="02010600040101010101" pitchFamily="2" charset="-122"/>
              </a:rPr>
              <a:t>左右封园。</a:t>
            </a:r>
          </a:p>
          <a:p>
            <a:pPr indent="457200">
              <a:lnSpc>
                <a:spcPct val="150000"/>
              </a:lnSpc>
            </a:pP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srgbClr val="C00000"/>
                </a:solidFill>
                <a:latin typeface="华文琥珀" panose="02010800040101010101" pitchFamily="2" charset="-122"/>
                <a:ea typeface="华文琥珀" panose="02010800040101010101" pitchFamily="2" charset="-122"/>
              </a:rPr>
              <a:t>茶叶采摘</a:t>
            </a:r>
            <a:r>
              <a:rPr lang="zh-CN" altLang="en-US" sz="3200" b="1" dirty="0">
                <a:solidFill>
                  <a:srgbClr val="C00000"/>
                </a:solidFill>
                <a:latin typeface="华文琥珀" panose="02010800040101010101" pitchFamily="2" charset="-122"/>
                <a:ea typeface="华文琥珀" panose="02010800040101010101" pitchFamily="2" charset="-122"/>
              </a:rPr>
              <a:t>时期</a:t>
            </a:r>
            <a:endParaRPr lang="en-US" altLang="zh-CN" sz="3200" b="1" dirty="0">
              <a:solidFill>
                <a:srgbClr val="C0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5"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三</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805075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37</a:t>
            </a:fld>
            <a:endParaRPr lang="zh-CN" altLang="en-US">
              <a:solidFill>
                <a:srgbClr val="1F497D"/>
              </a:solidFill>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21" name="TextBox 20"/>
          <p:cNvSpPr txBox="1"/>
          <p:nvPr/>
        </p:nvSpPr>
        <p:spPr>
          <a:xfrm>
            <a:off x="1610108" y="1772816"/>
            <a:ext cx="6305375" cy="2308324"/>
          </a:xfrm>
          <a:prstGeom prst="rect">
            <a:avLst/>
          </a:prstGeom>
          <a:solidFill>
            <a:srgbClr val="92D050"/>
          </a:solidFill>
          <a:scene3d>
            <a:camera prst="orthographicFront"/>
            <a:lightRig rig="threePt" dir="t"/>
          </a:scene3d>
          <a:sp3d>
            <a:bevelT prst="angle"/>
          </a:sp3d>
        </p:spPr>
        <p:txBody>
          <a:bodyPr wrap="square" rtlCol="0">
            <a:spAutoFit/>
          </a:bodyPr>
          <a:lstStyle/>
          <a:p>
            <a:pPr>
              <a:lnSpc>
                <a:spcPct val="150000"/>
              </a:lnSpc>
            </a:pPr>
            <a:r>
              <a:rPr lang="zh-CN" altLang="en-US" sz="2400" b="1" dirty="0">
                <a:solidFill>
                  <a:prstClr val="black"/>
                </a:solidFill>
                <a:latin typeface="华文隶书" panose="02010800040101010101" pitchFamily="2" charset="-122"/>
                <a:ea typeface="华文隶书" panose="02010800040101010101" pitchFamily="2" charset="-122"/>
              </a:rPr>
              <a:t>我国目前的茶叶采摘方法，可分为以下三种</a:t>
            </a:r>
            <a:r>
              <a:rPr lang="zh-CN" altLang="en-US" sz="2400" b="1" dirty="0">
                <a:solidFill>
                  <a:prstClr val="black"/>
                </a:solidFill>
                <a:latin typeface="华文隶书" panose="02010800040101010101" pitchFamily="2" charset="-122"/>
                <a:ea typeface="华文隶书" panose="02010800040101010101" pitchFamily="2" charset="-122"/>
              </a:rPr>
              <a:t>：</a:t>
            </a:r>
            <a:endParaRPr lang="en-US" altLang="zh-CN" sz="2400" b="1" dirty="0">
              <a:solidFill>
                <a:prstClr val="black"/>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、手采法</a:t>
            </a:r>
            <a:endParaRPr lang="en-US" altLang="zh-CN" sz="2400" b="1" dirty="0">
              <a:solidFill>
                <a:srgbClr val="731997"/>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、刀割法</a:t>
            </a:r>
            <a:endParaRPr lang="en-US" altLang="zh-CN" sz="2400" b="1" dirty="0">
              <a:solidFill>
                <a:srgbClr val="C00000"/>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68908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38</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477328"/>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传统的手工采茶是目前应用最普遍的方法。它的特点是采摘精细、批次较多、采摘期长，特别适合名优茶采摘。缺点是费工、功效较低。</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4528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39</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1</a:t>
            </a:r>
            <a:r>
              <a:rPr lang="zh-CN" altLang="en-US" sz="2000" b="1" dirty="0">
                <a:solidFill>
                  <a:prstClr val="black"/>
                </a:solidFill>
                <a:latin typeface="华文楷体" panose="02010600040101010101" pitchFamily="2" charset="-122"/>
                <a:ea typeface="华文楷体" panose="02010600040101010101" pitchFamily="2" charset="-122"/>
              </a:rPr>
              <a:t>、基本方法</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1</a:t>
            </a:r>
            <a:r>
              <a:rPr lang="zh-CN" altLang="en-US" sz="2000" b="1" dirty="0">
                <a:solidFill>
                  <a:srgbClr val="FF0000"/>
                </a:solidFill>
                <a:latin typeface="华文楷体" panose="02010600040101010101" pitchFamily="2" charset="-122"/>
                <a:ea typeface="华文楷体" panose="02010600040101010101" pitchFamily="2" charset="-122"/>
              </a:rPr>
              <a:t>）打顶采摘法：</a:t>
            </a:r>
            <a:r>
              <a:rPr lang="zh-CN" altLang="en-US" sz="2000" dirty="0">
                <a:solidFill>
                  <a:prstClr val="black"/>
                </a:solidFill>
                <a:latin typeface="华文楷体" panose="02010600040101010101" pitchFamily="2" charset="-122"/>
                <a:ea typeface="华文楷体" panose="02010600040101010101" pitchFamily="2" charset="-122"/>
              </a:rPr>
              <a:t>是一种以留养为主的采摘方法，适用于培养树冠的茶树，一般在</a:t>
            </a:r>
            <a:r>
              <a:rPr lang="en-US" altLang="zh-CN" sz="2000" dirty="0">
                <a:solidFill>
                  <a:prstClr val="black"/>
                </a:solidFill>
                <a:latin typeface="华文楷体" panose="02010600040101010101" pitchFamily="2" charset="-122"/>
                <a:ea typeface="华文楷体" panose="02010600040101010101" pitchFamily="2" charset="-122"/>
              </a:rPr>
              <a:t>1—3</a:t>
            </a:r>
            <a:r>
              <a:rPr lang="zh-CN" altLang="en-US" sz="2000" dirty="0">
                <a:solidFill>
                  <a:prstClr val="black"/>
                </a:solidFill>
                <a:latin typeface="华文楷体" panose="02010600040101010101" pitchFamily="2" charset="-122"/>
                <a:ea typeface="华文楷体" panose="02010600040101010101" pitchFamily="2" charset="-122"/>
              </a:rPr>
              <a:t>龄的幼年茶树，或更新复壮后最初</a:t>
            </a:r>
            <a:r>
              <a:rPr lang="en-US" altLang="zh-CN" sz="2000" dirty="0">
                <a:solidFill>
                  <a:prstClr val="black"/>
                </a:solidFill>
                <a:latin typeface="华文楷体" panose="02010600040101010101" pitchFamily="2" charset="-122"/>
                <a:ea typeface="华文楷体" panose="02010600040101010101" pitchFamily="2" charset="-122"/>
              </a:rPr>
              <a:t>1—2</a:t>
            </a:r>
            <a:r>
              <a:rPr lang="zh-CN" altLang="en-US" sz="2000" dirty="0">
                <a:solidFill>
                  <a:prstClr val="black"/>
                </a:solidFill>
                <a:latin typeface="华文楷体" panose="02010600040101010101" pitchFamily="2" charset="-122"/>
                <a:ea typeface="华文楷体" panose="02010600040101010101" pitchFamily="2" charset="-122"/>
              </a:rPr>
              <a:t>年时采用</a:t>
            </a:r>
            <a:r>
              <a:rPr lang="zh-CN" altLang="en-US" sz="2000" dirty="0">
                <a:solidFill>
                  <a:prstClr val="black"/>
                </a:solidFill>
                <a:latin typeface="华文楷体" panose="02010600040101010101" pitchFamily="2" charset="-122"/>
                <a:ea typeface="华文楷体" panose="02010600040101010101" pitchFamily="2" charset="-122"/>
              </a:rPr>
              <a:t>。</a:t>
            </a:r>
            <a:endParaRPr lang="zh-CN" altLang="en-US"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pic>
        <p:nvPicPr>
          <p:cNvPr id="3074" name="Picture 2" descr="E:\安化农广校(2017)\培训课件全集(2014—2016)\培训课件(2017)\茶叶采摘技术\IMG_20170506_1501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420" y="3351259"/>
            <a:ext cx="3884780" cy="303006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01864" y="3620631"/>
            <a:ext cx="3827542" cy="2400657"/>
          </a:xfrm>
          <a:prstGeom prst="rect">
            <a:avLst/>
          </a:prstGeom>
        </p:spPr>
        <p:txBody>
          <a:bodyPr wrap="square">
            <a:spAutoFit/>
          </a:bodyPr>
          <a:lstStyle/>
          <a:p>
            <a:pPr>
              <a:lnSpc>
                <a:spcPct val="150000"/>
              </a:lnSpc>
            </a:pPr>
            <a:r>
              <a:rPr lang="zh-CN" altLang="en-US" sz="2000" dirty="0">
                <a:solidFill>
                  <a:srgbClr val="C00000"/>
                </a:solidFill>
                <a:latin typeface="华文楷体" panose="02010600040101010101" pitchFamily="2" charset="-122"/>
                <a:ea typeface="华文楷体" panose="02010600040101010101" pitchFamily="2" charset="-122"/>
              </a:rPr>
              <a:t>具体操作</a:t>
            </a:r>
            <a:r>
              <a:rPr lang="en-US" altLang="zh-CN" sz="2000" dirty="0">
                <a:solidFill>
                  <a:srgbClr val="C00000"/>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当新梢展叶</a:t>
            </a:r>
            <a:r>
              <a:rPr lang="en-US" altLang="zh-CN" sz="2000" dirty="0">
                <a:solidFill>
                  <a:prstClr val="black"/>
                </a:solidFill>
                <a:latin typeface="华文楷体" panose="02010600040101010101" pitchFamily="2" charset="-122"/>
                <a:ea typeface="华文楷体" panose="02010600040101010101" pitchFamily="2" charset="-122"/>
              </a:rPr>
              <a:t>5—6</a:t>
            </a:r>
            <a:r>
              <a:rPr lang="zh-CN" altLang="en-US" sz="2000" dirty="0">
                <a:solidFill>
                  <a:prstClr val="black"/>
                </a:solidFill>
                <a:latin typeface="华文楷体" panose="02010600040101010101" pitchFamily="2" charset="-122"/>
                <a:ea typeface="华文楷体" panose="02010600040101010101" pitchFamily="2" charset="-122"/>
              </a:rPr>
              <a:t>片以上时，采去一芽二三叶，留下基部三四片叶。要求做到采高养低，采顶留侧，以促进分枝，扩大树冠。</a:t>
            </a:r>
          </a:p>
        </p:txBody>
      </p:sp>
    </p:spTree>
    <p:extLst>
      <p:ext uri="{BB962C8B-B14F-4D97-AF65-F5344CB8AC3E}">
        <p14:creationId xmlns:p14="http://schemas.microsoft.com/office/powerpoint/2010/main" val="65236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2"/>
          <p:cNvGrpSpPr>
            <a:grpSpLocks/>
          </p:cNvGrpSpPr>
          <p:nvPr/>
        </p:nvGrpSpPr>
        <p:grpSpPr bwMode="auto">
          <a:xfrm>
            <a:off x="2005013" y="2492896"/>
            <a:ext cx="609600" cy="609600"/>
            <a:chOff x="816" y="1872"/>
            <a:chExt cx="384" cy="384"/>
          </a:xfrm>
        </p:grpSpPr>
        <p:sp>
          <p:nvSpPr>
            <p:cNvPr id="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10"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11"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12"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13"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4"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5"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6"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7"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18" name="Line 25"/>
          <p:cNvSpPr>
            <a:spLocks noChangeShapeType="1"/>
          </p:cNvSpPr>
          <p:nvPr/>
        </p:nvSpPr>
        <p:spPr bwMode="auto">
          <a:xfrm>
            <a:off x="2514600" y="3054871"/>
            <a:ext cx="4800600" cy="1587"/>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solidFill>
                <a:prstClr val="black"/>
              </a:solidFill>
            </a:endParaRPr>
          </a:p>
        </p:txBody>
      </p:sp>
      <p:sp>
        <p:nvSpPr>
          <p:cNvPr id="19" name="Text Box 26"/>
          <p:cNvSpPr txBox="1">
            <a:spLocks noChangeArrowheads="1"/>
          </p:cNvSpPr>
          <p:nvPr/>
        </p:nvSpPr>
        <p:spPr bwMode="auto">
          <a:xfrm>
            <a:off x="2743200" y="2521471"/>
            <a:ext cx="463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B050"/>
                </a:solidFill>
                <a:latin typeface="华文琥珀" panose="02010800040101010101" pitchFamily="2" charset="-122"/>
                <a:ea typeface="华文琥珀" panose="02010800040101010101" pitchFamily="2" charset="-122"/>
              </a:rPr>
              <a:t>茶叶采摘标准</a:t>
            </a:r>
            <a:endParaRPr lang="en-US" altLang="zh-CN" sz="2400" b="1" dirty="0">
              <a:solidFill>
                <a:srgbClr val="00B050"/>
              </a:solidFill>
              <a:latin typeface="华文琥珀" panose="02010800040101010101" pitchFamily="2" charset="-122"/>
              <a:ea typeface="华文琥珀" panose="02010800040101010101" pitchFamily="2" charset="-122"/>
            </a:endParaRPr>
          </a:p>
        </p:txBody>
      </p:sp>
      <p:sp>
        <p:nvSpPr>
          <p:cNvPr id="20" name="Text Box 42"/>
          <p:cNvSpPr txBox="1">
            <a:spLocks noChangeArrowheads="1"/>
          </p:cNvSpPr>
          <p:nvPr/>
        </p:nvSpPr>
        <p:spPr bwMode="gray">
          <a:xfrm>
            <a:off x="2063584" y="2577033"/>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70C0"/>
                </a:solidFill>
                <a:latin typeface="华文隶书" panose="02010800040101010101" pitchFamily="2" charset="-122"/>
                <a:ea typeface="华文隶书" panose="02010800040101010101" pitchFamily="2" charset="-122"/>
              </a:rPr>
              <a:t>二</a:t>
            </a:r>
            <a:endParaRPr lang="en-US" altLang="zh-CN" sz="2400" b="1" dirty="0">
              <a:solidFill>
                <a:srgbClr val="0070C0"/>
              </a:solidFill>
              <a:latin typeface="华文隶书" panose="02010800040101010101" pitchFamily="2" charset="-122"/>
              <a:ea typeface="华文隶书" panose="02010800040101010101" pitchFamily="2" charset="-122"/>
            </a:endParaRPr>
          </a:p>
        </p:txBody>
      </p:sp>
      <p:sp>
        <p:nvSpPr>
          <p:cNvPr id="34" name="Line 27"/>
          <p:cNvSpPr>
            <a:spLocks noChangeShapeType="1"/>
          </p:cNvSpPr>
          <p:nvPr/>
        </p:nvSpPr>
        <p:spPr bwMode="auto">
          <a:xfrm>
            <a:off x="2514600" y="3928492"/>
            <a:ext cx="4800600" cy="1587"/>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solidFill>
                <a:prstClr val="black"/>
              </a:solidFill>
            </a:endParaRPr>
          </a:p>
        </p:txBody>
      </p:sp>
      <p:sp>
        <p:nvSpPr>
          <p:cNvPr id="35" name="Text Box 28"/>
          <p:cNvSpPr txBox="1">
            <a:spLocks noChangeArrowheads="1"/>
          </p:cNvSpPr>
          <p:nvPr/>
        </p:nvSpPr>
        <p:spPr bwMode="auto">
          <a:xfrm>
            <a:off x="2743200" y="3395092"/>
            <a:ext cx="463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C00000"/>
                </a:solidFill>
                <a:latin typeface="华文琥珀" panose="02010800040101010101" pitchFamily="2" charset="-122"/>
                <a:ea typeface="华文琥珀" panose="02010800040101010101" pitchFamily="2" charset="-122"/>
              </a:rPr>
              <a:t>茶叶采摘时期</a:t>
            </a:r>
            <a:endParaRPr lang="en-US" altLang="zh-CN" sz="2400" b="1" dirty="0">
              <a:solidFill>
                <a:srgbClr val="C00000"/>
              </a:solidFill>
              <a:latin typeface="华文琥珀" panose="02010800040101010101" pitchFamily="2" charset="-122"/>
              <a:ea typeface="华文琥珀" panose="02010800040101010101" pitchFamily="2" charset="-122"/>
            </a:endParaRPr>
          </a:p>
        </p:txBody>
      </p:sp>
      <p:grpSp>
        <p:nvGrpSpPr>
          <p:cNvPr id="36" name="Group 57"/>
          <p:cNvGrpSpPr>
            <a:grpSpLocks/>
          </p:cNvGrpSpPr>
          <p:nvPr/>
        </p:nvGrpSpPr>
        <p:grpSpPr bwMode="auto">
          <a:xfrm>
            <a:off x="2022475" y="3356992"/>
            <a:ext cx="609600" cy="609600"/>
            <a:chOff x="1274" y="2437"/>
            <a:chExt cx="384" cy="384"/>
          </a:xfrm>
        </p:grpSpPr>
        <p:sp>
          <p:nvSpPr>
            <p:cNvPr id="37" name="Text Box 46"/>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38" name="Oval 47"/>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9" name="Oval 48"/>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40" name="Oval 49"/>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41" name="Oval 50"/>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42" name="Oval 51"/>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43" name="Oval 52"/>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44" name="Oval 53"/>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45" name="Oval 54"/>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46" name="Oval 55"/>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47" name="Text Box 56"/>
          <p:cNvSpPr txBox="1">
            <a:spLocks noChangeArrowheads="1"/>
          </p:cNvSpPr>
          <p:nvPr/>
        </p:nvSpPr>
        <p:spPr bwMode="gray">
          <a:xfrm>
            <a:off x="2077871" y="3450654"/>
            <a:ext cx="4940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000000"/>
                </a:solidFill>
                <a:latin typeface="华文隶书" panose="02010800040101010101" pitchFamily="2" charset="-122"/>
                <a:ea typeface="华文隶书" panose="02010800040101010101" pitchFamily="2" charset="-122"/>
              </a:rPr>
              <a:t>三</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48" name="Line 23"/>
          <p:cNvSpPr>
            <a:spLocks noChangeShapeType="1"/>
          </p:cNvSpPr>
          <p:nvPr/>
        </p:nvSpPr>
        <p:spPr bwMode="auto">
          <a:xfrm>
            <a:off x="2528534" y="2162200"/>
            <a:ext cx="4800600" cy="1587"/>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solidFill>
                <a:prstClr val="black"/>
              </a:solidFill>
            </a:endParaRPr>
          </a:p>
        </p:txBody>
      </p:sp>
      <p:sp>
        <p:nvSpPr>
          <p:cNvPr id="49" name="Text Box 24"/>
          <p:cNvSpPr txBox="1">
            <a:spLocks noChangeArrowheads="1"/>
          </p:cNvSpPr>
          <p:nvPr/>
        </p:nvSpPr>
        <p:spPr bwMode="auto">
          <a:xfrm>
            <a:off x="2757134" y="1628800"/>
            <a:ext cx="463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1046E0"/>
                </a:solidFill>
                <a:latin typeface="华文琥珀" panose="02010800040101010101" pitchFamily="2" charset="-122"/>
                <a:ea typeface="华文琥珀" panose="02010800040101010101" pitchFamily="2" charset="-122"/>
              </a:rPr>
              <a:t>茶树生育特性对茶叶采摘的影响</a:t>
            </a:r>
            <a:endParaRPr lang="en-US" altLang="zh-CN" sz="2400" b="1" dirty="0">
              <a:solidFill>
                <a:srgbClr val="1046E0"/>
              </a:solidFill>
              <a:latin typeface="华文琥珀" panose="02010800040101010101" pitchFamily="2" charset="-122"/>
              <a:ea typeface="华文琥珀" panose="02010800040101010101" pitchFamily="2" charset="-122"/>
            </a:endParaRPr>
          </a:p>
        </p:txBody>
      </p:sp>
      <p:grpSp>
        <p:nvGrpSpPr>
          <p:cNvPr id="50" name="Group 58"/>
          <p:cNvGrpSpPr>
            <a:grpSpLocks/>
          </p:cNvGrpSpPr>
          <p:nvPr/>
        </p:nvGrpSpPr>
        <p:grpSpPr bwMode="auto">
          <a:xfrm>
            <a:off x="2017359" y="1662137"/>
            <a:ext cx="609600" cy="609600"/>
            <a:chOff x="1274" y="2437"/>
            <a:chExt cx="384" cy="384"/>
          </a:xfrm>
        </p:grpSpPr>
        <p:sp>
          <p:nvSpPr>
            <p:cNvPr id="5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5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5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5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5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5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5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5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5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6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61" name="Text Box 69"/>
          <p:cNvSpPr txBox="1">
            <a:spLocks noChangeArrowheads="1"/>
          </p:cNvSpPr>
          <p:nvPr/>
        </p:nvSpPr>
        <p:spPr bwMode="gray">
          <a:xfrm>
            <a:off x="2072756" y="1755800"/>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62" name="Line 27"/>
          <p:cNvSpPr>
            <a:spLocks noChangeShapeType="1"/>
          </p:cNvSpPr>
          <p:nvPr/>
        </p:nvSpPr>
        <p:spPr bwMode="auto">
          <a:xfrm>
            <a:off x="2520144" y="4848604"/>
            <a:ext cx="4800600" cy="1587"/>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solidFill>
                <a:prstClr val="black"/>
              </a:solidFill>
            </a:endParaRPr>
          </a:p>
        </p:txBody>
      </p:sp>
      <p:sp>
        <p:nvSpPr>
          <p:cNvPr id="63" name="Text Box 28"/>
          <p:cNvSpPr txBox="1">
            <a:spLocks noChangeArrowheads="1"/>
          </p:cNvSpPr>
          <p:nvPr/>
        </p:nvSpPr>
        <p:spPr bwMode="auto">
          <a:xfrm>
            <a:off x="2748744" y="4315204"/>
            <a:ext cx="463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prstClr val="black"/>
                </a:solidFill>
                <a:latin typeface="华文琥珀" panose="02010800040101010101" pitchFamily="2" charset="-122"/>
                <a:ea typeface="华文琥珀" panose="02010800040101010101" pitchFamily="2" charset="-122"/>
              </a:rPr>
              <a:t>茶叶采摘方法</a:t>
            </a:r>
            <a:endParaRPr lang="en-US" altLang="zh-CN" sz="2400" b="1" dirty="0">
              <a:solidFill>
                <a:prstClr val="black"/>
              </a:solidFill>
              <a:latin typeface="华文琥珀" panose="02010800040101010101" pitchFamily="2" charset="-122"/>
              <a:ea typeface="华文琥珀" panose="02010800040101010101" pitchFamily="2" charset="-122"/>
            </a:endParaRPr>
          </a:p>
        </p:txBody>
      </p:sp>
      <p:grpSp>
        <p:nvGrpSpPr>
          <p:cNvPr id="64" name="Group 57"/>
          <p:cNvGrpSpPr>
            <a:grpSpLocks/>
          </p:cNvGrpSpPr>
          <p:nvPr/>
        </p:nvGrpSpPr>
        <p:grpSpPr bwMode="auto">
          <a:xfrm>
            <a:off x="2028019" y="4293096"/>
            <a:ext cx="609600" cy="609600"/>
            <a:chOff x="1274" y="2437"/>
            <a:chExt cx="384" cy="384"/>
          </a:xfrm>
        </p:grpSpPr>
        <p:sp>
          <p:nvSpPr>
            <p:cNvPr id="65" name="Text Box 46"/>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66" name="Oval 47"/>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67" name="Oval 48"/>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68" name="Oval 49"/>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69" name="Oval 50"/>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solidFill>
                <a:srgbClr val="C00000"/>
              </a:solidFill>
              <a:round/>
              <a:headEnd/>
              <a:tailEnd/>
            </a:ln>
            <a:effectLst/>
          </p:spPr>
          <p:txBody>
            <a:bodyPr anchor="ctr">
              <a:spAutoFit/>
            </a:bodyPr>
            <a:lstStyle/>
            <a:p>
              <a:pPr>
                <a:defRPr/>
              </a:pPr>
              <a:endParaRPr lang="zh-CN" altLang="en-US">
                <a:solidFill>
                  <a:prstClr val="black"/>
                </a:solidFill>
              </a:endParaRPr>
            </a:p>
          </p:txBody>
        </p:sp>
        <p:sp>
          <p:nvSpPr>
            <p:cNvPr id="70" name="Oval 51"/>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71" name="Oval 52"/>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72" name="Oval 53"/>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73" name="Oval 54"/>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74" name="Oval 55"/>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75" name="Text Box 56"/>
          <p:cNvSpPr txBox="1">
            <a:spLocks noChangeArrowheads="1"/>
          </p:cNvSpPr>
          <p:nvPr/>
        </p:nvSpPr>
        <p:spPr bwMode="gray">
          <a:xfrm>
            <a:off x="2083415" y="4370766"/>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C00000"/>
                </a:solidFill>
                <a:latin typeface="华文隶书" panose="02010800040101010101" pitchFamily="2" charset="-122"/>
                <a:ea typeface="华文隶书" panose="02010800040101010101" pitchFamily="2" charset="-122"/>
              </a:rPr>
              <a:t>四</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77" name="Rectangle 2"/>
          <p:cNvSpPr txBox="1">
            <a:spLocks noChangeArrowheads="1"/>
          </p:cNvSpPr>
          <p:nvPr/>
        </p:nvSpPr>
        <p:spPr bwMode="auto">
          <a:xfrm>
            <a:off x="0" y="-27384"/>
            <a:ext cx="9144000" cy="108012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4800" dirty="0" smtClean="0">
                <a:solidFill>
                  <a:srgbClr val="C0504D"/>
                </a:solidFill>
                <a:latin typeface="华文琥珀" panose="02010800040101010101" pitchFamily="2" charset="-122"/>
                <a:ea typeface="华文琥珀" panose="02010800040101010101" pitchFamily="2" charset="-122"/>
              </a:rPr>
              <a:t>目    录</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a:t>
            </a:fld>
            <a:endParaRPr lang="zh-CN" altLang="en-US">
              <a:solidFill>
                <a:srgbClr val="1F497D"/>
              </a:solidFill>
            </a:endParaRPr>
          </a:p>
        </p:txBody>
      </p:sp>
      <p:sp>
        <p:nvSpPr>
          <p:cNvPr id="90" name="Line 27"/>
          <p:cNvSpPr>
            <a:spLocks noChangeShapeType="1"/>
          </p:cNvSpPr>
          <p:nvPr/>
        </p:nvSpPr>
        <p:spPr bwMode="auto">
          <a:xfrm>
            <a:off x="2514600" y="5767164"/>
            <a:ext cx="4800600" cy="1587"/>
          </a:xfrm>
          <a:prstGeom prst="line">
            <a:avLst/>
          </a:prstGeom>
          <a:noFill/>
          <a:ln w="25400">
            <a:solidFill>
              <a:schemeClr val="tx2"/>
            </a:solidFill>
            <a:prstDash val="sysDot"/>
            <a:round/>
            <a:headEnd/>
            <a:tailEnd type="oval" w="med" len="med"/>
          </a:ln>
          <a:extLst>
            <a:ext uri="{909E8E84-426E-40DD-AFC4-6F175D3DCCD1}">
              <a14:hiddenFill xmlns:a14="http://schemas.microsoft.com/office/drawing/2010/main">
                <a:noFill/>
              </a14:hiddenFill>
            </a:ext>
          </a:extLst>
        </p:spPr>
        <p:txBody>
          <a:bodyPr wrap="none" anchor="ctr"/>
          <a:lstStyle/>
          <a:p>
            <a:endParaRPr lang="zh-CN" altLang="en-US">
              <a:solidFill>
                <a:prstClr val="black"/>
              </a:solidFill>
            </a:endParaRPr>
          </a:p>
        </p:txBody>
      </p:sp>
      <p:sp>
        <p:nvSpPr>
          <p:cNvPr id="91" name="Text Box 28"/>
          <p:cNvSpPr txBox="1">
            <a:spLocks noChangeArrowheads="1"/>
          </p:cNvSpPr>
          <p:nvPr/>
        </p:nvSpPr>
        <p:spPr bwMode="auto">
          <a:xfrm>
            <a:off x="2743200" y="5233764"/>
            <a:ext cx="4637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FF0000"/>
                </a:solidFill>
                <a:latin typeface="华文琥珀" panose="02010800040101010101" pitchFamily="2" charset="-122"/>
                <a:ea typeface="华文琥珀" panose="02010800040101010101" pitchFamily="2" charset="-122"/>
              </a:rPr>
              <a:t>鲜叶的集叶与贮运</a:t>
            </a:r>
            <a:endParaRPr lang="en-US" altLang="zh-CN" sz="2400" b="1" dirty="0">
              <a:solidFill>
                <a:srgbClr val="FF0000"/>
              </a:solidFill>
              <a:latin typeface="华文琥珀" panose="02010800040101010101" pitchFamily="2" charset="-122"/>
              <a:ea typeface="华文琥珀" panose="02010800040101010101" pitchFamily="2" charset="-122"/>
            </a:endParaRPr>
          </a:p>
        </p:txBody>
      </p:sp>
      <p:grpSp>
        <p:nvGrpSpPr>
          <p:cNvPr id="92" name="Group 57"/>
          <p:cNvGrpSpPr>
            <a:grpSpLocks/>
          </p:cNvGrpSpPr>
          <p:nvPr/>
        </p:nvGrpSpPr>
        <p:grpSpPr bwMode="auto">
          <a:xfrm>
            <a:off x="2022475" y="5195664"/>
            <a:ext cx="609600" cy="609600"/>
            <a:chOff x="1274" y="2437"/>
            <a:chExt cx="384" cy="384"/>
          </a:xfrm>
        </p:grpSpPr>
        <p:sp>
          <p:nvSpPr>
            <p:cNvPr id="93" name="Text Box 46"/>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94" name="Oval 47"/>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5" name="Oval 48"/>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96" name="Oval 49"/>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97" name="Oval 50"/>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98" name="Oval 51"/>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9" name="Oval 52"/>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00" name="Oval 53"/>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01" name="Oval 54"/>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102" name="Oval 55"/>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103" name="Text Box 56"/>
          <p:cNvSpPr txBox="1">
            <a:spLocks noChangeArrowheads="1"/>
          </p:cNvSpPr>
          <p:nvPr/>
        </p:nvSpPr>
        <p:spPr bwMode="gray">
          <a:xfrm>
            <a:off x="2077871" y="5289326"/>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五</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96292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pic>
        <p:nvPicPr>
          <p:cNvPr id="2050" name="Picture 2" descr="E:\安化农广校(2017)\培训课件全集(2014—2016)\培训课件(2017)\茶叶采摘技术\IMG_20170506_150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9734" y="956628"/>
            <a:ext cx="3928957" cy="3408477"/>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40</a:t>
            </a:fld>
            <a:endParaRPr lang="zh-CN" altLang="en-US">
              <a:solidFill>
                <a:srgbClr val="1F497D"/>
              </a:solidFill>
            </a:endParaRPr>
          </a:p>
        </p:txBody>
      </p:sp>
      <p:sp>
        <p:nvSpPr>
          <p:cNvPr id="19" name="TextBox 18"/>
          <p:cNvSpPr txBox="1"/>
          <p:nvPr/>
        </p:nvSpPr>
        <p:spPr>
          <a:xfrm>
            <a:off x="971600" y="1772816"/>
            <a:ext cx="3600400" cy="2400657"/>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1</a:t>
            </a:r>
            <a:r>
              <a:rPr lang="zh-CN" altLang="en-US" sz="2000" b="1" dirty="0">
                <a:solidFill>
                  <a:prstClr val="black"/>
                </a:solidFill>
                <a:latin typeface="华文楷体" panose="02010600040101010101" pitchFamily="2" charset="-122"/>
                <a:ea typeface="华文楷体" panose="02010600040101010101" pitchFamily="2" charset="-122"/>
              </a:rPr>
              <a:t>、基本</a:t>
            </a:r>
            <a:r>
              <a:rPr lang="zh-CN" altLang="en-US" sz="2000" b="1" dirty="0">
                <a:solidFill>
                  <a:prstClr val="black"/>
                </a:solidFill>
                <a:latin typeface="华文楷体" panose="02010600040101010101" pitchFamily="2" charset="-122"/>
                <a:ea typeface="华文楷体" panose="02010600040101010101" pitchFamily="2" charset="-122"/>
              </a:rPr>
              <a:t>方法</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a:t>
            </a:r>
            <a:endParaRPr lang="zh-CN" altLang="en-US"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）留叶采摘法：</a:t>
            </a:r>
            <a:r>
              <a:rPr lang="zh-CN" altLang="en-US" sz="2000" dirty="0">
                <a:solidFill>
                  <a:prstClr val="black"/>
                </a:solidFill>
                <a:latin typeface="华文楷体" panose="02010600040101010101" pitchFamily="2" charset="-122"/>
                <a:ea typeface="华文楷体" panose="02010600040101010101" pitchFamily="2" charset="-122"/>
              </a:rPr>
              <a:t>又称留大叶采摘法，这是一种以采为主，采留结合的采摘方法</a:t>
            </a:r>
            <a:r>
              <a:rPr lang="zh-CN" altLang="en-US" sz="2000" dirty="0">
                <a:solidFill>
                  <a:prstClr val="black"/>
                </a:solidFill>
                <a:latin typeface="华文楷体" panose="02010600040101010101" pitchFamily="2" charset="-122"/>
                <a:ea typeface="华文楷体" panose="02010600040101010101" pitchFamily="2" charset="-122"/>
              </a:rPr>
              <a:t>。</a:t>
            </a:r>
            <a:endParaRPr lang="zh-CN" altLang="en-US"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3" name="矩形 2"/>
          <p:cNvSpPr/>
          <p:nvPr/>
        </p:nvSpPr>
        <p:spPr>
          <a:xfrm>
            <a:off x="1001864" y="4365104"/>
            <a:ext cx="7170536" cy="1938992"/>
          </a:xfrm>
          <a:prstGeom prst="rect">
            <a:avLst/>
          </a:prstGeom>
        </p:spPr>
        <p:txBody>
          <a:bodyPr wrap="square">
            <a:spAutoFit/>
          </a:bodyPr>
          <a:lstStyle/>
          <a:p>
            <a:pPr>
              <a:lnSpc>
                <a:spcPct val="150000"/>
              </a:lnSpc>
            </a:pPr>
            <a:r>
              <a:rPr lang="zh-CN" altLang="en-US" sz="2000" dirty="0">
                <a:solidFill>
                  <a:srgbClr val="C00000"/>
                </a:solidFill>
                <a:latin typeface="华文楷体" panose="02010600040101010101" pitchFamily="2" charset="-122"/>
                <a:ea typeface="华文楷体" panose="02010600040101010101" pitchFamily="2" charset="-122"/>
              </a:rPr>
              <a:t>具体操作</a:t>
            </a:r>
            <a:r>
              <a:rPr lang="en-US" altLang="zh-CN" sz="2000" dirty="0">
                <a:solidFill>
                  <a:srgbClr val="C00000"/>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当新梢长到一芽三四叶、或一芽四五叶时，采去一芽二三叶，留下基部一片或二片大叶。这种采摘方法，既注意采摘，又兼顾养树，采养结合。一般视茶树年龄、树势生长，在茶树年生长周期中，选择某一个时期或季节中应用。</a:t>
            </a:r>
          </a:p>
        </p:txBody>
      </p:sp>
    </p:spTree>
    <p:extLst>
      <p:ext uri="{BB962C8B-B14F-4D97-AF65-F5344CB8AC3E}">
        <p14:creationId xmlns:p14="http://schemas.microsoft.com/office/powerpoint/2010/main" val="2022305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41</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1</a:t>
            </a:r>
            <a:r>
              <a:rPr lang="zh-CN" altLang="en-US" sz="2000" b="1" dirty="0">
                <a:solidFill>
                  <a:prstClr val="black"/>
                </a:solidFill>
                <a:latin typeface="华文楷体" panose="02010600040101010101" pitchFamily="2" charset="-122"/>
                <a:ea typeface="华文楷体" panose="02010600040101010101" pitchFamily="2" charset="-122"/>
              </a:rPr>
              <a:t>、基本</a:t>
            </a:r>
            <a:r>
              <a:rPr lang="zh-CN" altLang="en-US" sz="2000" b="1" dirty="0">
                <a:solidFill>
                  <a:prstClr val="black"/>
                </a:solidFill>
                <a:latin typeface="华文楷体" panose="02010600040101010101" pitchFamily="2" charset="-122"/>
                <a:ea typeface="华文楷体" panose="02010600040101010101" pitchFamily="2" charset="-122"/>
              </a:rPr>
              <a:t>方法</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a:t>
            </a:r>
            <a:endParaRPr lang="zh-CN" altLang="en-US"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3</a:t>
            </a:r>
            <a:r>
              <a:rPr lang="zh-CN" altLang="en-US" sz="2000" b="1" dirty="0">
                <a:solidFill>
                  <a:srgbClr val="FF0000"/>
                </a:solidFill>
                <a:latin typeface="华文楷体" panose="02010600040101010101" pitchFamily="2" charset="-122"/>
                <a:ea typeface="华文楷体" panose="02010600040101010101" pitchFamily="2" charset="-122"/>
              </a:rPr>
              <a:t>）</a:t>
            </a:r>
            <a:r>
              <a:rPr lang="zh-CN" altLang="en-US" sz="2000" b="1" dirty="0">
                <a:solidFill>
                  <a:srgbClr val="FF0000"/>
                </a:solidFill>
                <a:latin typeface="华文楷体" panose="02010600040101010101" pitchFamily="2" charset="-122"/>
                <a:ea typeface="华文楷体" panose="02010600040101010101" pitchFamily="2" charset="-122"/>
              </a:rPr>
              <a:t>留鱼叶采摘法：</a:t>
            </a:r>
            <a:r>
              <a:rPr lang="zh-CN" altLang="en-US" sz="2000" dirty="0">
                <a:solidFill>
                  <a:prstClr val="black"/>
                </a:solidFill>
                <a:latin typeface="华文楷体" panose="02010600040101010101" pitchFamily="2" charset="-122"/>
                <a:ea typeface="华文楷体" panose="02010600040101010101" pitchFamily="2" charset="-122"/>
              </a:rPr>
              <a:t>又称留奶叶采摘法，这是一种以采为主的采摘法，是名茶和大宗红、绿茶的基本采摘方法</a:t>
            </a:r>
            <a:r>
              <a:rPr lang="zh-CN" altLang="en-US" sz="2000" dirty="0">
                <a:solidFill>
                  <a:prstClr val="black"/>
                </a:solidFill>
                <a:latin typeface="华文楷体" panose="02010600040101010101" pitchFamily="2" charset="-122"/>
                <a:ea typeface="华文楷体" panose="02010600040101010101" pitchFamily="2" charset="-122"/>
              </a:rPr>
              <a:t>。</a:t>
            </a:r>
            <a:endParaRPr lang="zh-CN" altLang="en-US"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pic>
        <p:nvPicPr>
          <p:cNvPr id="1026" name="Picture 2" descr="E:\安化农广校(2017)\培训课件全集(2014—2016)\培训课件(2017)\茶叶采摘技术\IMG_20170506_1500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474" y="3711808"/>
            <a:ext cx="4207206" cy="28735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01864" y="3611384"/>
            <a:ext cx="3138087" cy="1938992"/>
          </a:xfrm>
          <a:prstGeom prst="rect">
            <a:avLst/>
          </a:prstGeom>
        </p:spPr>
        <p:txBody>
          <a:bodyPr wrap="square">
            <a:spAutoFit/>
          </a:bodyPr>
          <a:lstStyle/>
          <a:p>
            <a:pPr>
              <a:lnSpc>
                <a:spcPct val="150000"/>
              </a:lnSpc>
            </a:pPr>
            <a:r>
              <a:rPr lang="zh-CN" altLang="en-US" sz="2000" dirty="0">
                <a:solidFill>
                  <a:srgbClr val="C00000"/>
                </a:solidFill>
                <a:latin typeface="华文楷体" panose="02010600040101010101" pitchFamily="2" charset="-122"/>
                <a:ea typeface="华文楷体" panose="02010600040101010101" pitchFamily="2" charset="-122"/>
              </a:rPr>
              <a:t>具体操作</a:t>
            </a:r>
            <a:r>
              <a:rPr lang="en-US" altLang="zh-CN" sz="2000" dirty="0">
                <a:solidFill>
                  <a:srgbClr val="C00000"/>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一般当新梢长到一芽一二叶或一芽二三叶时将其采下，仅留鱼叶在树上。</a:t>
            </a:r>
          </a:p>
        </p:txBody>
      </p:sp>
    </p:spTree>
    <p:extLst>
      <p:ext uri="{BB962C8B-B14F-4D97-AF65-F5344CB8AC3E}">
        <p14:creationId xmlns:p14="http://schemas.microsoft.com/office/powerpoint/2010/main" val="5852963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42</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1</a:t>
            </a:r>
            <a:r>
              <a:rPr lang="zh-CN" altLang="en-US" sz="2000" b="1" dirty="0">
                <a:solidFill>
                  <a:srgbClr val="FF0000"/>
                </a:solidFill>
                <a:latin typeface="华文楷体" panose="02010600040101010101" pitchFamily="2" charset="-122"/>
                <a:ea typeface="华文楷体" panose="02010600040101010101" pitchFamily="2" charset="-122"/>
              </a:rPr>
              <a:t>）幼年茶树的采摘：</a:t>
            </a:r>
            <a:r>
              <a:rPr lang="zh-CN" altLang="en-US" sz="2000" dirty="0">
                <a:solidFill>
                  <a:prstClr val="black"/>
                </a:solidFill>
                <a:latin typeface="华文楷体" panose="02010600040101010101" pitchFamily="2" charset="-122"/>
                <a:ea typeface="华文楷体" panose="02010600040101010101" pitchFamily="2" charset="-122"/>
              </a:rPr>
              <a:t>幼年茶树，主干明显，顶端生长优势强，是茶树树冠培养阶段，一般采用打顶采和留叶采。一般在春茶前定型修剪的茶树，当春茶后期树高达</a:t>
            </a:r>
            <a:r>
              <a:rPr lang="en-US" altLang="zh-CN" sz="2000" dirty="0">
                <a:solidFill>
                  <a:prstClr val="black"/>
                </a:solidFill>
                <a:latin typeface="华文楷体" panose="02010600040101010101" pitchFamily="2" charset="-122"/>
                <a:ea typeface="华文楷体" panose="02010600040101010101" pitchFamily="2" charset="-122"/>
              </a:rPr>
              <a:t>40cm</a:t>
            </a:r>
            <a:r>
              <a:rPr lang="zh-CN" altLang="en-US" sz="2000" dirty="0">
                <a:solidFill>
                  <a:prstClr val="black"/>
                </a:solidFill>
                <a:latin typeface="华文楷体" panose="02010600040101010101" pitchFamily="2" charset="-122"/>
                <a:ea typeface="华文楷体" panose="02010600040101010101" pitchFamily="2" charset="-122"/>
              </a:rPr>
              <a:t>以上时，可留下三四片叶采；夏茶树高达</a:t>
            </a:r>
            <a:r>
              <a:rPr lang="en-US" altLang="zh-CN" sz="2000" dirty="0">
                <a:solidFill>
                  <a:prstClr val="black"/>
                </a:solidFill>
                <a:latin typeface="华文楷体" panose="02010600040101010101" pitchFamily="2" charset="-122"/>
                <a:ea typeface="华文楷体" panose="02010600040101010101" pitchFamily="2" charset="-122"/>
              </a:rPr>
              <a:t>45cm</a:t>
            </a:r>
            <a:r>
              <a:rPr lang="zh-CN" altLang="en-US" sz="2000" dirty="0">
                <a:solidFill>
                  <a:prstClr val="black"/>
                </a:solidFill>
                <a:latin typeface="华文楷体" panose="02010600040101010101" pitchFamily="2" charset="-122"/>
                <a:ea typeface="华文楷体" panose="02010600040101010101" pitchFamily="2" charset="-122"/>
              </a:rPr>
              <a:t>以上时，留下二三片叶采；秋茶树高达</a:t>
            </a:r>
            <a:r>
              <a:rPr lang="en-US" altLang="zh-CN" sz="2000" dirty="0">
                <a:solidFill>
                  <a:prstClr val="black"/>
                </a:solidFill>
                <a:latin typeface="华文楷体" panose="02010600040101010101" pitchFamily="2" charset="-122"/>
                <a:ea typeface="华文楷体" panose="02010600040101010101" pitchFamily="2" charset="-122"/>
              </a:rPr>
              <a:t>50cm</a:t>
            </a:r>
            <a:r>
              <a:rPr lang="zh-CN" altLang="en-US" sz="2000" dirty="0">
                <a:solidFill>
                  <a:prstClr val="black"/>
                </a:solidFill>
                <a:latin typeface="华文楷体" panose="02010600040101010101" pitchFamily="2" charset="-122"/>
                <a:ea typeface="华文楷体" panose="02010600040101010101" pitchFamily="2" charset="-122"/>
              </a:rPr>
              <a:t>以上时，留下一二片叶采。待到茶树高达</a:t>
            </a:r>
            <a:r>
              <a:rPr lang="en-US" altLang="zh-CN" sz="2000" dirty="0">
                <a:solidFill>
                  <a:prstClr val="black"/>
                </a:solidFill>
                <a:latin typeface="华文楷体" panose="02010600040101010101" pitchFamily="2" charset="-122"/>
                <a:ea typeface="华文楷体" panose="02010600040101010101" pitchFamily="2" charset="-122"/>
              </a:rPr>
              <a:t>60cm</a:t>
            </a:r>
            <a:r>
              <a:rPr lang="zh-CN" altLang="en-US" sz="2000" dirty="0">
                <a:solidFill>
                  <a:prstClr val="black"/>
                </a:solidFill>
                <a:latin typeface="华文楷体" panose="02010600040101010101" pitchFamily="2" charset="-122"/>
                <a:ea typeface="华文楷体" panose="02010600040101010101" pitchFamily="2" charset="-122"/>
              </a:rPr>
              <a:t>、冠幅达</a:t>
            </a:r>
            <a:r>
              <a:rPr lang="en-US" altLang="zh-CN" sz="2000" dirty="0">
                <a:solidFill>
                  <a:prstClr val="black"/>
                </a:solidFill>
                <a:latin typeface="华文楷体" panose="02010600040101010101" pitchFamily="2" charset="-122"/>
                <a:ea typeface="华文楷体" panose="02010600040101010101" pitchFamily="2" charset="-122"/>
              </a:rPr>
              <a:t>80cm</a:t>
            </a:r>
            <a:r>
              <a:rPr lang="zh-CN" altLang="en-US" sz="2000" dirty="0">
                <a:solidFill>
                  <a:prstClr val="black"/>
                </a:solidFill>
                <a:latin typeface="华文楷体" panose="02010600040101010101" pitchFamily="2" charset="-122"/>
                <a:ea typeface="华文楷体" panose="02010600040101010101" pitchFamily="2" charset="-122"/>
              </a:rPr>
              <a:t>左右，树冠基本定型，此后结合春夏茶适当多采叶片，直到树高达</a:t>
            </a:r>
            <a:r>
              <a:rPr lang="en-US" altLang="zh-CN" sz="2000" dirty="0">
                <a:solidFill>
                  <a:prstClr val="black"/>
                </a:solidFill>
                <a:latin typeface="华文楷体" panose="02010600040101010101" pitchFamily="2" charset="-122"/>
                <a:ea typeface="华文楷体" panose="02010600040101010101" pitchFamily="2" charset="-122"/>
              </a:rPr>
              <a:t>70cm</a:t>
            </a:r>
            <a:r>
              <a:rPr lang="zh-CN" altLang="en-US" sz="2000" dirty="0">
                <a:solidFill>
                  <a:prstClr val="black"/>
                </a:solidFill>
                <a:latin typeface="华文楷体" panose="02010600040101010101" pitchFamily="2" charset="-122"/>
                <a:ea typeface="华文楷体" panose="02010600040101010101" pitchFamily="2" charset="-122"/>
              </a:rPr>
              <a:t>以上、冠幅达</a:t>
            </a:r>
            <a:r>
              <a:rPr lang="en-US" altLang="zh-CN" sz="2000" dirty="0">
                <a:solidFill>
                  <a:prstClr val="black"/>
                </a:solidFill>
                <a:latin typeface="华文楷体" panose="02010600040101010101" pitchFamily="2" charset="-122"/>
                <a:ea typeface="华文楷体" panose="02010600040101010101" pitchFamily="2" charset="-122"/>
              </a:rPr>
              <a:t>120cm</a:t>
            </a:r>
            <a:r>
              <a:rPr lang="zh-CN" altLang="en-US" sz="2000" dirty="0">
                <a:solidFill>
                  <a:prstClr val="black"/>
                </a:solidFill>
                <a:latin typeface="华文楷体" panose="02010600040101010101" pitchFamily="2" charset="-122"/>
                <a:ea typeface="华文楷体" panose="02010600040101010101" pitchFamily="2" charset="-122"/>
              </a:rPr>
              <a:t>左右时，即可进入成年茶树的旺采期。</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7958410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43</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   …………</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）更新复壮茶树的采摘：</a:t>
            </a:r>
            <a:r>
              <a:rPr lang="zh-CN" altLang="en-US" sz="2000" dirty="0">
                <a:solidFill>
                  <a:prstClr val="black"/>
                </a:solidFill>
                <a:latin typeface="华文楷体" panose="02010600040101010101" pitchFamily="2" charset="-122"/>
                <a:ea typeface="华文楷体" panose="02010600040101010101" pitchFamily="2" charset="-122"/>
              </a:rPr>
              <a:t>根据不同复壮方法和</a:t>
            </a:r>
            <a:r>
              <a:rPr lang="zh-CN" altLang="en-US" sz="2000" dirty="0">
                <a:solidFill>
                  <a:prstClr val="black"/>
                </a:solidFill>
                <a:latin typeface="华文楷体" panose="02010600040101010101" pitchFamily="2" charset="-122"/>
                <a:ea typeface="华文楷体" panose="02010600040101010101" pitchFamily="2" charset="-122"/>
              </a:rPr>
              <a:t>改造时期确定</a:t>
            </a:r>
            <a:r>
              <a:rPr lang="zh-CN" altLang="en-US" sz="2000" dirty="0">
                <a:solidFill>
                  <a:prstClr val="black"/>
                </a:solidFill>
                <a:latin typeface="华文楷体" panose="02010600040101010101" pitchFamily="2" charset="-122"/>
                <a:ea typeface="华文楷体" panose="02010600040101010101" pitchFamily="2" charset="-122"/>
              </a:rPr>
              <a:t>。</a:t>
            </a:r>
          </a:p>
          <a:p>
            <a:pPr marL="342900" indent="-342900">
              <a:lnSpc>
                <a:spcPct val="150000"/>
              </a:lnSpc>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一般春茶前台刈的茶树，当年秋梢即可打顶轻采。</a:t>
            </a:r>
          </a:p>
          <a:p>
            <a:pPr marL="342900" indent="-342900">
              <a:lnSpc>
                <a:spcPct val="150000"/>
              </a:lnSpc>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春茶后台刈的茶树，当年不采；第二年经定型修剪后，春梢后期实行打顶采，夏梢留二叶采，秋梢留一叶采；第三年，春梢留二叶采，夏梢留一叶采，秋梢留鱼叶采；第四年开始，根据茶树生长情况而定，即可按照成年茶树采摘方法投产</a:t>
            </a:r>
            <a:r>
              <a:rPr lang="zh-CN" altLang="en-US" sz="2000" dirty="0">
                <a:solidFill>
                  <a:prstClr val="black"/>
                </a:solidFill>
                <a:latin typeface="华文楷体" panose="02010600040101010101" pitchFamily="2" charset="-122"/>
                <a:ea typeface="华文楷体" panose="02010600040101010101" pitchFamily="2" charset="-122"/>
              </a:rPr>
              <a:t>。</a:t>
            </a:r>
            <a:endParaRPr lang="zh-CN" altLang="en-US"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23075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44</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   …………</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）更新复壮茶树的采摘</a:t>
            </a:r>
            <a:r>
              <a:rPr lang="zh-CN" altLang="en-US" sz="2000" b="1" dirty="0">
                <a:solidFill>
                  <a:srgbClr val="FF0000"/>
                </a:solidFill>
                <a:latin typeface="华文楷体" panose="02010600040101010101" pitchFamily="2" charset="-122"/>
                <a:ea typeface="华文楷体" panose="02010600040101010101" pitchFamily="2" charset="-122"/>
              </a:rPr>
              <a:t>：</a:t>
            </a:r>
            <a:endParaRPr lang="en-US" altLang="zh-CN" sz="2000" b="1" dirty="0">
              <a:solidFill>
                <a:srgbClr val="FF0000"/>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a:t>
            </a:r>
          </a:p>
          <a:p>
            <a:pPr marL="342900" indent="-342900">
              <a:lnSpc>
                <a:spcPct val="150000"/>
              </a:lnSpc>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春茶</a:t>
            </a:r>
            <a:r>
              <a:rPr lang="zh-CN" altLang="en-US" sz="2000" dirty="0">
                <a:solidFill>
                  <a:prstClr val="black"/>
                </a:solidFill>
                <a:latin typeface="华文楷体" panose="02010600040101010101" pitchFamily="2" charset="-122"/>
                <a:ea typeface="华文楷体" panose="02010600040101010101" pitchFamily="2" charset="-122"/>
              </a:rPr>
              <a:t>前或春茶后重修剪的茶树，可在当年夏茶结束时或秋茶结束时，根据茶树生长情况，分别在剪枝面上</a:t>
            </a:r>
            <a:r>
              <a:rPr lang="en-US" altLang="zh-CN" sz="2000" dirty="0">
                <a:solidFill>
                  <a:prstClr val="black"/>
                </a:solidFill>
                <a:latin typeface="华文楷体" panose="02010600040101010101" pitchFamily="2" charset="-122"/>
                <a:ea typeface="华文楷体" panose="02010600040101010101" pitchFamily="2" charset="-122"/>
              </a:rPr>
              <a:t>15—20cm</a:t>
            </a:r>
            <a:r>
              <a:rPr lang="zh-CN" altLang="en-US" sz="2000" dirty="0">
                <a:solidFill>
                  <a:prstClr val="black"/>
                </a:solidFill>
                <a:latin typeface="华文楷体" panose="02010600040101010101" pitchFamily="2" charset="-122"/>
                <a:ea typeface="华文楷体" panose="02010600040101010101" pitchFamily="2" charset="-122"/>
              </a:rPr>
              <a:t>处，掌握采高留地，采顶留侧，实行打顶轻采。第二年春梢留二叶，夏梢留一叶，秋梢留鱼叶采摘。第三年开始，根据茶树生长情况，即可按照成年茶树采摘方法投产。</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7261161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45</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400657"/>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   …………</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3</a:t>
            </a:r>
            <a:r>
              <a:rPr lang="zh-CN" altLang="en-US" sz="2000" b="1" dirty="0">
                <a:solidFill>
                  <a:srgbClr val="FF0000"/>
                </a:solidFill>
                <a:latin typeface="华文楷体" panose="02010600040101010101" pitchFamily="2" charset="-122"/>
                <a:ea typeface="华文楷体" panose="02010600040101010101" pitchFamily="2" charset="-122"/>
              </a:rPr>
              <a:t>）成年茶树的采摘</a:t>
            </a:r>
            <a:r>
              <a:rPr lang="zh-CN" altLang="en-US" sz="2000" b="1" dirty="0">
                <a:solidFill>
                  <a:srgbClr val="FF0000"/>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应贯彻以采为主，采留结合的原则。在采摘方法上，以留鱼叶采摘法为主，并在适当季节辅以留一叶采摘法。</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3230655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46</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   …………</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3</a:t>
            </a:r>
            <a:r>
              <a:rPr lang="zh-CN" altLang="en-US" sz="2000" b="1" dirty="0">
                <a:solidFill>
                  <a:srgbClr val="FF0000"/>
                </a:solidFill>
                <a:latin typeface="华文楷体" panose="02010600040101010101" pitchFamily="2" charset="-122"/>
                <a:ea typeface="华文楷体" panose="02010600040101010101" pitchFamily="2" charset="-122"/>
              </a:rPr>
              <a:t>）成年茶树的采摘</a:t>
            </a:r>
            <a:r>
              <a:rPr lang="zh-CN" altLang="en-US" sz="2000" b="1" dirty="0">
                <a:solidFill>
                  <a:srgbClr val="FF0000"/>
                </a:solidFill>
                <a:latin typeface="华文楷体" panose="02010600040101010101" pitchFamily="2" charset="-122"/>
                <a:ea typeface="华文楷体" panose="02010600040101010101" pitchFamily="2" charset="-122"/>
              </a:rPr>
              <a:t>：</a:t>
            </a:r>
            <a:endParaRPr lang="en-US" altLang="zh-CN" sz="2000" b="1" dirty="0">
              <a:solidFill>
                <a:srgbClr val="FF0000"/>
              </a:solidFill>
              <a:latin typeface="华文楷体" panose="02010600040101010101" pitchFamily="2" charset="-122"/>
              <a:ea typeface="华文楷体" panose="02010600040101010101" pitchFamily="2" charset="-122"/>
            </a:endParaRPr>
          </a:p>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具体</a:t>
            </a:r>
            <a:r>
              <a:rPr lang="zh-CN" altLang="en-US" sz="2000" dirty="0">
                <a:solidFill>
                  <a:prstClr val="black"/>
                </a:solidFill>
                <a:latin typeface="华文楷体" panose="02010600040101010101" pitchFamily="2" charset="-122"/>
                <a:ea typeface="华文楷体" panose="02010600040101010101" pitchFamily="2" charset="-122"/>
              </a:rPr>
              <a:t>做法有</a:t>
            </a:r>
            <a:r>
              <a:rPr lang="zh-CN" altLang="en-US" sz="2000" dirty="0">
                <a:solidFill>
                  <a:prstClr val="black"/>
                </a:solidFill>
                <a:latin typeface="华文楷体" panose="02010600040101010101" pitchFamily="2" charset="-122"/>
                <a:ea typeface="华文楷体" panose="02010600040101010101" pitchFamily="2" charset="-122"/>
              </a:rPr>
              <a:t>四</a:t>
            </a:r>
            <a:r>
              <a:rPr lang="en-US" altLang="zh-CN" sz="2000" dirty="0">
                <a:solidFill>
                  <a:prstClr val="black"/>
                </a:solidFill>
                <a:latin typeface="华文楷体" panose="02010600040101010101" pitchFamily="2" charset="-122"/>
                <a:ea typeface="华文楷体" panose="02010600040101010101" pitchFamily="2" charset="-122"/>
              </a:rPr>
              <a:t>——</a:t>
            </a:r>
          </a:p>
          <a:p>
            <a:pPr marL="342900" indent="-342900">
              <a:lnSpc>
                <a:spcPct val="150000"/>
              </a:lnSpc>
              <a:buClr>
                <a:srgbClr val="7030A0"/>
              </a:buClr>
              <a:buSzPct val="80000"/>
              <a:buFont typeface="Wingdings" pitchFamily="2" charset="2"/>
              <a:buChar char="u"/>
            </a:pPr>
            <a:r>
              <a:rPr lang="zh-CN" altLang="en-US" sz="2000" dirty="0">
                <a:solidFill>
                  <a:prstClr val="black"/>
                </a:solidFill>
                <a:latin typeface="华文楷体" panose="02010600040101010101" pitchFamily="2" charset="-122"/>
                <a:ea typeface="华文楷体" panose="02010600040101010101" pitchFamily="2" charset="-122"/>
              </a:rPr>
              <a:t>全年</a:t>
            </a:r>
            <a:r>
              <a:rPr lang="zh-CN" altLang="en-US" sz="2000" dirty="0">
                <a:solidFill>
                  <a:prstClr val="black"/>
                </a:solidFill>
                <a:latin typeface="华文楷体" panose="02010600040101010101" pitchFamily="2" charset="-122"/>
                <a:ea typeface="华文楷体" panose="02010600040101010101" pitchFamily="2" charset="-122"/>
              </a:rPr>
              <a:t>实行分批多次留叶采，只将超过采摘标准的叶片留在茶树上</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Clr>
                <a:srgbClr val="7030A0"/>
              </a:buClr>
              <a:buSzPct val="80000"/>
              <a:buFont typeface="Wingdings" pitchFamily="2" charset="2"/>
              <a:buChar char="u"/>
            </a:pPr>
            <a:r>
              <a:rPr lang="zh-CN" altLang="en-US" sz="2000" dirty="0">
                <a:solidFill>
                  <a:prstClr val="black"/>
                </a:solidFill>
                <a:latin typeface="华文楷体" panose="02010600040101010101" pitchFamily="2" charset="-122"/>
                <a:ea typeface="华文楷体" panose="02010600040101010101" pitchFamily="2" charset="-122"/>
              </a:rPr>
              <a:t>春茶</a:t>
            </a:r>
            <a:r>
              <a:rPr lang="zh-CN" altLang="en-US" sz="2000" dirty="0">
                <a:solidFill>
                  <a:prstClr val="black"/>
                </a:solidFill>
                <a:latin typeface="华文楷体" panose="02010600040101010101" pitchFamily="2" charset="-122"/>
                <a:ea typeface="华文楷体" panose="02010600040101010101" pitchFamily="2" charset="-122"/>
              </a:rPr>
              <a:t>或夏茶留一叶采，其余各季留鱼叶采</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Clr>
                <a:srgbClr val="7030A0"/>
              </a:buClr>
              <a:buSzPct val="80000"/>
              <a:buFont typeface="Wingdings" pitchFamily="2" charset="2"/>
              <a:buChar char="u"/>
            </a:pPr>
            <a:r>
              <a:rPr lang="zh-CN" altLang="en-US" sz="2000" dirty="0">
                <a:solidFill>
                  <a:prstClr val="black"/>
                </a:solidFill>
                <a:latin typeface="华文楷体" panose="02010600040101010101" pitchFamily="2" charset="-122"/>
                <a:ea typeface="华文楷体" panose="02010600040101010101" pitchFamily="2" charset="-122"/>
              </a:rPr>
              <a:t>全年</a:t>
            </a:r>
            <a:r>
              <a:rPr lang="zh-CN" altLang="en-US" sz="2000" dirty="0">
                <a:solidFill>
                  <a:prstClr val="black"/>
                </a:solidFill>
                <a:latin typeface="华文楷体" panose="02010600040101010101" pitchFamily="2" charset="-122"/>
                <a:ea typeface="华文楷体" panose="02010600040101010101" pitchFamily="2" charset="-122"/>
              </a:rPr>
              <a:t>留鱼叶采，在每季末留一批叶片</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Clr>
                <a:srgbClr val="7030A0"/>
              </a:buClr>
              <a:buSzPct val="80000"/>
              <a:buFont typeface="Wingdings" pitchFamily="2" charset="2"/>
              <a:buChar char="u"/>
            </a:pPr>
            <a:r>
              <a:rPr lang="zh-CN" altLang="en-US" sz="2000" dirty="0">
                <a:solidFill>
                  <a:prstClr val="black"/>
                </a:solidFill>
                <a:latin typeface="华文楷体" panose="02010600040101010101" pitchFamily="2" charset="-122"/>
                <a:ea typeface="华文楷体" panose="02010600040101010101" pitchFamily="2" charset="-122"/>
              </a:rPr>
              <a:t>全年</a:t>
            </a:r>
            <a:r>
              <a:rPr lang="zh-CN" altLang="en-US" sz="2000" dirty="0">
                <a:solidFill>
                  <a:prstClr val="black"/>
                </a:solidFill>
                <a:latin typeface="华文楷体" panose="02010600040101010101" pitchFamily="2" charset="-122"/>
                <a:ea typeface="华文楷体" panose="02010600040101010101" pitchFamily="2" charset="-122"/>
              </a:rPr>
              <a:t>留鱼叶采，秋茶后期留一批叶片。</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40657836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47</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、手采法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862322"/>
          </a:xfrm>
          <a:prstGeom prst="rect">
            <a:avLst/>
          </a:prstGeom>
          <a:noFill/>
        </p:spPr>
        <p:txBody>
          <a:bodyPr wrap="square" rtlCol="0">
            <a:spAutoFit/>
          </a:bodyPr>
          <a:lstStyle/>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2</a:t>
            </a:r>
            <a:r>
              <a:rPr lang="zh-CN" altLang="en-US" sz="2000" b="1" dirty="0">
                <a:solidFill>
                  <a:prstClr val="black"/>
                </a:solidFill>
                <a:latin typeface="华文楷体" panose="02010600040101010101" pitchFamily="2" charset="-122"/>
                <a:ea typeface="华文楷体" panose="02010600040101010101" pitchFamily="2" charset="-122"/>
              </a:rPr>
              <a:t>、具体</a:t>
            </a:r>
            <a:r>
              <a:rPr lang="zh-CN" altLang="en-US" sz="2000" b="1" dirty="0">
                <a:solidFill>
                  <a:prstClr val="black"/>
                </a:solidFill>
                <a:latin typeface="华文楷体" panose="02010600040101010101" pitchFamily="2" charset="-122"/>
                <a:ea typeface="华文楷体" panose="02010600040101010101" pitchFamily="2" charset="-122"/>
              </a:rPr>
              <a:t>应用</a:t>
            </a:r>
            <a:endParaRPr lang="en-US" altLang="zh-CN" sz="2000" b="1"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prstClr val="black"/>
                </a:solidFill>
                <a:latin typeface="华文楷体" panose="02010600040101010101" pitchFamily="2" charset="-122"/>
                <a:ea typeface="华文楷体" panose="02010600040101010101" pitchFamily="2" charset="-122"/>
              </a:rPr>
              <a:t>   …………</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4</a:t>
            </a:r>
            <a:r>
              <a:rPr lang="zh-CN" altLang="en-US" sz="2000" b="1" dirty="0">
                <a:solidFill>
                  <a:srgbClr val="FF0000"/>
                </a:solidFill>
                <a:latin typeface="华文楷体" panose="02010600040101010101" pitchFamily="2" charset="-122"/>
                <a:ea typeface="华文楷体" panose="02010600040101010101" pitchFamily="2" charset="-122"/>
              </a:rPr>
              <a:t>）衰老茶树的采摘：</a:t>
            </a:r>
            <a:r>
              <a:rPr lang="zh-CN" altLang="en-US" sz="2000" dirty="0">
                <a:solidFill>
                  <a:prstClr val="black"/>
                </a:solidFill>
                <a:latin typeface="华文楷体" panose="02010600040101010101" pitchFamily="2" charset="-122"/>
                <a:ea typeface="华文楷体" panose="02010600040101010101" pitchFamily="2" charset="-122"/>
              </a:rPr>
              <a:t>衰老茶树育芽能力低，芽叶瘦小，驻芽多，并有枯枝、鸡爪枝出现。对此类茶树的采摘，一般多采用春、夏茶留鱼叶采，秋茶留养的方法进行。但如果树冠鸡爪枝大量形成，育芽能力明显降低的茶树，则应复壮改造，重新培养树冠。</a:t>
            </a:r>
            <a:endParaRPr lang="en-US" altLang="zh-CN" sz="2000" dirty="0">
              <a:solidFill>
                <a:prstClr val="black"/>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352639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48</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3">
              <a:lumMod val="60000"/>
              <a:lumOff val="40000"/>
            </a:schemeClr>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、刀割法</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477328"/>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边茶、黑毛茶采摘，一般采用特制的采茶工具进行，可用小镰刀、半月形茶刀等</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刀</a:t>
            </a:r>
            <a:r>
              <a:rPr lang="zh-CN" altLang="en-US" sz="2000" dirty="0">
                <a:solidFill>
                  <a:prstClr val="black"/>
                </a:solidFill>
                <a:latin typeface="华文楷体" panose="02010600040101010101" pitchFamily="2" charset="-122"/>
                <a:ea typeface="华文楷体" panose="02010600040101010101" pitchFamily="2" charset="-122"/>
              </a:rPr>
              <a:t>割法特点：采摘较粗放，采摘分批少，茶叶较粗老。</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774932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49</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3">
              <a:lumMod val="60000"/>
              <a:lumOff val="40000"/>
            </a:schemeClr>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、刀割法</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zh-CN" altLang="en-US" sz="2000" b="1" dirty="0">
                <a:solidFill>
                  <a:srgbClr val="0070C0"/>
                </a:solidFill>
                <a:latin typeface="华文楷体" panose="02010600040101010101" pitchFamily="2" charset="-122"/>
                <a:ea typeface="华文楷体" panose="02010600040101010101" pitchFamily="2" charset="-122"/>
              </a:rPr>
              <a:t>采摘时间</a:t>
            </a:r>
            <a:r>
              <a:rPr lang="zh-CN" altLang="en-US" sz="2000" b="1" dirty="0">
                <a:solidFill>
                  <a:srgbClr val="0070C0"/>
                </a:solidFill>
                <a:latin typeface="华文楷体" panose="02010600040101010101" pitchFamily="2" charset="-122"/>
                <a:ea typeface="华文楷体" panose="02010600040101010101" pitchFamily="2" charset="-122"/>
              </a:rPr>
              <a:t>：</a:t>
            </a:r>
            <a:endParaRPr lang="en-US" altLang="zh-CN" sz="2000" b="1" dirty="0">
              <a:solidFill>
                <a:srgbClr val="0070C0"/>
              </a:solidFill>
              <a:latin typeface="华文楷体" panose="02010600040101010101" pitchFamily="2" charset="-122"/>
              <a:ea typeface="华文楷体" panose="02010600040101010101" pitchFamily="2" charset="-122"/>
            </a:endParaRPr>
          </a:p>
          <a:p>
            <a:pPr marL="342900" indent="-342900">
              <a:lnSpc>
                <a:spcPct val="150000"/>
              </a:lnSpc>
              <a:buClr>
                <a:srgbClr val="FF0000"/>
              </a:buClr>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一般</a:t>
            </a:r>
            <a:r>
              <a:rPr lang="zh-CN" altLang="en-US" sz="2000" dirty="0">
                <a:solidFill>
                  <a:prstClr val="black"/>
                </a:solidFill>
                <a:latin typeface="华文楷体" panose="02010600040101010101" pitchFamily="2" charset="-122"/>
                <a:ea typeface="华文楷体" panose="02010600040101010101" pitchFamily="2" charset="-122"/>
              </a:rPr>
              <a:t>在谷雨前后（</a:t>
            </a:r>
            <a:r>
              <a:rPr lang="en-US" altLang="zh-CN" sz="2000" dirty="0">
                <a:solidFill>
                  <a:prstClr val="black"/>
                </a:solidFill>
                <a:latin typeface="华文楷体" panose="02010600040101010101" pitchFamily="2" charset="-122"/>
                <a:ea typeface="华文楷体" panose="02010600040101010101" pitchFamily="2" charset="-122"/>
              </a:rPr>
              <a:t>4</a:t>
            </a:r>
            <a:r>
              <a:rPr lang="zh-CN" altLang="en-US" sz="2000" dirty="0">
                <a:solidFill>
                  <a:prstClr val="black"/>
                </a:solidFill>
                <a:latin typeface="华文楷体" panose="02010600040101010101" pitchFamily="2" charset="-122"/>
                <a:ea typeface="华文楷体" panose="02010600040101010101" pitchFamily="2" charset="-122"/>
              </a:rPr>
              <a:t>月中下旬）采名优茶，大暑前后（</a:t>
            </a:r>
            <a:r>
              <a:rPr lang="en-US" altLang="zh-CN" sz="2000" dirty="0">
                <a:solidFill>
                  <a:prstClr val="black"/>
                </a:solidFill>
                <a:latin typeface="华文楷体" panose="02010600040101010101" pitchFamily="2" charset="-122"/>
                <a:ea typeface="华文楷体" panose="02010600040101010101" pitchFamily="2" charset="-122"/>
              </a:rPr>
              <a:t>7</a:t>
            </a:r>
            <a:r>
              <a:rPr lang="zh-CN" altLang="en-US" sz="2000" dirty="0">
                <a:solidFill>
                  <a:prstClr val="black"/>
                </a:solidFill>
                <a:latin typeface="华文楷体" panose="02010600040101010101" pitchFamily="2" charset="-122"/>
                <a:ea typeface="华文楷体" panose="02010600040101010101" pitchFamily="2" charset="-122"/>
              </a:rPr>
              <a:t>月中下旬）割边茶。粗细兼采，有利增产、提质、多收</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Clr>
                <a:srgbClr val="FF0000"/>
              </a:buClr>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湖南</a:t>
            </a:r>
            <a:r>
              <a:rPr lang="zh-CN" altLang="en-US" sz="2000" dirty="0">
                <a:solidFill>
                  <a:prstClr val="black"/>
                </a:solidFill>
                <a:latin typeface="华文楷体" panose="02010600040101010101" pitchFamily="2" charset="-122"/>
                <a:ea typeface="华文楷体" panose="02010600040101010101" pitchFamily="2" charset="-122"/>
              </a:rPr>
              <a:t>黑茶一年采割</a:t>
            </a:r>
            <a:r>
              <a:rPr lang="en-US" altLang="zh-CN" sz="2000" dirty="0">
                <a:solidFill>
                  <a:prstClr val="black"/>
                </a:solidFill>
                <a:latin typeface="华文楷体" panose="02010600040101010101" pitchFamily="2" charset="-122"/>
                <a:ea typeface="华文楷体" panose="02010600040101010101" pitchFamily="2" charset="-122"/>
              </a:rPr>
              <a:t>2—3</a:t>
            </a:r>
            <a:r>
              <a:rPr lang="zh-CN" altLang="en-US" sz="2000" dirty="0">
                <a:solidFill>
                  <a:prstClr val="black"/>
                </a:solidFill>
                <a:latin typeface="华文楷体" panose="02010600040101010101" pitchFamily="2" charset="-122"/>
                <a:ea typeface="华文楷体" panose="02010600040101010101" pitchFamily="2" charset="-122"/>
              </a:rPr>
              <a:t>次，头茶在</a:t>
            </a:r>
            <a:r>
              <a:rPr lang="en-US" altLang="zh-CN" sz="2000" dirty="0">
                <a:solidFill>
                  <a:prstClr val="black"/>
                </a:solidFill>
                <a:latin typeface="华文楷体" panose="02010600040101010101" pitchFamily="2" charset="-122"/>
                <a:ea typeface="华文楷体" panose="02010600040101010101" pitchFamily="2" charset="-122"/>
              </a:rPr>
              <a:t>5</a:t>
            </a:r>
            <a:r>
              <a:rPr lang="zh-CN" altLang="en-US" sz="2000" dirty="0">
                <a:solidFill>
                  <a:prstClr val="black"/>
                </a:solidFill>
                <a:latin typeface="华文楷体" panose="02010600040101010101" pitchFamily="2" charset="-122"/>
                <a:ea typeface="华文楷体" panose="02010600040101010101" pitchFamily="2" charset="-122"/>
              </a:rPr>
              <a:t>月上旬进行，二茶在</a:t>
            </a:r>
            <a:r>
              <a:rPr lang="en-US" altLang="zh-CN" sz="2000" dirty="0">
                <a:solidFill>
                  <a:prstClr val="black"/>
                </a:solidFill>
                <a:latin typeface="华文楷体" panose="02010600040101010101" pitchFamily="2" charset="-122"/>
                <a:ea typeface="华文楷体" panose="02010600040101010101" pitchFamily="2" charset="-122"/>
              </a:rPr>
              <a:t>7</a:t>
            </a:r>
            <a:r>
              <a:rPr lang="zh-CN" altLang="en-US" sz="2000" dirty="0">
                <a:solidFill>
                  <a:prstClr val="black"/>
                </a:solidFill>
                <a:latin typeface="华文楷体" panose="02010600040101010101" pitchFamily="2" charset="-122"/>
                <a:ea typeface="华文楷体" panose="02010600040101010101" pitchFamily="2" charset="-122"/>
              </a:rPr>
              <a:t>月上旬，三茶在</a:t>
            </a:r>
            <a:r>
              <a:rPr lang="en-US" altLang="zh-CN" sz="2000" dirty="0">
                <a:solidFill>
                  <a:prstClr val="black"/>
                </a:solidFill>
                <a:latin typeface="华文楷体" panose="02010600040101010101" pitchFamily="2" charset="-122"/>
                <a:ea typeface="华文楷体" panose="02010600040101010101" pitchFamily="2" charset="-122"/>
              </a:rPr>
              <a:t>9</a:t>
            </a:r>
            <a:r>
              <a:rPr lang="zh-CN" altLang="en-US" sz="2000" dirty="0">
                <a:solidFill>
                  <a:prstClr val="black"/>
                </a:solidFill>
                <a:latin typeface="华文楷体" panose="02010600040101010101" pitchFamily="2" charset="-122"/>
                <a:ea typeface="华文楷体" panose="02010600040101010101" pitchFamily="2" charset="-122"/>
              </a:rPr>
              <a:t>月中下旬。一般以早割、少割为宜，有利高产稳产</a:t>
            </a:r>
            <a:r>
              <a:rPr lang="zh-CN" altLang="en-US" sz="2000" dirty="0">
                <a:solidFill>
                  <a:prstClr val="black"/>
                </a:solidFill>
                <a:latin typeface="华文楷体" panose="02010600040101010101" pitchFamily="2" charset="-122"/>
                <a:ea typeface="华文楷体" panose="02010600040101010101" pitchFamily="2" charset="-122"/>
              </a:rPr>
              <a:t>。</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Clr>
                <a:srgbClr val="FF0000"/>
              </a:buClr>
              <a:buFont typeface="Wingdings" pitchFamily="2" charset="2"/>
              <a:buChar char="Ø"/>
            </a:pPr>
            <a:r>
              <a:rPr lang="zh-CN" altLang="en-US" sz="2000" dirty="0">
                <a:solidFill>
                  <a:prstClr val="black"/>
                </a:solidFill>
                <a:latin typeface="华文楷体" panose="02010600040101010101" pitchFamily="2" charset="-122"/>
                <a:ea typeface="华文楷体" panose="02010600040101010101" pitchFamily="2" charset="-122"/>
              </a:rPr>
              <a:t>湖南</a:t>
            </a:r>
            <a:r>
              <a:rPr lang="zh-CN" altLang="en-US" sz="2000" dirty="0">
                <a:solidFill>
                  <a:prstClr val="black"/>
                </a:solidFill>
                <a:latin typeface="华文楷体" panose="02010600040101010101" pitchFamily="2" charset="-122"/>
                <a:ea typeface="华文楷体" panose="02010600040101010101" pitchFamily="2" charset="-122"/>
              </a:rPr>
              <a:t>黑茶若一年</a:t>
            </a:r>
            <a:r>
              <a:rPr lang="zh-CN" altLang="en-US" sz="2000" dirty="0">
                <a:solidFill>
                  <a:prstClr val="black"/>
                </a:solidFill>
                <a:latin typeface="华文楷体" panose="02010600040101010101" pitchFamily="2" charset="-122"/>
                <a:ea typeface="华文楷体" panose="02010600040101010101" pitchFamily="2" charset="-122"/>
              </a:rPr>
              <a:t>只采割两次，一般头茶在</a:t>
            </a:r>
            <a:r>
              <a:rPr lang="en-US" altLang="zh-CN" sz="2000" dirty="0">
                <a:solidFill>
                  <a:prstClr val="black"/>
                </a:solidFill>
                <a:latin typeface="华文楷体" panose="02010600040101010101" pitchFamily="2" charset="-122"/>
                <a:ea typeface="华文楷体" panose="02010600040101010101" pitchFamily="2" charset="-122"/>
              </a:rPr>
              <a:t>6</a:t>
            </a:r>
            <a:r>
              <a:rPr lang="zh-CN" altLang="en-US" sz="2000" dirty="0">
                <a:solidFill>
                  <a:prstClr val="black"/>
                </a:solidFill>
                <a:latin typeface="华文楷体" panose="02010600040101010101" pitchFamily="2" charset="-122"/>
                <a:ea typeface="华文楷体" panose="02010600040101010101" pitchFamily="2" charset="-122"/>
              </a:rPr>
              <a:t>月上中旬，二茶在</a:t>
            </a:r>
            <a:r>
              <a:rPr lang="en-US" altLang="zh-CN" sz="2000" dirty="0">
                <a:solidFill>
                  <a:prstClr val="black"/>
                </a:solidFill>
                <a:latin typeface="华文楷体" panose="02010600040101010101" pitchFamily="2" charset="-122"/>
                <a:ea typeface="华文楷体" panose="02010600040101010101" pitchFamily="2" charset="-122"/>
              </a:rPr>
              <a:t>8</a:t>
            </a:r>
            <a:r>
              <a:rPr lang="zh-CN" altLang="en-US" sz="2000" dirty="0">
                <a:solidFill>
                  <a:prstClr val="black"/>
                </a:solidFill>
                <a:latin typeface="华文楷体" panose="02010600040101010101" pitchFamily="2" charset="-122"/>
                <a:ea typeface="华文楷体" panose="02010600040101010101" pitchFamily="2" charset="-122"/>
              </a:rPr>
              <a:t>月中下旬进行。</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600128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7" name="TextBox 16"/>
          <p:cNvSpPr txBox="1"/>
          <p:nvPr/>
        </p:nvSpPr>
        <p:spPr>
          <a:xfrm>
            <a:off x="1006327" y="1340768"/>
            <a:ext cx="7128792" cy="1477328"/>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作为采摘对象的茶树新梢，它的生长发育并不是孤立进行的，而是与茶树其他部位的生长发育联系在一起的，所以，要采好茶，首先必须充分认识采摘与茶树特性之间的关系。</a:t>
            </a:r>
            <a:endParaRPr lang="zh-CN" altLang="en-US" sz="2000" dirty="0">
              <a:solidFill>
                <a:prstClr val="black"/>
              </a:solidFill>
              <a:latin typeface="华文楷体" panose="02010600040101010101" pitchFamily="2" charset="-122"/>
              <a:ea typeface="华文楷体" panose="02010600040101010101" pitchFamily="2" charset="-122"/>
            </a:endParaRPr>
          </a:p>
        </p:txBody>
      </p:sp>
      <p:sp>
        <p:nvSpPr>
          <p:cNvPr id="18" name="TextBox 17"/>
          <p:cNvSpPr txBox="1"/>
          <p:nvPr/>
        </p:nvSpPr>
        <p:spPr>
          <a:xfrm>
            <a:off x="1547664" y="3140968"/>
            <a:ext cx="6451823" cy="2308324"/>
          </a:xfrm>
          <a:prstGeom prst="rect">
            <a:avLst/>
          </a:prstGeom>
          <a:solidFill>
            <a:srgbClr val="FFFF00"/>
          </a:solidFill>
          <a:scene3d>
            <a:camera prst="orthographicFront"/>
            <a:lightRig rig="threePt" dir="t"/>
          </a:scene3d>
          <a:sp3d>
            <a:bevelT prst="angle"/>
          </a:sp3d>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、茶树新梢的生长特性。</a:t>
            </a:r>
            <a:endParaRPr lang="en-US" altLang="zh-CN" sz="2400" b="1" dirty="0">
              <a:solidFill>
                <a:srgbClr val="731997"/>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endParaRPr lang="en-US" altLang="zh-CN" sz="2400" b="1" dirty="0">
              <a:solidFill>
                <a:srgbClr val="C00000"/>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茶树地上部分与地下部分生长的相关性。</a:t>
            </a:r>
            <a:r>
              <a:rPr lang="en-US" altLang="zh-CN" sz="2400" b="1" dirty="0">
                <a:solidFill>
                  <a:srgbClr val="002060"/>
                </a:solidFill>
                <a:latin typeface="华文隶书" panose="02010800040101010101" pitchFamily="2" charset="-122"/>
                <a:ea typeface="华文隶书" panose="02010800040101010101" pitchFamily="2" charset="-122"/>
              </a:rPr>
              <a:t> </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四</a:t>
            </a:r>
            <a:r>
              <a:rPr lang="en-US" altLang="zh-CN" sz="2400" b="1" dirty="0">
                <a:solidFill>
                  <a:prstClr val="black"/>
                </a:solidFill>
                <a:latin typeface="华文隶书" panose="02010800040101010101" pitchFamily="2" charset="-122"/>
                <a:ea typeface="华文隶书" panose="02010800040101010101" pitchFamily="2" charset="-122"/>
              </a:rPr>
              <a:t>)</a:t>
            </a:r>
            <a:r>
              <a:rPr lang="zh-CN" altLang="en-US" sz="2400" b="1" dirty="0">
                <a:solidFill>
                  <a:prstClr val="black"/>
                </a:solidFill>
                <a:latin typeface="华文隶书" panose="02010800040101010101" pitchFamily="2" charset="-122"/>
                <a:ea typeface="华文隶书" panose="02010800040101010101" pitchFamily="2" charset="-122"/>
              </a:rPr>
              <a:t>、新梢发育程度与茶叶品质。</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9068190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50</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3">
              <a:lumMod val="60000"/>
              <a:lumOff val="40000"/>
            </a:schemeClr>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、刀割法</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510011"/>
          </a:xfrm>
          <a:prstGeom prst="rect">
            <a:avLst/>
          </a:prstGeom>
          <a:noFill/>
        </p:spPr>
        <p:txBody>
          <a:bodyPr wrap="square" rtlCol="0">
            <a:spAutoFit/>
          </a:bodyPr>
          <a:lstStyle/>
          <a:p>
            <a:pPr>
              <a:lnSpc>
                <a:spcPct val="150000"/>
              </a:lnSpc>
            </a:pPr>
            <a:r>
              <a:rPr lang="zh-CN" altLang="en-US" sz="2000" b="1" dirty="0">
                <a:solidFill>
                  <a:srgbClr val="0070C0"/>
                </a:solidFill>
                <a:latin typeface="华文楷体" panose="02010600040101010101" pitchFamily="2" charset="-122"/>
                <a:ea typeface="华文楷体" panose="02010600040101010101" pitchFamily="2" charset="-122"/>
              </a:rPr>
              <a:t>共性要求：</a:t>
            </a:r>
            <a:r>
              <a:rPr lang="zh-CN" altLang="en-US" sz="2000" dirty="0">
                <a:solidFill>
                  <a:prstClr val="black"/>
                </a:solidFill>
                <a:latin typeface="华文楷体" panose="02010600040101010101" pitchFamily="2" charset="-122"/>
                <a:ea typeface="华文楷体" panose="02010600040101010101" pitchFamily="2" charset="-122"/>
              </a:rPr>
              <a:t>采割要留新茬，每次要留</a:t>
            </a:r>
            <a:r>
              <a:rPr lang="en-US" altLang="zh-CN" sz="2000" dirty="0">
                <a:solidFill>
                  <a:prstClr val="black"/>
                </a:solidFill>
                <a:latin typeface="华文楷体" panose="02010600040101010101" pitchFamily="2" charset="-122"/>
                <a:ea typeface="华文楷体" panose="02010600040101010101" pitchFamily="2" charset="-122"/>
              </a:rPr>
              <a:t>1—2</a:t>
            </a:r>
            <a:r>
              <a:rPr lang="zh-CN" altLang="en-US" sz="2000" dirty="0">
                <a:solidFill>
                  <a:prstClr val="black"/>
                </a:solidFill>
                <a:latin typeface="华文楷体" panose="02010600040101010101" pitchFamily="2" charset="-122"/>
                <a:ea typeface="华文楷体" panose="02010600040101010101" pitchFamily="2" charset="-122"/>
              </a:rPr>
              <a:t>片新叶采割。</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7071621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51</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400657"/>
          </a:xfrm>
          <a:prstGeom prst="rect">
            <a:avLst/>
          </a:prstGeom>
          <a:noFill/>
        </p:spPr>
        <p:txBody>
          <a:bodyPr wrap="square" rtlCol="0">
            <a:spAutoFit/>
          </a:bodyPr>
          <a:lstStyle/>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如今茶叶已成为全世界最大众化、最受欢迎、最有益于身心健康的绿色饮料。中国茶业经济进入了快速发展的阶段，产业规模正在不断扩大。然而我国茶叶生产机械化水平低，加之近年来的农村劳动力紧缺，鲜叶及时采摘得不到保证，茶叶产业的发展受到了严重制约</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b="1" dirty="0">
              <a:solidFill>
                <a:srgbClr val="FF000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
        <p:nvSpPr>
          <p:cNvPr id="3" name="矩形 2"/>
          <p:cNvSpPr/>
          <p:nvPr/>
        </p:nvSpPr>
        <p:spPr>
          <a:xfrm>
            <a:off x="3378128" y="4990115"/>
            <a:ext cx="4968552" cy="830997"/>
          </a:xfrm>
          <a:prstGeom prst="rect">
            <a:avLst/>
          </a:prstGeom>
          <a:solidFill>
            <a:srgbClr val="92D050"/>
          </a:solidFill>
          <a:scene3d>
            <a:camera prst="perspectiveContrastingRightFacing"/>
            <a:lightRig rig="threePt" dir="t"/>
          </a:scene3d>
        </p:spPr>
        <p:txBody>
          <a:bodyPr wrap="square">
            <a:spAutoFit/>
          </a:bodyPr>
          <a:lstStyle/>
          <a:p>
            <a:r>
              <a:rPr lang="zh-CN" altLang="en-US" sz="2400" b="1" dirty="0">
                <a:solidFill>
                  <a:srgbClr val="FF0000"/>
                </a:solidFill>
                <a:latin typeface="华文楷体" panose="02010600040101010101" pitchFamily="2" charset="-122"/>
                <a:ea typeface="华文楷体" panose="02010600040101010101" pitchFamily="2" charset="-122"/>
              </a:rPr>
              <a:t>提高茶叶生产过程机械化水平是促进茶叶持续稳定发展的当务之急。</a:t>
            </a:r>
            <a:endParaRPr lang="zh-CN" altLang="en-US" sz="2000" dirty="0">
              <a:solidFill>
                <a:prstClr val="black"/>
              </a:solidFill>
            </a:endParaRPr>
          </a:p>
        </p:txBody>
      </p:sp>
      <p:sp>
        <p:nvSpPr>
          <p:cNvPr id="4" name="燕尾形 3"/>
          <p:cNvSpPr/>
          <p:nvPr/>
        </p:nvSpPr>
        <p:spPr>
          <a:xfrm rot="1824089">
            <a:off x="3132472" y="4206922"/>
            <a:ext cx="2066743" cy="279463"/>
          </a:xfrm>
          <a:prstGeom prst="chevron">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Tree>
    <p:extLst>
      <p:ext uri="{BB962C8B-B14F-4D97-AF65-F5344CB8AC3E}">
        <p14:creationId xmlns:p14="http://schemas.microsoft.com/office/powerpoint/2010/main" val="1397228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52</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国外最早开展机械化采茶研究的国家是日本。</a:t>
            </a:r>
            <a:r>
              <a:rPr lang="en-US" altLang="zh-CN" sz="2000" dirty="0">
                <a:solidFill>
                  <a:srgbClr val="002060"/>
                </a:solidFill>
                <a:latin typeface="华文楷体" panose="02010600040101010101" pitchFamily="2" charset="-122"/>
                <a:ea typeface="华文楷体" panose="02010600040101010101" pitchFamily="2" charset="-122"/>
              </a:rPr>
              <a:t>1910-1920</a:t>
            </a:r>
            <a:r>
              <a:rPr lang="zh-CN" altLang="en-US" sz="2000" dirty="0">
                <a:solidFill>
                  <a:srgbClr val="002060"/>
                </a:solidFill>
                <a:latin typeface="华文楷体" panose="02010600040101010101" pitchFamily="2" charset="-122"/>
                <a:ea typeface="华文楷体" panose="02010600040101010101" pitchFamily="2" charset="-122"/>
              </a:rPr>
              <a:t>年，日本应用大剪刀进行采茶和茶树修剪，并基本普及使用。</a:t>
            </a:r>
            <a:r>
              <a:rPr lang="en-US" altLang="zh-CN" sz="2000" dirty="0">
                <a:solidFill>
                  <a:srgbClr val="002060"/>
                </a:solidFill>
                <a:latin typeface="华文楷体" panose="02010600040101010101" pitchFamily="2" charset="-122"/>
                <a:ea typeface="华文楷体" panose="02010600040101010101" pitchFamily="2" charset="-122"/>
              </a:rPr>
              <a:t>1955</a:t>
            </a:r>
            <a:r>
              <a:rPr lang="zh-CN" altLang="en-US" sz="2000" dirty="0">
                <a:solidFill>
                  <a:srgbClr val="002060"/>
                </a:solidFill>
                <a:latin typeface="华文楷体" panose="02010600040101010101" pitchFamily="2" charset="-122"/>
                <a:ea typeface="华文楷体" panose="02010600040101010101" pitchFamily="2" charset="-122"/>
              </a:rPr>
              <a:t>年日本开始研究小型动力采茶机、修剪机。到</a:t>
            </a:r>
            <a:r>
              <a:rPr lang="en-US" altLang="zh-CN" sz="2000" dirty="0">
                <a:solidFill>
                  <a:srgbClr val="002060"/>
                </a:solidFill>
                <a:latin typeface="华文楷体" panose="02010600040101010101" pitchFamily="2" charset="-122"/>
                <a:ea typeface="华文楷体" panose="02010600040101010101" pitchFamily="2" charset="-122"/>
              </a:rPr>
              <a:t>1976</a:t>
            </a:r>
            <a:r>
              <a:rPr lang="zh-CN" altLang="en-US" sz="2000" dirty="0">
                <a:solidFill>
                  <a:srgbClr val="002060"/>
                </a:solidFill>
                <a:latin typeface="华文楷体" panose="02010600040101010101" pitchFamily="2" charset="-122"/>
                <a:ea typeface="华文楷体" panose="02010600040101010101" pitchFamily="2" charset="-122"/>
              </a:rPr>
              <a:t>年，大型自走式、乘坐式采茶机投入使用，比如鹿岛</a:t>
            </a:r>
            <a:r>
              <a:rPr lang="en-US" altLang="zh-CN" sz="2000" dirty="0">
                <a:solidFill>
                  <a:srgbClr val="002060"/>
                </a:solidFill>
                <a:latin typeface="华文楷体" panose="02010600040101010101" pitchFamily="2" charset="-122"/>
                <a:ea typeface="华文楷体" panose="02010600040101010101" pitchFamily="2" charset="-122"/>
              </a:rPr>
              <a:t>Ⅲ</a:t>
            </a:r>
            <a:r>
              <a:rPr lang="zh-CN" altLang="en-US" sz="2000" dirty="0">
                <a:solidFill>
                  <a:srgbClr val="002060"/>
                </a:solidFill>
                <a:latin typeface="华文楷体" panose="02010600040101010101" pitchFamily="2" charset="-122"/>
                <a:ea typeface="华文楷体" panose="02010600040101010101" pitchFamily="2" charset="-122"/>
              </a:rPr>
              <a:t>型采茶机、茶试二号拖拉机装载采茶机和克罗拉采茶机。其均采用切割式采摘机头，于茶行之上作业，集叶采取吹风式或吸风式。其中，克罗拉采茶机采用履带式自走底盘，行驶性能好，采摘面整齐，集叶损失少，回转半径小，易于掉头</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41840627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53</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628800"/>
            <a:ext cx="7344816" cy="5170646"/>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……20</a:t>
            </a:r>
            <a:r>
              <a:rPr lang="zh-CN" altLang="en-US" sz="2000" dirty="0">
                <a:solidFill>
                  <a:srgbClr val="002060"/>
                </a:solidFill>
                <a:latin typeface="华文楷体" panose="02010600040101010101" pitchFamily="2" charset="-122"/>
                <a:ea typeface="华文楷体" panose="02010600040101010101" pitchFamily="2" charset="-122"/>
              </a:rPr>
              <a:t>世纪</a:t>
            </a:r>
            <a:r>
              <a:rPr lang="en-US" altLang="zh-CN" sz="2000" dirty="0">
                <a:solidFill>
                  <a:srgbClr val="002060"/>
                </a:solidFill>
                <a:latin typeface="华文楷体" panose="02010600040101010101" pitchFamily="2" charset="-122"/>
                <a:ea typeface="华文楷体" panose="02010600040101010101" pitchFamily="2" charset="-122"/>
              </a:rPr>
              <a:t>70</a:t>
            </a:r>
            <a:r>
              <a:rPr lang="zh-CN" altLang="en-US" sz="2000" dirty="0">
                <a:solidFill>
                  <a:srgbClr val="002060"/>
                </a:solidFill>
                <a:latin typeface="华文楷体" panose="02010600040101010101" pitchFamily="2" charset="-122"/>
                <a:ea typeface="华文楷体" panose="02010600040101010101" pitchFamily="2" charset="-122"/>
              </a:rPr>
              <a:t>年代前后，根据采摘方式的不同，日本已拥有往复切割式、螺旋滚刀式、水平圆盘刀式、螺旋滚折式等多种类型的动力采茶机。目前，日本已基本实现采茶机械化。</a:t>
            </a:r>
            <a:endParaRPr lang="en-US" altLang="zh-CN" sz="2000"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近十几年，日本在自走乘坐式采茶机的研发中做了大量的工作。株式会社寺田制作所和落合刃物工业株式会社分别研发的履带自驱动乘坐式采茶机、乘坐式采茶机，采用液压驱动的高地隙底盘，可以横跨茶棚作业，采摘器高度可以灵活调节，其自动化程度也大大提高。该两社最近几年获得了较多的自走式采茶机相关的专利，比如专利茶叶采摘机械、履带式茶叶收获机械、乘用型采茶机、自走式采茶机等。</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6416500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54</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86232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前苏联</a:t>
            </a:r>
            <a:r>
              <a:rPr lang="en-US" altLang="zh-CN" sz="2000" dirty="0">
                <a:solidFill>
                  <a:srgbClr val="002060"/>
                </a:solidFill>
                <a:latin typeface="华文楷体" panose="02010600040101010101" pitchFamily="2" charset="-122"/>
                <a:ea typeface="华文楷体" panose="02010600040101010101" pitchFamily="2" charset="-122"/>
              </a:rPr>
              <a:t>1929</a:t>
            </a:r>
            <a:r>
              <a:rPr lang="zh-CN" altLang="en-US" sz="2000" dirty="0">
                <a:solidFill>
                  <a:srgbClr val="002060"/>
                </a:solidFill>
                <a:latin typeface="华文楷体" panose="02010600040101010101" pitchFamily="2" charset="-122"/>
                <a:ea typeface="华文楷体" panose="02010600040101010101" pitchFamily="2" charset="-122"/>
              </a:rPr>
              <a:t>年开始从日本进口采茶剪。</a:t>
            </a:r>
            <a:r>
              <a:rPr lang="en-US" altLang="zh-CN" sz="2000" dirty="0">
                <a:solidFill>
                  <a:srgbClr val="002060"/>
                </a:solidFill>
                <a:latin typeface="华文楷体" panose="02010600040101010101" pitchFamily="2" charset="-122"/>
                <a:ea typeface="华文楷体" panose="02010600040101010101" pitchFamily="2" charset="-122"/>
              </a:rPr>
              <a:t>1930</a:t>
            </a:r>
            <a:r>
              <a:rPr lang="zh-CN" altLang="en-US" sz="2000" dirty="0">
                <a:solidFill>
                  <a:srgbClr val="002060"/>
                </a:solidFill>
                <a:latin typeface="华文楷体" panose="02010600040101010101" pitchFamily="2" charset="-122"/>
                <a:ea typeface="华文楷体" panose="02010600040101010101" pitchFamily="2" charset="-122"/>
              </a:rPr>
              <a:t>年，农学家沙多夫斯基提出了第一台三轮型采茶机样机，主要工作部件是往复式切割器。之后也有学者做了不少研究，但成效不大。</a:t>
            </a:r>
            <a:r>
              <a:rPr lang="en-US" altLang="zh-CN" sz="2000" dirty="0">
                <a:solidFill>
                  <a:srgbClr val="002060"/>
                </a:solidFill>
                <a:latin typeface="华文楷体" panose="02010600040101010101" pitchFamily="2" charset="-122"/>
                <a:ea typeface="华文楷体" panose="02010600040101010101" pitchFamily="2" charset="-122"/>
              </a:rPr>
              <a:t>1965</a:t>
            </a:r>
            <a:r>
              <a:rPr lang="zh-CN" altLang="en-US" sz="2000" dirty="0">
                <a:solidFill>
                  <a:srgbClr val="002060"/>
                </a:solidFill>
                <a:latin typeface="华文楷体" panose="02010600040101010101" pitchFamily="2" charset="-122"/>
                <a:ea typeface="华文楷体" panose="02010600040101010101" pitchFamily="2" charset="-122"/>
              </a:rPr>
              <a:t>年研制了自走折断式采茶机。</a:t>
            </a:r>
            <a:r>
              <a:rPr lang="en-US" altLang="zh-CN" sz="2000" dirty="0">
                <a:solidFill>
                  <a:srgbClr val="002060"/>
                </a:solidFill>
                <a:latin typeface="华文楷体" panose="02010600040101010101" pitchFamily="2" charset="-122"/>
                <a:ea typeface="华文楷体" panose="02010600040101010101" pitchFamily="2" charset="-122"/>
              </a:rPr>
              <a:t>1970</a:t>
            </a:r>
            <a:r>
              <a:rPr lang="zh-CN" altLang="en-US" sz="2000" dirty="0">
                <a:solidFill>
                  <a:srgbClr val="002060"/>
                </a:solidFill>
                <a:latin typeface="华文楷体" panose="02010600040101010101" pitchFamily="2" charset="-122"/>
                <a:ea typeface="华文楷体" panose="02010600040101010101" pitchFamily="2" charset="-122"/>
              </a:rPr>
              <a:t>年前后开始研制切割式采茶机，并逐步得到普及应用，目前已经实现了机械化采摘。</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9085875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55</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澳大利亚、印度、法国、英国、阿根廷等国也曾不同程度地开展了采茶机的研制工作。目前，印度、东非、斯里兰卡等国家和地区相继实现采茶机械化。</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6755492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56</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从国外采茶机的发展历程来看，采摘器有切割式、折断式两种。其中切割式采摘器包括往复切割式、螺旋滚刀式、水平圆盘刀式，折断式采摘器包括滚折式、压折式和指折式；往复切割式刀片又有平形和圆弧形之分。折断式切割器由于工作效率低、采摘质量差等原因都没能应用到实际生产中去，现存的都为切割式采摘器。在切割式采摘器中，往复切割式效率高、采摘完整率高、重割率低，螺旋滚刀式采摘效率低、完整率低、重割严重，水平圆盘滚刀式效率太低，故以往复切割式采摘器应用最为广泛。</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6921223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57</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1</a:t>
            </a:r>
            <a:r>
              <a:rPr lang="zh-CN" altLang="en-US" sz="2000" b="1" dirty="0">
                <a:solidFill>
                  <a:srgbClr val="002060"/>
                </a:solidFill>
                <a:latin typeface="华文楷体" panose="02010600040101010101" pitchFamily="2" charset="-122"/>
                <a:ea typeface="华文楷体" panose="02010600040101010101" pitchFamily="2" charset="-122"/>
              </a:rPr>
              <a:t>、国外采茶机械的研究背景与发展状况</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随着科技的发展，实现自动化机械采摘是国外大宗茶以及优质茶叶的采摘技术的发展趋势，而名茶的采摘则需要采摘精度和智能水平更高的机器人来完成。</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9242360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58</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2</a:t>
            </a:r>
            <a:r>
              <a:rPr lang="zh-CN" altLang="en-US" sz="2000" b="1" dirty="0">
                <a:solidFill>
                  <a:srgbClr val="002060"/>
                </a:solidFill>
                <a:latin typeface="华文楷体" panose="02010600040101010101" pitchFamily="2" charset="-122"/>
                <a:ea typeface="华文楷体" panose="02010600040101010101" pitchFamily="2" charset="-122"/>
              </a:rPr>
              <a:t>、国内采茶机械的研究背景与</a:t>
            </a:r>
            <a:r>
              <a:rPr lang="zh-CN" altLang="en-US" sz="2000" b="1" dirty="0">
                <a:solidFill>
                  <a:srgbClr val="002060"/>
                </a:solidFill>
                <a:latin typeface="华文楷体" panose="02010600040101010101" pitchFamily="2" charset="-122"/>
                <a:ea typeface="华文楷体" panose="02010600040101010101" pitchFamily="2" charset="-122"/>
              </a:rPr>
              <a:t>现状</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1958</a:t>
            </a:r>
            <a:r>
              <a:rPr lang="zh-CN" altLang="en-US" sz="2000" dirty="0">
                <a:solidFill>
                  <a:srgbClr val="002060"/>
                </a:solidFill>
                <a:latin typeface="华文楷体" panose="02010600040101010101" pitchFamily="2" charset="-122"/>
                <a:ea typeface="华文楷体" panose="02010600040101010101" pitchFamily="2" charset="-122"/>
              </a:rPr>
              <a:t>年起，我国开始机械化采茶研究。</a:t>
            </a:r>
            <a:r>
              <a:rPr lang="en-US" altLang="zh-CN" sz="2000" dirty="0">
                <a:solidFill>
                  <a:srgbClr val="002060"/>
                </a:solidFill>
                <a:latin typeface="华文楷体" panose="02010600040101010101" pitchFamily="2" charset="-122"/>
                <a:ea typeface="华文楷体" panose="02010600040101010101" pitchFamily="2" charset="-122"/>
              </a:rPr>
              <a:t>20</a:t>
            </a:r>
            <a:r>
              <a:rPr lang="zh-CN" altLang="en-US" sz="2000" dirty="0">
                <a:solidFill>
                  <a:srgbClr val="002060"/>
                </a:solidFill>
                <a:latin typeface="华文楷体" panose="02010600040101010101" pitchFamily="2" charset="-122"/>
                <a:ea typeface="华文楷体" panose="02010600040101010101" pitchFamily="2" charset="-122"/>
              </a:rPr>
              <a:t>世纪</a:t>
            </a:r>
            <a:r>
              <a:rPr lang="en-US" altLang="zh-CN" sz="2000" dirty="0">
                <a:solidFill>
                  <a:srgbClr val="002060"/>
                </a:solidFill>
                <a:latin typeface="华文楷体" panose="02010600040101010101" pitchFamily="2" charset="-122"/>
                <a:ea typeface="华文楷体" panose="02010600040101010101" pitchFamily="2" charset="-122"/>
              </a:rPr>
              <a:t>70</a:t>
            </a:r>
            <a:r>
              <a:rPr lang="zh-CN" altLang="en-US" sz="2000" dirty="0">
                <a:solidFill>
                  <a:srgbClr val="002060"/>
                </a:solidFill>
                <a:latin typeface="华文楷体" panose="02010600040101010101" pitchFamily="2" charset="-122"/>
                <a:ea typeface="华文楷体" panose="02010600040101010101" pitchFamily="2" charset="-122"/>
              </a:rPr>
              <a:t>年代，我国广泛展开大宗茶机械化采摘研究，提出了包括手动、机动和电动的水平钩刀切割、螺旋滚刀切割和往复切割等多种形式的采茶机。</a:t>
            </a:r>
            <a:r>
              <a:rPr lang="en-US" altLang="zh-CN" sz="2000" dirty="0">
                <a:solidFill>
                  <a:srgbClr val="002060"/>
                </a:solidFill>
                <a:latin typeface="华文楷体" panose="02010600040101010101" pitchFamily="2" charset="-122"/>
                <a:ea typeface="华文楷体" panose="02010600040101010101" pitchFamily="2" charset="-122"/>
              </a:rPr>
              <a:t>1980</a:t>
            </a:r>
            <a:r>
              <a:rPr lang="zh-CN" altLang="en-US" sz="2000" dirty="0">
                <a:solidFill>
                  <a:srgbClr val="002060"/>
                </a:solidFill>
                <a:latin typeface="华文楷体" panose="02010600040101010101" pitchFamily="2" charset="-122"/>
                <a:ea typeface="华文楷体" panose="02010600040101010101" pitchFamily="2" charset="-122"/>
              </a:rPr>
              <a:t>年之后，我国开始与国外合资生产茶树修剪机和采茶机。在国家的支持下，科研单位和企业对采茶机的生产技术进行引进、吸收，加速国产采茶机的发展速度，</a:t>
            </a:r>
            <a:r>
              <a:rPr lang="en-US" altLang="zh-CN" sz="2000" dirty="0">
                <a:solidFill>
                  <a:srgbClr val="002060"/>
                </a:solidFill>
                <a:latin typeface="华文楷体" panose="02010600040101010101" pitchFamily="2" charset="-122"/>
                <a:ea typeface="华文楷体" panose="02010600040101010101" pitchFamily="2" charset="-122"/>
              </a:rPr>
              <a:t>CS110</a:t>
            </a:r>
            <a:r>
              <a:rPr lang="zh-CN" altLang="en-US" sz="2000" dirty="0">
                <a:solidFill>
                  <a:srgbClr val="002060"/>
                </a:solidFill>
                <a:latin typeface="华文楷体" panose="02010600040101010101" pitchFamily="2" charset="-122"/>
                <a:ea typeface="华文楷体" panose="02010600040101010101" pitchFamily="2" charset="-122"/>
              </a:rPr>
              <a:t>双人抬式采茶机、</a:t>
            </a:r>
            <a:r>
              <a:rPr lang="en-US" altLang="zh-CN" sz="2000" dirty="0">
                <a:solidFill>
                  <a:srgbClr val="002060"/>
                </a:solidFill>
                <a:latin typeface="华文楷体" panose="02010600040101010101" pitchFamily="2" charset="-122"/>
                <a:ea typeface="华文楷体" panose="02010600040101010101" pitchFamily="2" charset="-122"/>
              </a:rPr>
              <a:t>4CSW900</a:t>
            </a:r>
            <a:r>
              <a:rPr lang="zh-CN" altLang="en-US" sz="2000" dirty="0">
                <a:solidFill>
                  <a:srgbClr val="002060"/>
                </a:solidFill>
                <a:latin typeface="华文楷体" panose="02010600040101010101" pitchFamily="2" charset="-122"/>
                <a:ea typeface="华文楷体" panose="02010600040101010101" pitchFamily="2" charset="-122"/>
              </a:rPr>
              <a:t>型双人采茶机相继问世。</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831576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59</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708981"/>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2</a:t>
            </a:r>
            <a:r>
              <a:rPr lang="zh-CN" altLang="en-US" sz="2000" b="1" dirty="0">
                <a:solidFill>
                  <a:srgbClr val="002060"/>
                </a:solidFill>
                <a:latin typeface="华文楷体" panose="02010600040101010101" pitchFamily="2" charset="-122"/>
                <a:ea typeface="华文楷体" panose="02010600040101010101" pitchFamily="2" charset="-122"/>
              </a:rPr>
              <a:t>、国内采茶机械的研究背景与</a:t>
            </a:r>
            <a:r>
              <a:rPr lang="zh-CN" altLang="en-US" sz="2000" b="1" dirty="0">
                <a:solidFill>
                  <a:srgbClr val="002060"/>
                </a:solidFill>
                <a:latin typeface="华文楷体" panose="02010600040101010101" pitchFamily="2" charset="-122"/>
                <a:ea typeface="华文楷体" panose="02010600040101010101" pitchFamily="2" charset="-122"/>
              </a:rPr>
              <a:t>现状</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近些年，市面上主流采茶机有十几种，均属于切割式，由于往复式切割采集的茶叶芽叶完整率髙，质量相对较好，因此推广、使用较多。采茶机的移动形式分为：单人背负手提式、双人担架式、自走式（手扶）等。其中双人担架式操作方便，采茶质量较好。驱动形式分为手动式、汽油机驱动式、电机驱动式</a:t>
            </a:r>
            <a:r>
              <a:rPr lang="en-US" altLang="zh-CN" sz="2000" dirty="0">
                <a:solidFill>
                  <a:srgbClr val="002060"/>
                </a:solidFill>
                <a:latin typeface="华文楷体" panose="02010600040101010101" pitchFamily="2" charset="-122"/>
                <a:ea typeface="华文楷体" panose="02010600040101010101" pitchFamily="2" charset="-122"/>
              </a:rPr>
              <a:t>3</a:t>
            </a:r>
            <a:r>
              <a:rPr lang="zh-CN" altLang="en-US" sz="2000" dirty="0">
                <a:solidFill>
                  <a:srgbClr val="002060"/>
                </a:solidFill>
                <a:latin typeface="华文楷体" panose="02010600040101010101" pitchFamily="2" charset="-122"/>
                <a:ea typeface="华文楷体" panose="02010600040101010101" pitchFamily="2" charset="-122"/>
              </a:rPr>
              <a:t>种。因汽油机驱动式机动性强，坡地实用性强，故使用较多。国内的双人担架式茶叶采摘机械，采用往复切割式原理，以汽油机为动力，标准芽叶可达</a:t>
            </a:r>
            <a:r>
              <a:rPr lang="en-US" altLang="zh-CN" sz="2000" dirty="0">
                <a:solidFill>
                  <a:srgbClr val="002060"/>
                </a:solidFill>
                <a:latin typeface="华文楷体" panose="02010600040101010101" pitchFamily="2" charset="-122"/>
                <a:ea typeface="华文楷体" panose="02010600040101010101" pitchFamily="2" charset="-122"/>
              </a:rPr>
              <a:t>50%-60%,</a:t>
            </a:r>
            <a:r>
              <a:rPr lang="zh-CN" altLang="en-US" sz="2000" dirty="0">
                <a:solidFill>
                  <a:srgbClr val="002060"/>
                </a:solidFill>
                <a:latin typeface="华文楷体" panose="02010600040101010101" pitchFamily="2" charset="-122"/>
                <a:ea typeface="华文楷体" panose="02010600040101010101" pitchFamily="2" charset="-122"/>
              </a:rPr>
              <a:t>芽叶完整率可达</a:t>
            </a:r>
            <a:r>
              <a:rPr lang="en-US" altLang="zh-CN" sz="2000" dirty="0">
                <a:solidFill>
                  <a:srgbClr val="002060"/>
                </a:solidFill>
                <a:latin typeface="华文楷体" panose="02010600040101010101" pitchFamily="2" charset="-122"/>
                <a:ea typeface="华文楷体" panose="02010600040101010101" pitchFamily="2" charset="-122"/>
              </a:rPr>
              <a:t>75%</a:t>
            </a:r>
            <a:r>
              <a:rPr lang="zh-CN" altLang="en-US" sz="2000" dirty="0">
                <a:solidFill>
                  <a:srgbClr val="002060"/>
                </a:solidFill>
                <a:latin typeface="华文楷体" panose="02010600040101010101" pitchFamily="2" charset="-122"/>
                <a:ea typeface="华文楷体" panose="02010600040101010101" pitchFamily="2" charset="-122"/>
              </a:rPr>
              <a:t>左右，采净率高达</a:t>
            </a:r>
            <a:r>
              <a:rPr lang="en-US" altLang="zh-CN" sz="2000" dirty="0">
                <a:solidFill>
                  <a:srgbClr val="002060"/>
                </a:solidFill>
                <a:latin typeface="华文楷体" panose="02010600040101010101" pitchFamily="2" charset="-122"/>
                <a:ea typeface="华文楷体" panose="02010600040101010101" pitchFamily="2" charset="-122"/>
              </a:rPr>
              <a:t>85%-90%</a:t>
            </a:r>
            <a:r>
              <a:rPr lang="zh-CN" altLang="en-US" sz="2000" dirty="0">
                <a:solidFill>
                  <a:srgbClr val="002060"/>
                </a:solidFill>
                <a:latin typeface="华文楷体" panose="02010600040101010101" pitchFamily="2" charset="-122"/>
                <a:ea typeface="华文楷体" panose="02010600040101010101" pitchFamily="2" charset="-122"/>
              </a:rPr>
              <a:t>。</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813102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48000"/>
          </a:xfrm>
          <a:prstGeom prst="rect">
            <a:avLst/>
          </a:prstGeom>
          <a:solidFill>
            <a:srgbClr val="92D050"/>
          </a:solidFill>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、茶树新梢的生长特性。</a:t>
            </a:r>
            <a:endParaRPr lang="en-US" altLang="zh-CN" sz="2400" b="1" dirty="0">
              <a:solidFill>
                <a:srgbClr val="731997"/>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43608" y="1629955"/>
            <a:ext cx="7128792" cy="378565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茶树在年生育周期中，新梢生长有两个基本特性：</a:t>
            </a:r>
            <a:endParaRPr lang="en-US" altLang="zh-CN" sz="2000" dirty="0">
              <a:solidFill>
                <a:prstClr val="black"/>
              </a:solidFill>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000" dirty="0">
                <a:solidFill>
                  <a:prstClr val="black"/>
                </a:solidFill>
                <a:latin typeface="华文楷体" panose="02010600040101010101" pitchFamily="2" charset="-122"/>
                <a:ea typeface="华文楷体" panose="02010600040101010101" pitchFamily="2" charset="-122"/>
              </a:rPr>
              <a:t>顶端生长优势；</a:t>
            </a:r>
            <a:endParaRPr lang="en-US" altLang="zh-CN" sz="2000" dirty="0">
              <a:solidFill>
                <a:prstClr val="black"/>
              </a:solidFill>
              <a:latin typeface="华文楷体" panose="02010600040101010101" pitchFamily="2" charset="-122"/>
              <a:ea typeface="华文楷体" panose="02010600040101010101" pitchFamily="2" charset="-122"/>
            </a:endParaRPr>
          </a:p>
          <a:p>
            <a:pPr marL="457200" indent="-457200">
              <a:lnSpc>
                <a:spcPct val="150000"/>
              </a:lnSpc>
              <a:buFont typeface="+mj-lt"/>
              <a:buAutoNum type="arabicPeriod"/>
            </a:pPr>
            <a:r>
              <a:rPr lang="zh-CN" altLang="en-US" sz="2000" dirty="0">
                <a:solidFill>
                  <a:prstClr val="black"/>
                </a:solidFill>
                <a:latin typeface="华文楷体" panose="02010600040101010101" pitchFamily="2" charset="-122"/>
                <a:ea typeface="华文楷体" panose="02010600040101010101" pitchFamily="2" charset="-122"/>
              </a:rPr>
              <a:t>多次萌发生长。</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如果茶树不加采摘，任其自然生长，由于其顶端生长优势的特性，茶树新梢每年只能重复生长</a:t>
            </a:r>
            <a:r>
              <a:rPr lang="en-US" altLang="zh-CN" sz="2000" dirty="0">
                <a:solidFill>
                  <a:prstClr val="black"/>
                </a:solidFill>
                <a:latin typeface="华文楷体" panose="02010600040101010101" pitchFamily="2" charset="-122"/>
                <a:ea typeface="华文楷体" panose="02010600040101010101" pitchFamily="2" charset="-122"/>
              </a:rPr>
              <a:t>2—3</a:t>
            </a:r>
            <a:r>
              <a:rPr lang="zh-CN" altLang="en-US" sz="2000" dirty="0">
                <a:solidFill>
                  <a:prstClr val="black"/>
                </a:solidFill>
                <a:latin typeface="华文楷体" panose="02010600040101010101" pitchFamily="2" charset="-122"/>
                <a:ea typeface="华文楷体" panose="02010600040101010101" pitchFamily="2" charset="-122"/>
              </a:rPr>
              <a:t>次；如经人工采摘，不断破坏其顶端生长优势，促使茶树新梢侧芽生长，再供采摘，这样即使是同一品种茶树，新梢生长次数要比自然生长增加</a:t>
            </a:r>
            <a:r>
              <a:rPr lang="en-US" altLang="zh-CN" sz="2000" dirty="0">
                <a:solidFill>
                  <a:prstClr val="black"/>
                </a:solidFill>
                <a:latin typeface="华文楷体" panose="02010600040101010101" pitchFamily="2" charset="-122"/>
                <a:ea typeface="华文楷体" panose="02010600040101010101" pitchFamily="2" charset="-122"/>
              </a:rPr>
              <a:t>2—3</a:t>
            </a:r>
            <a:r>
              <a:rPr lang="zh-CN" altLang="en-US" sz="2000" dirty="0">
                <a:solidFill>
                  <a:prstClr val="black"/>
                </a:solidFill>
                <a:latin typeface="华文楷体" panose="02010600040101010101" pitchFamily="2" charset="-122"/>
                <a:ea typeface="华文楷体" panose="02010600040101010101" pitchFamily="2" charset="-122"/>
              </a:rPr>
              <a:t>次，并且还能茶芽萌发提早、发芽密度增加。</a:t>
            </a:r>
            <a:endParaRPr lang="zh-CN" altLang="en-US"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3887735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60</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015663"/>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2</a:t>
            </a:r>
            <a:r>
              <a:rPr lang="zh-CN" altLang="en-US" sz="2000" b="1" dirty="0">
                <a:solidFill>
                  <a:srgbClr val="002060"/>
                </a:solidFill>
                <a:latin typeface="华文楷体" panose="02010600040101010101" pitchFamily="2" charset="-122"/>
                <a:ea typeface="华文楷体" panose="02010600040101010101" pitchFamily="2" charset="-122"/>
              </a:rPr>
              <a:t>、国内采茶机械的研究背景与</a:t>
            </a:r>
            <a:r>
              <a:rPr lang="zh-CN" altLang="en-US" sz="2000" b="1" dirty="0">
                <a:solidFill>
                  <a:srgbClr val="002060"/>
                </a:solidFill>
                <a:latin typeface="华文楷体" panose="02010600040101010101" pitchFamily="2" charset="-122"/>
                <a:ea typeface="华文楷体" panose="02010600040101010101" pitchFamily="2" charset="-122"/>
              </a:rPr>
              <a:t>现状</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gn="ct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表</a:t>
            </a:r>
            <a:r>
              <a:rPr lang="en-US" altLang="zh-CN" sz="2000" dirty="0">
                <a:solidFill>
                  <a:srgbClr val="002060"/>
                </a:solidFill>
                <a:latin typeface="华文楷体" panose="02010600040101010101" pitchFamily="2" charset="-122"/>
                <a:ea typeface="华文楷体" panose="02010600040101010101" pitchFamily="2" charset="-122"/>
              </a:rPr>
              <a:t>1    </a:t>
            </a:r>
            <a:r>
              <a:rPr lang="zh-CN" altLang="en-US" sz="2000" dirty="0">
                <a:solidFill>
                  <a:srgbClr val="002060"/>
                </a:solidFill>
                <a:latin typeface="华文楷体" panose="02010600040101010101" pitchFamily="2" charset="-122"/>
                <a:ea typeface="华文楷体" panose="02010600040101010101" pitchFamily="2" charset="-122"/>
              </a:rPr>
              <a:t>目前</a:t>
            </a:r>
            <a:r>
              <a:rPr lang="zh-CN" altLang="en-US" sz="2000" dirty="0">
                <a:solidFill>
                  <a:srgbClr val="002060"/>
                </a:solidFill>
                <a:latin typeface="华文楷体" panose="02010600040101010101" pitchFamily="2" charset="-122"/>
                <a:ea typeface="华文楷体" panose="02010600040101010101" pitchFamily="2" charset="-122"/>
              </a:rPr>
              <a:t>常用采茶机机型</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pic>
        <p:nvPicPr>
          <p:cNvPr id="20" name="图片 19" descr="E:\安化农广校(2017)\培训课件全集(2014—2016)\培训课件(2017)\茶叶采摘技术\采茶机类型.png"/>
          <p:cNvPicPr/>
          <p:nvPr/>
        </p:nvPicPr>
        <p:blipFill>
          <a:blip r:embed="rId3">
            <a:extLst>
              <a:ext uri="{28A0092B-C50C-407E-A947-70E740481C1C}">
                <a14:useLocalDpi xmlns:a14="http://schemas.microsoft.com/office/drawing/2010/main" val="0"/>
              </a:ext>
            </a:extLst>
          </a:blip>
          <a:srcRect/>
          <a:stretch>
            <a:fillRect/>
          </a:stretch>
        </p:blipFill>
        <p:spPr bwMode="auto">
          <a:xfrm>
            <a:off x="1001864" y="2788479"/>
            <a:ext cx="7458568" cy="3736865"/>
          </a:xfrm>
          <a:prstGeom prst="rect">
            <a:avLst/>
          </a:prstGeom>
          <a:noFill/>
          <a:ln>
            <a:noFill/>
          </a:ln>
        </p:spPr>
      </p:pic>
    </p:spTree>
    <p:extLst>
      <p:ext uri="{BB962C8B-B14F-4D97-AF65-F5344CB8AC3E}">
        <p14:creationId xmlns:p14="http://schemas.microsoft.com/office/powerpoint/2010/main" val="519300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E:\安化农广校(2017)\培训课件全集(2014—2016)\培训课件(2017)\茶叶采摘技术\采茶机类型4种.png"/>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636911"/>
            <a:ext cx="7056785" cy="4104457"/>
          </a:xfrm>
          <a:prstGeom prst="rect">
            <a:avLst/>
          </a:prstGeom>
          <a:noFill/>
          <a:ln>
            <a:noFill/>
          </a:ln>
        </p:spPr>
      </p:pic>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61</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971600" y="1700808"/>
            <a:ext cx="7344816" cy="1015663"/>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2</a:t>
            </a:r>
            <a:r>
              <a:rPr lang="zh-CN" altLang="en-US" sz="2000" b="1" dirty="0">
                <a:solidFill>
                  <a:srgbClr val="002060"/>
                </a:solidFill>
                <a:latin typeface="华文楷体" panose="02010600040101010101" pitchFamily="2" charset="-122"/>
                <a:ea typeface="华文楷体" panose="02010600040101010101" pitchFamily="2" charset="-122"/>
              </a:rPr>
              <a:t>、国内采茶机械的研究背景与</a:t>
            </a:r>
            <a:r>
              <a:rPr lang="zh-CN" altLang="en-US" sz="2000" b="1" dirty="0">
                <a:solidFill>
                  <a:srgbClr val="002060"/>
                </a:solidFill>
                <a:latin typeface="华文楷体" panose="02010600040101010101" pitchFamily="2" charset="-122"/>
                <a:ea typeface="华文楷体" panose="02010600040101010101" pitchFamily="2" charset="-122"/>
              </a:rPr>
              <a:t>现状</a:t>
            </a:r>
            <a:endParaRPr lang="en-US" altLang="zh-CN" sz="2000" b="1" dirty="0">
              <a:solidFill>
                <a:srgbClr val="002060"/>
              </a:solidFill>
              <a:latin typeface="华文楷体" panose="02010600040101010101" pitchFamily="2" charset="-122"/>
              <a:ea typeface="华文楷体" panose="02010600040101010101" pitchFamily="2" charset="-122"/>
            </a:endParaRP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微型</a:t>
            </a:r>
            <a:r>
              <a:rPr lang="zh-CN" altLang="en-US" sz="2000" dirty="0">
                <a:solidFill>
                  <a:srgbClr val="002060"/>
                </a:solidFill>
                <a:latin typeface="华文楷体" panose="02010600040101010101" pitchFamily="2" charset="-122"/>
                <a:ea typeface="华文楷体" panose="02010600040101010101" pitchFamily="2" charset="-122"/>
              </a:rPr>
              <a:t>采茶机、单人提式采茶机、双人抬式采茶</a:t>
            </a:r>
            <a:r>
              <a:rPr lang="zh-CN" altLang="en-US" sz="2000" dirty="0">
                <a:solidFill>
                  <a:srgbClr val="002060"/>
                </a:solidFill>
                <a:latin typeface="华文楷体" panose="02010600040101010101" pitchFamily="2" charset="-122"/>
                <a:ea typeface="华文楷体" panose="02010600040101010101" pitchFamily="2" charset="-122"/>
              </a:rPr>
              <a:t>机、乘</a:t>
            </a:r>
            <a:r>
              <a:rPr lang="zh-CN" altLang="en-US" sz="2000" dirty="0">
                <a:solidFill>
                  <a:srgbClr val="002060"/>
                </a:solidFill>
                <a:latin typeface="华文楷体" panose="02010600040101010101" pitchFamily="2" charset="-122"/>
                <a:ea typeface="华文楷体" panose="02010600040101010101" pitchFamily="2" charset="-122"/>
              </a:rPr>
              <a:t>座式采茶机。</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4311055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62</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3</a:t>
            </a:r>
            <a:r>
              <a:rPr lang="zh-CN" altLang="en-US" sz="2000" b="1" dirty="0">
                <a:solidFill>
                  <a:srgbClr val="002060"/>
                </a:solidFill>
                <a:latin typeface="华文楷体" panose="02010600040101010101" pitchFamily="2" charset="-122"/>
                <a:ea typeface="华文楷体" panose="02010600040101010101" pitchFamily="2" charset="-122"/>
              </a:rPr>
              <a:t>、机械采摘对茶叶产量和品质的</a:t>
            </a:r>
            <a:r>
              <a:rPr lang="zh-CN" altLang="en-US" sz="2000" b="1" dirty="0">
                <a:solidFill>
                  <a:srgbClr val="002060"/>
                </a:solidFill>
                <a:latin typeface="华文楷体" panose="02010600040101010101" pitchFamily="2" charset="-122"/>
                <a:ea typeface="华文楷体" panose="02010600040101010101" pitchFamily="2" charset="-122"/>
              </a:rPr>
              <a:t>影响</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机械采摘与手工采摘相比，因采摘强度增大，采茶批次减少，对茶树生长发育带来了一些影响</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marL="342900" indent="-342900">
              <a:lnSpc>
                <a:spcPct val="150000"/>
              </a:lnSpc>
              <a:buFont typeface="Wingdings" pitchFamily="2" charset="2"/>
              <a:buChar char="u"/>
            </a:pPr>
            <a:r>
              <a:rPr lang="zh-CN" altLang="en-US" sz="2000" dirty="0">
                <a:solidFill>
                  <a:srgbClr val="C00000"/>
                </a:solidFill>
                <a:latin typeface="华文楷体" panose="02010600040101010101" pitchFamily="2" charset="-122"/>
                <a:ea typeface="华文楷体" panose="02010600040101010101" pitchFamily="2" charset="-122"/>
              </a:rPr>
              <a:t>茶树</a:t>
            </a:r>
            <a:r>
              <a:rPr lang="zh-CN" altLang="en-US" sz="2000" dirty="0">
                <a:solidFill>
                  <a:srgbClr val="C00000"/>
                </a:solidFill>
                <a:latin typeface="华文楷体" panose="02010600040101010101" pitchFamily="2" charset="-122"/>
                <a:ea typeface="华文楷体" panose="02010600040101010101" pitchFamily="2" charset="-122"/>
              </a:rPr>
              <a:t>叶层变薄；</a:t>
            </a:r>
          </a:p>
          <a:p>
            <a:pPr marL="342900" indent="-342900">
              <a:lnSpc>
                <a:spcPct val="150000"/>
              </a:lnSpc>
              <a:buFont typeface="Wingdings" pitchFamily="2" charset="2"/>
              <a:buChar char="u"/>
            </a:pPr>
            <a:r>
              <a:rPr lang="zh-CN" altLang="en-US" sz="2000" dirty="0">
                <a:solidFill>
                  <a:srgbClr val="C00000"/>
                </a:solidFill>
                <a:latin typeface="华文楷体" panose="02010600040101010101" pitchFamily="2" charset="-122"/>
                <a:ea typeface="华文楷体" panose="02010600040101010101" pitchFamily="2" charset="-122"/>
              </a:rPr>
              <a:t>新</a:t>
            </a:r>
            <a:r>
              <a:rPr lang="zh-CN" altLang="en-US" sz="2000" dirty="0">
                <a:solidFill>
                  <a:srgbClr val="C00000"/>
                </a:solidFill>
                <a:latin typeface="华文楷体" panose="02010600040101010101" pitchFamily="2" charset="-122"/>
                <a:ea typeface="华文楷体" panose="02010600040101010101" pitchFamily="2" charset="-122"/>
              </a:rPr>
              <a:t>梢生长位置的垂直分布上移，使芽叶表面化；</a:t>
            </a:r>
          </a:p>
          <a:p>
            <a:pPr marL="342900" indent="-342900">
              <a:lnSpc>
                <a:spcPct val="150000"/>
              </a:lnSpc>
              <a:buFont typeface="Wingdings" pitchFamily="2" charset="2"/>
              <a:buChar char="u"/>
            </a:pPr>
            <a:r>
              <a:rPr lang="zh-CN" altLang="en-US" sz="2000" dirty="0">
                <a:solidFill>
                  <a:srgbClr val="C00000"/>
                </a:solidFill>
                <a:latin typeface="华文楷体" panose="02010600040101010101" pitchFamily="2" charset="-122"/>
                <a:ea typeface="华文楷体" panose="02010600040101010101" pitchFamily="2" charset="-122"/>
              </a:rPr>
              <a:t>新</a:t>
            </a:r>
            <a:r>
              <a:rPr lang="zh-CN" altLang="en-US" sz="2000" dirty="0">
                <a:solidFill>
                  <a:srgbClr val="C00000"/>
                </a:solidFill>
                <a:latin typeface="华文楷体" panose="02010600040101010101" pitchFamily="2" charset="-122"/>
                <a:ea typeface="华文楷体" panose="02010600040101010101" pitchFamily="2" charset="-122"/>
              </a:rPr>
              <a:t>梢密度上升速度加快，百芽重下降加速。</a:t>
            </a: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以上这些变化，最终必然反应到茶叶产量和品质上来。</a:t>
            </a:r>
          </a:p>
          <a:p>
            <a:pPr indent="457200">
              <a:lnSpc>
                <a:spcPct val="150000"/>
              </a:lnSpc>
            </a:pPr>
            <a:endParaRPr lang="en-US" altLang="zh-CN"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9298889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63</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458568" cy="378565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3</a:t>
            </a:r>
            <a:r>
              <a:rPr lang="zh-CN" altLang="en-US" sz="2000" b="1" dirty="0">
                <a:solidFill>
                  <a:srgbClr val="002060"/>
                </a:solidFill>
                <a:latin typeface="华文楷体" panose="02010600040101010101" pitchFamily="2" charset="-122"/>
                <a:ea typeface="华文楷体" panose="02010600040101010101" pitchFamily="2" charset="-122"/>
              </a:rPr>
              <a:t>、机械采摘对茶叶产量和品质的</a:t>
            </a:r>
            <a:r>
              <a:rPr lang="zh-CN" altLang="en-US" sz="2000" b="1" dirty="0">
                <a:solidFill>
                  <a:srgbClr val="002060"/>
                </a:solidFill>
                <a:latin typeface="华文楷体" panose="02010600040101010101" pitchFamily="2" charset="-122"/>
                <a:ea typeface="华文楷体" panose="02010600040101010101" pitchFamily="2" charset="-122"/>
              </a:rPr>
              <a:t>影响</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a:t>
            </a:r>
            <a:r>
              <a:rPr lang="en-US" altLang="zh-CN" sz="2000" dirty="0">
                <a:solidFill>
                  <a:srgbClr val="002060"/>
                </a:solidFill>
                <a:latin typeface="华文楷体" panose="02010600040101010101" pitchFamily="2" charset="-122"/>
                <a:ea typeface="华文楷体" panose="02010600040101010101" pitchFamily="2" charset="-122"/>
              </a:rPr>
              <a:t>1</a:t>
            </a:r>
            <a:r>
              <a:rPr lang="zh-CN" altLang="en-US" sz="2000" dirty="0">
                <a:solidFill>
                  <a:srgbClr val="002060"/>
                </a:solidFill>
                <a:latin typeface="华文楷体" panose="02010600040101010101" pitchFamily="2" charset="-122"/>
                <a:ea typeface="华文楷体" panose="02010600040101010101" pitchFamily="2" charset="-122"/>
              </a:rPr>
              <a:t>）采摘方式对茶叶</a:t>
            </a:r>
            <a:r>
              <a:rPr lang="zh-CN" altLang="en-US" sz="2000" b="1" dirty="0">
                <a:solidFill>
                  <a:srgbClr val="FF0000"/>
                </a:solidFill>
                <a:latin typeface="华文楷体" panose="02010600040101010101" pitchFamily="2" charset="-122"/>
                <a:ea typeface="华文楷体" panose="02010600040101010101" pitchFamily="2" charset="-122"/>
              </a:rPr>
              <a:t>产量</a:t>
            </a:r>
            <a:r>
              <a:rPr lang="zh-CN" altLang="en-US" sz="2000" dirty="0">
                <a:solidFill>
                  <a:srgbClr val="002060"/>
                </a:solidFill>
                <a:latin typeface="华文楷体" panose="02010600040101010101" pitchFamily="2" charset="-122"/>
                <a:ea typeface="华文楷体" panose="02010600040101010101" pitchFamily="2" charset="-122"/>
              </a:rPr>
              <a:t>的影响</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据中国农科院茶叶研究所、湖南省茶叶研究所的试验表明</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机械</a:t>
            </a:r>
            <a:r>
              <a:rPr lang="zh-CN" altLang="en-US" sz="2000" dirty="0">
                <a:solidFill>
                  <a:srgbClr val="002060"/>
                </a:solidFill>
                <a:latin typeface="华文楷体" panose="02010600040101010101" pitchFamily="2" charset="-122"/>
                <a:ea typeface="华文楷体" panose="02010600040101010101" pitchFamily="2" charset="-122"/>
              </a:rPr>
              <a:t>采茶的春茶产量低于手工采茶，而夏秋茶则高于手工采茶；</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就</a:t>
            </a:r>
            <a:r>
              <a:rPr lang="zh-CN" altLang="en-US" sz="2000" b="1" dirty="0">
                <a:solidFill>
                  <a:srgbClr val="00B050"/>
                </a:solidFill>
                <a:latin typeface="华文楷体" panose="02010600040101010101" pitchFamily="2" charset="-122"/>
                <a:ea typeface="华文楷体" panose="02010600040101010101" pitchFamily="2" charset="-122"/>
              </a:rPr>
              <a:t>全年平均产量</a:t>
            </a:r>
            <a:r>
              <a:rPr lang="zh-CN" altLang="en-US" sz="2000" dirty="0">
                <a:solidFill>
                  <a:srgbClr val="002060"/>
                </a:solidFill>
                <a:latin typeface="华文楷体" panose="02010600040101010101" pitchFamily="2" charset="-122"/>
                <a:ea typeface="华文楷体" panose="02010600040101010101" pitchFamily="2" charset="-122"/>
              </a:rPr>
              <a:t>讲，茶树开采后的前</a:t>
            </a:r>
            <a:r>
              <a:rPr lang="en-US" altLang="zh-CN" sz="2000" dirty="0">
                <a:solidFill>
                  <a:srgbClr val="002060"/>
                </a:solidFill>
                <a:latin typeface="华文楷体" panose="02010600040101010101" pitchFamily="2" charset="-122"/>
                <a:ea typeface="华文楷体" panose="02010600040101010101" pitchFamily="2" charset="-122"/>
              </a:rPr>
              <a:t>3—5</a:t>
            </a:r>
            <a:r>
              <a:rPr lang="zh-CN" altLang="en-US" sz="2000" dirty="0">
                <a:solidFill>
                  <a:srgbClr val="002060"/>
                </a:solidFill>
                <a:latin typeface="华文楷体" panose="02010600040101010101" pitchFamily="2" charset="-122"/>
                <a:ea typeface="华文楷体" panose="02010600040101010101" pitchFamily="2" charset="-122"/>
              </a:rPr>
              <a:t>年机械采茶比手工采茶要低，低</a:t>
            </a:r>
            <a:r>
              <a:rPr lang="en-US" altLang="zh-CN" sz="2000" dirty="0">
                <a:solidFill>
                  <a:srgbClr val="002060"/>
                </a:solidFill>
                <a:latin typeface="华文楷体" panose="02010600040101010101" pitchFamily="2" charset="-122"/>
                <a:ea typeface="华文楷体" panose="02010600040101010101" pitchFamily="2" charset="-122"/>
              </a:rPr>
              <a:t>11.3%</a:t>
            </a:r>
            <a:r>
              <a:rPr lang="zh-CN" altLang="en-US" sz="2000" dirty="0">
                <a:solidFill>
                  <a:srgbClr val="002060"/>
                </a:solidFill>
                <a:latin typeface="华文楷体" panose="02010600040101010101" pitchFamily="2" charset="-122"/>
                <a:ea typeface="华文楷体" panose="02010600040101010101" pitchFamily="2" charset="-122"/>
              </a:rPr>
              <a:t>左右，第</a:t>
            </a:r>
            <a:r>
              <a:rPr lang="en-US" altLang="zh-CN" sz="2000" dirty="0">
                <a:solidFill>
                  <a:srgbClr val="002060"/>
                </a:solidFill>
                <a:latin typeface="华文楷体" panose="02010600040101010101" pitchFamily="2" charset="-122"/>
                <a:ea typeface="华文楷体" panose="02010600040101010101" pitchFamily="2" charset="-122"/>
              </a:rPr>
              <a:t>6—8</a:t>
            </a:r>
            <a:r>
              <a:rPr lang="zh-CN" altLang="en-US" sz="2000" dirty="0">
                <a:solidFill>
                  <a:srgbClr val="002060"/>
                </a:solidFill>
                <a:latin typeface="华文楷体" panose="02010600040101010101" pitchFamily="2" charset="-122"/>
                <a:ea typeface="华文楷体" panose="02010600040101010101" pitchFamily="2" charset="-122"/>
              </a:rPr>
              <a:t>年，全年平均产量反而比手工采摘要高，可高达</a:t>
            </a:r>
            <a:r>
              <a:rPr lang="en-US" altLang="zh-CN" sz="2000" dirty="0">
                <a:solidFill>
                  <a:srgbClr val="002060"/>
                </a:solidFill>
                <a:latin typeface="华文楷体" panose="02010600040101010101" pitchFamily="2" charset="-122"/>
                <a:ea typeface="华文楷体" panose="02010600040101010101" pitchFamily="2" charset="-122"/>
              </a:rPr>
              <a:t>22.8%</a:t>
            </a:r>
            <a:r>
              <a:rPr lang="zh-CN" altLang="en-US" sz="2000" dirty="0">
                <a:solidFill>
                  <a:srgbClr val="002060"/>
                </a:solidFill>
                <a:latin typeface="华文楷体" panose="02010600040101010101" pitchFamily="2" charset="-122"/>
                <a:ea typeface="华文楷体" panose="02010600040101010101" pitchFamily="2" charset="-122"/>
              </a:rPr>
              <a:t>，以后则相差无几了</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6503726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64</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3</a:t>
            </a:r>
            <a:r>
              <a:rPr lang="zh-CN" altLang="en-US" sz="2000" b="1" dirty="0">
                <a:solidFill>
                  <a:srgbClr val="002060"/>
                </a:solidFill>
                <a:latin typeface="华文楷体" panose="02010600040101010101" pitchFamily="2" charset="-122"/>
                <a:ea typeface="华文楷体" panose="02010600040101010101" pitchFamily="2" charset="-122"/>
              </a:rPr>
              <a:t>、机械采摘对茶叶产量和品质的</a:t>
            </a:r>
            <a:r>
              <a:rPr lang="zh-CN" altLang="en-US" sz="2000" b="1" dirty="0">
                <a:solidFill>
                  <a:srgbClr val="002060"/>
                </a:solidFill>
                <a:latin typeface="华文楷体" panose="02010600040101010101" pitchFamily="2" charset="-122"/>
                <a:ea typeface="华文楷体" panose="02010600040101010101" pitchFamily="2" charset="-122"/>
              </a:rPr>
              <a:t>影响</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a:t>
            </a:r>
            <a:r>
              <a:rPr lang="en-US" altLang="zh-CN" sz="2000" dirty="0">
                <a:solidFill>
                  <a:srgbClr val="002060"/>
                </a:solidFill>
                <a:latin typeface="华文楷体" panose="02010600040101010101" pitchFamily="2" charset="-122"/>
                <a:ea typeface="华文楷体" panose="02010600040101010101" pitchFamily="2" charset="-122"/>
              </a:rPr>
              <a:t>1</a:t>
            </a:r>
            <a:r>
              <a:rPr lang="zh-CN" altLang="en-US" sz="2000" dirty="0">
                <a:solidFill>
                  <a:srgbClr val="002060"/>
                </a:solidFill>
                <a:latin typeface="华文楷体" panose="02010600040101010101" pitchFamily="2" charset="-122"/>
                <a:ea typeface="华文楷体" panose="02010600040101010101" pitchFamily="2" charset="-122"/>
              </a:rPr>
              <a:t>）采摘方式对茶叶</a:t>
            </a:r>
            <a:r>
              <a:rPr lang="zh-CN" altLang="en-US" sz="2000" b="1" dirty="0">
                <a:solidFill>
                  <a:srgbClr val="FF0000"/>
                </a:solidFill>
                <a:latin typeface="华文楷体" panose="02010600040101010101" pitchFamily="2" charset="-122"/>
                <a:ea typeface="华文楷体" panose="02010600040101010101" pitchFamily="2" charset="-122"/>
              </a:rPr>
              <a:t>产量</a:t>
            </a:r>
            <a:r>
              <a:rPr lang="zh-CN" altLang="en-US" sz="2000" dirty="0">
                <a:solidFill>
                  <a:srgbClr val="002060"/>
                </a:solidFill>
                <a:latin typeface="华文楷体" panose="02010600040101010101" pitchFamily="2" charset="-122"/>
                <a:ea typeface="华文楷体" panose="02010600040101010101" pitchFamily="2" charset="-122"/>
              </a:rPr>
              <a:t>的影响</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       ……</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采用</a:t>
            </a:r>
            <a:r>
              <a:rPr lang="zh-CN" altLang="en-US" sz="2000" dirty="0">
                <a:solidFill>
                  <a:srgbClr val="002060"/>
                </a:solidFill>
                <a:latin typeface="华文楷体" panose="02010600040101010101" pitchFamily="2" charset="-122"/>
                <a:ea typeface="华文楷体" panose="02010600040101010101" pitchFamily="2" charset="-122"/>
              </a:rPr>
              <a:t>机械采茶加手工补采或高峰期机械采茶与平时手工采茶相结合的方式。根据中国农科院茶叶研究所试验，单就产量而言，如以手工采茶为</a:t>
            </a:r>
            <a:r>
              <a:rPr lang="en-US" altLang="zh-CN" sz="2000" dirty="0">
                <a:solidFill>
                  <a:srgbClr val="002060"/>
                </a:solidFill>
                <a:latin typeface="华文楷体" panose="02010600040101010101" pitchFamily="2" charset="-122"/>
                <a:ea typeface="华文楷体" panose="02010600040101010101" pitchFamily="2" charset="-122"/>
              </a:rPr>
              <a:t>100%</a:t>
            </a:r>
            <a:r>
              <a:rPr lang="zh-CN" altLang="en-US" sz="2000" dirty="0">
                <a:solidFill>
                  <a:srgbClr val="002060"/>
                </a:solidFill>
                <a:latin typeface="华文楷体" panose="02010600040101010101" pitchFamily="2" charset="-122"/>
                <a:ea typeface="华文楷体" panose="02010600040101010101" pitchFamily="2" charset="-122"/>
              </a:rPr>
              <a:t>，则全年机采为</a:t>
            </a:r>
            <a:r>
              <a:rPr lang="en-US" altLang="zh-CN" sz="2000" dirty="0">
                <a:solidFill>
                  <a:srgbClr val="002060"/>
                </a:solidFill>
                <a:latin typeface="华文楷体" panose="02010600040101010101" pitchFamily="2" charset="-122"/>
                <a:ea typeface="华文楷体" panose="02010600040101010101" pitchFamily="2" charset="-122"/>
              </a:rPr>
              <a:t>95.1%</a:t>
            </a:r>
            <a:r>
              <a:rPr lang="zh-CN" altLang="en-US" sz="2000" dirty="0">
                <a:solidFill>
                  <a:srgbClr val="002060"/>
                </a:solidFill>
                <a:latin typeface="华文楷体" panose="02010600040101010101" pitchFamily="2" charset="-122"/>
                <a:ea typeface="华文楷体" panose="02010600040101010101" pitchFamily="2" charset="-122"/>
              </a:rPr>
              <a:t>，机采加手工补采为</a:t>
            </a:r>
            <a:r>
              <a:rPr lang="en-US" altLang="zh-CN" sz="2000" dirty="0">
                <a:solidFill>
                  <a:srgbClr val="002060"/>
                </a:solidFill>
                <a:latin typeface="华文楷体" panose="02010600040101010101" pitchFamily="2" charset="-122"/>
                <a:ea typeface="华文楷体" panose="02010600040101010101" pitchFamily="2" charset="-122"/>
              </a:rPr>
              <a:t>121.3%</a:t>
            </a:r>
            <a:r>
              <a:rPr lang="zh-CN" altLang="en-US" sz="2000" dirty="0">
                <a:solidFill>
                  <a:srgbClr val="002060"/>
                </a:solidFill>
                <a:latin typeface="华文楷体" panose="02010600040101010101" pitchFamily="2" charset="-122"/>
                <a:ea typeface="华文楷体" panose="02010600040101010101" pitchFamily="2" charset="-122"/>
              </a:rPr>
              <a:t>，高峰期机采与平时手采相结合采为</a:t>
            </a:r>
            <a:r>
              <a:rPr lang="en-US" altLang="zh-CN" sz="2000" dirty="0">
                <a:solidFill>
                  <a:srgbClr val="002060"/>
                </a:solidFill>
                <a:latin typeface="华文楷体" panose="02010600040101010101" pitchFamily="2" charset="-122"/>
                <a:ea typeface="华文楷体" panose="02010600040101010101" pitchFamily="2" charset="-122"/>
              </a:rPr>
              <a:t>142</a:t>
            </a: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6081980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65</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32398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3</a:t>
            </a:r>
            <a:r>
              <a:rPr lang="zh-CN" altLang="en-US" sz="2000" b="1" dirty="0">
                <a:solidFill>
                  <a:srgbClr val="002060"/>
                </a:solidFill>
                <a:latin typeface="华文楷体" panose="02010600040101010101" pitchFamily="2" charset="-122"/>
                <a:ea typeface="华文楷体" panose="02010600040101010101" pitchFamily="2" charset="-122"/>
              </a:rPr>
              <a:t>、机械采摘对茶叶产量和品质的</a:t>
            </a:r>
            <a:r>
              <a:rPr lang="zh-CN" altLang="en-US" sz="2000" b="1" dirty="0">
                <a:solidFill>
                  <a:srgbClr val="002060"/>
                </a:solidFill>
                <a:latin typeface="华文楷体" panose="02010600040101010101" pitchFamily="2" charset="-122"/>
                <a:ea typeface="华文楷体" panose="02010600040101010101" pitchFamily="2" charset="-122"/>
              </a:rPr>
              <a:t>影响</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a:t>
            </a:r>
            <a:r>
              <a:rPr lang="en-US" altLang="zh-CN" sz="2000" dirty="0">
                <a:solidFill>
                  <a:srgbClr val="002060"/>
                </a:solidFill>
                <a:latin typeface="华文楷体" panose="02010600040101010101" pitchFamily="2" charset="-122"/>
                <a:ea typeface="华文楷体" panose="02010600040101010101" pitchFamily="2" charset="-122"/>
              </a:rPr>
              <a:t>2</a:t>
            </a:r>
            <a:r>
              <a:rPr lang="zh-CN" altLang="en-US" sz="2000" dirty="0">
                <a:solidFill>
                  <a:srgbClr val="002060"/>
                </a:solidFill>
                <a:latin typeface="华文楷体" panose="02010600040101010101" pitchFamily="2" charset="-122"/>
                <a:ea typeface="华文楷体" panose="02010600040101010101" pitchFamily="2" charset="-122"/>
              </a:rPr>
              <a:t>）采摘方式对茶叶</a:t>
            </a:r>
            <a:r>
              <a:rPr lang="zh-CN" altLang="en-US" sz="2000" b="1" dirty="0">
                <a:solidFill>
                  <a:srgbClr val="FF0000"/>
                </a:solidFill>
                <a:latin typeface="华文楷体" panose="02010600040101010101" pitchFamily="2" charset="-122"/>
                <a:ea typeface="华文楷体" panose="02010600040101010101" pitchFamily="2" charset="-122"/>
              </a:rPr>
              <a:t>品质</a:t>
            </a:r>
            <a:r>
              <a:rPr lang="zh-CN" altLang="en-US" sz="2000" dirty="0">
                <a:solidFill>
                  <a:srgbClr val="002060"/>
                </a:solidFill>
                <a:latin typeface="华文楷体" panose="02010600040101010101" pitchFamily="2" charset="-122"/>
                <a:ea typeface="华文楷体" panose="02010600040101010101" pitchFamily="2" charset="-122"/>
              </a:rPr>
              <a:t>的影响</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机械</a:t>
            </a:r>
            <a:r>
              <a:rPr lang="zh-CN" altLang="en-US" sz="2000" dirty="0">
                <a:solidFill>
                  <a:srgbClr val="002060"/>
                </a:solidFill>
                <a:latin typeface="华文楷体" panose="02010600040101010101" pitchFamily="2" charset="-122"/>
                <a:ea typeface="华文楷体" panose="02010600040101010101" pitchFamily="2" charset="-122"/>
              </a:rPr>
              <a:t>采茶的鲜叶品质，一般要比手工采差一些。主要是现有的采茶机没有选采性能，叶片老嫩不一，部分叶片破碎等。</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机械</a:t>
            </a:r>
            <a:r>
              <a:rPr lang="zh-CN" altLang="en-US" sz="2000" dirty="0">
                <a:solidFill>
                  <a:srgbClr val="002060"/>
                </a:solidFill>
                <a:latin typeface="华文楷体" panose="02010600040101010101" pitchFamily="2" charset="-122"/>
                <a:ea typeface="华文楷体" panose="02010600040101010101" pitchFamily="2" charset="-122"/>
              </a:rPr>
              <a:t>采茶能抢时间，争嫩度，从这方面来说，机械采茶的鲜叶品质并不会比劳力紧张、粗放手采的差，甚至反而较好</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5136294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66</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708981"/>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3</a:t>
            </a:r>
            <a:r>
              <a:rPr lang="zh-CN" altLang="en-US" sz="2000" b="1" dirty="0">
                <a:solidFill>
                  <a:srgbClr val="002060"/>
                </a:solidFill>
                <a:latin typeface="华文楷体" panose="02010600040101010101" pitchFamily="2" charset="-122"/>
                <a:ea typeface="华文楷体" panose="02010600040101010101" pitchFamily="2" charset="-122"/>
              </a:rPr>
              <a:t>、机械采摘对茶叶产量和品质的</a:t>
            </a:r>
            <a:r>
              <a:rPr lang="zh-CN" altLang="en-US" sz="2000" b="1" dirty="0">
                <a:solidFill>
                  <a:srgbClr val="002060"/>
                </a:solidFill>
                <a:latin typeface="华文楷体" panose="02010600040101010101" pitchFamily="2" charset="-122"/>
                <a:ea typeface="华文楷体" panose="02010600040101010101" pitchFamily="2" charset="-122"/>
              </a:rPr>
              <a:t>影响</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a:t>
            </a:r>
            <a:r>
              <a:rPr lang="en-US" altLang="zh-CN" sz="2000" dirty="0">
                <a:solidFill>
                  <a:srgbClr val="002060"/>
                </a:solidFill>
                <a:latin typeface="华文楷体" panose="02010600040101010101" pitchFamily="2" charset="-122"/>
                <a:ea typeface="华文楷体" panose="02010600040101010101" pitchFamily="2" charset="-122"/>
              </a:rPr>
              <a:t>2</a:t>
            </a:r>
            <a:r>
              <a:rPr lang="zh-CN" altLang="en-US" sz="2000" dirty="0">
                <a:solidFill>
                  <a:srgbClr val="002060"/>
                </a:solidFill>
                <a:latin typeface="华文楷体" panose="02010600040101010101" pitchFamily="2" charset="-122"/>
                <a:ea typeface="华文楷体" panose="02010600040101010101" pitchFamily="2" charset="-122"/>
              </a:rPr>
              <a:t>）采摘方式对茶叶</a:t>
            </a:r>
            <a:r>
              <a:rPr lang="zh-CN" altLang="en-US" sz="2000" b="1" dirty="0">
                <a:solidFill>
                  <a:srgbClr val="FF0000"/>
                </a:solidFill>
                <a:latin typeface="华文楷体" panose="02010600040101010101" pitchFamily="2" charset="-122"/>
                <a:ea typeface="华文楷体" panose="02010600040101010101" pitchFamily="2" charset="-122"/>
              </a:rPr>
              <a:t>品质</a:t>
            </a:r>
            <a:r>
              <a:rPr lang="zh-CN" altLang="en-US" sz="2000" dirty="0">
                <a:solidFill>
                  <a:srgbClr val="002060"/>
                </a:solidFill>
                <a:latin typeface="华文楷体" panose="02010600040101010101" pitchFamily="2" charset="-122"/>
                <a:ea typeface="华文楷体" panose="02010600040101010101" pitchFamily="2" charset="-122"/>
              </a:rPr>
              <a:t>的影响</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        ……</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机械</a:t>
            </a:r>
            <a:r>
              <a:rPr lang="zh-CN" altLang="en-US" sz="2000" dirty="0">
                <a:solidFill>
                  <a:srgbClr val="002060"/>
                </a:solidFill>
                <a:latin typeface="华文楷体" panose="02010600040101010101" pitchFamily="2" charset="-122"/>
                <a:ea typeface="华文楷体" panose="02010600040101010101" pitchFamily="2" charset="-122"/>
              </a:rPr>
              <a:t>采茶对鲜叶品质影响的因素较多：</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a:t>
            </a:r>
            <a:r>
              <a:rPr lang="zh-CN" altLang="en-US" sz="2000" dirty="0">
                <a:solidFill>
                  <a:srgbClr val="002060"/>
                </a:solidFill>
                <a:latin typeface="华文楷体" panose="02010600040101010101" pitchFamily="2" charset="-122"/>
                <a:ea typeface="华文楷体" panose="02010600040101010101" pitchFamily="2" charset="-122"/>
              </a:rPr>
              <a:t>、茶树</a:t>
            </a:r>
            <a:r>
              <a:rPr lang="zh-CN" altLang="en-US" sz="2000" dirty="0">
                <a:solidFill>
                  <a:srgbClr val="002060"/>
                </a:solidFill>
                <a:latin typeface="华文楷体" panose="02010600040101010101" pitchFamily="2" charset="-122"/>
                <a:ea typeface="华文楷体" panose="02010600040101010101" pitchFamily="2" charset="-122"/>
              </a:rPr>
              <a:t>条件（茶树品种；老梗、老叶的多少；茶树树冠的平整度；）；</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b</a:t>
            </a:r>
            <a:r>
              <a:rPr lang="zh-CN" altLang="en-US" sz="2000" dirty="0">
                <a:solidFill>
                  <a:srgbClr val="002060"/>
                </a:solidFill>
                <a:latin typeface="华文楷体" panose="02010600040101010101" pitchFamily="2" charset="-122"/>
                <a:ea typeface="华文楷体" panose="02010600040101010101" pitchFamily="2" charset="-122"/>
              </a:rPr>
              <a:t>、操作</a:t>
            </a:r>
            <a:r>
              <a:rPr lang="zh-CN" altLang="en-US" sz="2000" dirty="0">
                <a:solidFill>
                  <a:srgbClr val="002060"/>
                </a:solidFill>
                <a:latin typeface="华文楷体" panose="02010600040101010101" pitchFamily="2" charset="-122"/>
                <a:ea typeface="华文楷体" panose="02010600040101010101" pitchFamily="2" charset="-122"/>
              </a:rPr>
              <a:t>技术（机采人员）；</a:t>
            </a: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c</a:t>
            </a:r>
            <a:r>
              <a:rPr lang="zh-CN" altLang="en-US" sz="2000" dirty="0">
                <a:solidFill>
                  <a:srgbClr val="002060"/>
                </a:solidFill>
                <a:latin typeface="华文楷体" panose="02010600040101010101" pitchFamily="2" charset="-122"/>
                <a:ea typeface="华文楷体" panose="02010600040101010101" pitchFamily="2" charset="-122"/>
              </a:rPr>
              <a:t>、机具</a:t>
            </a:r>
            <a:r>
              <a:rPr lang="zh-CN" altLang="en-US" sz="2000" dirty="0">
                <a:solidFill>
                  <a:srgbClr val="002060"/>
                </a:solidFill>
                <a:latin typeface="华文楷体" panose="02010600040101010101" pitchFamily="2" charset="-122"/>
                <a:ea typeface="华文楷体" panose="02010600040101010101" pitchFamily="2" charset="-122"/>
              </a:rPr>
              <a:t>本身。</a:t>
            </a:r>
          </a:p>
          <a:p>
            <a:pPr>
              <a:lnSpc>
                <a:spcPct val="150000"/>
              </a:lnSpc>
            </a:pPr>
            <a:endParaRPr lang="en-US" altLang="zh-CN"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389464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67</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40065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4</a:t>
            </a:r>
            <a:r>
              <a:rPr lang="zh-CN" altLang="en-US" sz="2000" b="1" dirty="0">
                <a:solidFill>
                  <a:srgbClr val="002060"/>
                </a:solidFill>
                <a:latin typeface="华文楷体" panose="02010600040101010101" pitchFamily="2" charset="-122"/>
                <a:ea typeface="华文楷体" panose="02010600040101010101" pitchFamily="2" charset="-122"/>
              </a:rPr>
              <a:t>、机械采摘茶树的条件和采摘</a:t>
            </a:r>
            <a:r>
              <a:rPr lang="zh-CN" altLang="en-US" sz="2000" b="1" dirty="0">
                <a:solidFill>
                  <a:srgbClr val="002060"/>
                </a:solidFill>
                <a:latin typeface="华文楷体" panose="02010600040101010101" pitchFamily="2" charset="-122"/>
                <a:ea typeface="华文楷体" panose="02010600040101010101" pitchFamily="2" charset="-122"/>
              </a:rPr>
              <a:t>方式</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通过</a:t>
            </a:r>
            <a:r>
              <a:rPr lang="zh-CN" altLang="en-US" sz="2000" b="1" dirty="0">
                <a:solidFill>
                  <a:srgbClr val="FF0000"/>
                </a:solidFill>
                <a:latin typeface="华文楷体" panose="02010600040101010101" pitchFamily="2" charset="-122"/>
                <a:ea typeface="华文楷体" panose="02010600040101010101" pitchFamily="2" charset="-122"/>
              </a:rPr>
              <a:t>深修剪将茶树培养成适合机采的树型和采摘面</a:t>
            </a:r>
            <a:r>
              <a:rPr lang="zh-CN" altLang="en-US" sz="2000" dirty="0">
                <a:solidFill>
                  <a:srgbClr val="002060"/>
                </a:solidFill>
                <a:latin typeface="华文楷体" panose="02010600040101010101" pitchFamily="2" charset="-122"/>
                <a:ea typeface="华文楷体" panose="02010600040101010101" pitchFamily="2" charset="-122"/>
              </a:rPr>
              <a:t>。可采用机械采摘相配合的修剪机进行。如浙江川崎茶业机械有限公司组装的</a:t>
            </a:r>
            <a:r>
              <a:rPr lang="en-US" altLang="zh-CN" sz="2000" dirty="0">
                <a:solidFill>
                  <a:srgbClr val="002060"/>
                </a:solidFill>
                <a:latin typeface="华文楷体" panose="02010600040101010101" pitchFamily="2" charset="-122"/>
                <a:ea typeface="华文楷体" panose="02010600040101010101" pitchFamily="2" charset="-122"/>
              </a:rPr>
              <a:t>PSM110LF(</a:t>
            </a:r>
            <a:r>
              <a:rPr lang="zh-CN" altLang="en-US" sz="2000" dirty="0">
                <a:solidFill>
                  <a:srgbClr val="002060"/>
                </a:solidFill>
                <a:latin typeface="华文楷体" panose="02010600040101010101" pitchFamily="2" charset="-122"/>
                <a:ea typeface="华文楷体" panose="02010600040101010101" pitchFamily="2" charset="-122"/>
              </a:rPr>
              <a:t>弧形</a:t>
            </a: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和</a:t>
            </a:r>
            <a:r>
              <a:rPr lang="en-US" altLang="zh-CN" sz="2000" dirty="0">
                <a:solidFill>
                  <a:srgbClr val="002060"/>
                </a:solidFill>
                <a:latin typeface="华文楷体" panose="02010600040101010101" pitchFamily="2" charset="-122"/>
                <a:ea typeface="华文楷体" panose="02010600040101010101" pitchFamily="2" charset="-122"/>
              </a:rPr>
              <a:t>PSM110LH(</a:t>
            </a:r>
            <a:r>
              <a:rPr lang="zh-CN" altLang="en-US" sz="2000" dirty="0">
                <a:solidFill>
                  <a:srgbClr val="002060"/>
                </a:solidFill>
                <a:latin typeface="华文楷体" panose="02010600040101010101" pitchFamily="2" charset="-122"/>
                <a:ea typeface="华文楷体" panose="02010600040101010101" pitchFamily="2" charset="-122"/>
              </a:rPr>
              <a:t>平形</a:t>
            </a:r>
            <a:r>
              <a:rPr lang="en-US" altLang="zh-CN" sz="2000" dirty="0">
                <a:solidFill>
                  <a:srgbClr val="00206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双人修剪机，修剪效果较好。</a:t>
            </a:r>
            <a:endParaRPr lang="en-US" altLang="zh-CN"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2882873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68</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86232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4</a:t>
            </a:r>
            <a:r>
              <a:rPr lang="zh-CN" altLang="en-US" sz="2000" b="1" dirty="0">
                <a:solidFill>
                  <a:srgbClr val="002060"/>
                </a:solidFill>
                <a:latin typeface="华文楷体" panose="02010600040101010101" pitchFamily="2" charset="-122"/>
                <a:ea typeface="华文楷体" panose="02010600040101010101" pitchFamily="2" charset="-122"/>
              </a:rPr>
              <a:t>、机械采摘茶树的条件和采摘</a:t>
            </a:r>
            <a:r>
              <a:rPr lang="zh-CN" altLang="en-US" sz="2000" b="1" dirty="0">
                <a:solidFill>
                  <a:srgbClr val="002060"/>
                </a:solidFill>
                <a:latin typeface="华文楷体" panose="02010600040101010101" pitchFamily="2" charset="-122"/>
                <a:ea typeface="华文楷体" panose="02010600040101010101" pitchFamily="2" charset="-122"/>
              </a:rPr>
              <a:t>方式</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机械</a:t>
            </a:r>
            <a:r>
              <a:rPr lang="zh-CN" altLang="en-US" sz="2000" dirty="0">
                <a:solidFill>
                  <a:srgbClr val="002060"/>
                </a:solidFill>
                <a:latin typeface="华文楷体" panose="02010600040101010101" pitchFamily="2" charset="-122"/>
                <a:ea typeface="华文楷体" panose="02010600040101010101" pitchFamily="2" charset="-122"/>
              </a:rPr>
              <a:t>采茶的茶树树冠高度，控制在</a:t>
            </a:r>
            <a:r>
              <a:rPr lang="en-US" altLang="zh-CN" sz="2000" dirty="0">
                <a:solidFill>
                  <a:srgbClr val="002060"/>
                </a:solidFill>
                <a:latin typeface="华文楷体" panose="02010600040101010101" pitchFamily="2" charset="-122"/>
                <a:ea typeface="华文楷体" panose="02010600040101010101" pitchFamily="2" charset="-122"/>
              </a:rPr>
              <a:t>70—90cm</a:t>
            </a:r>
            <a:r>
              <a:rPr lang="zh-CN" altLang="en-US" sz="2000" dirty="0">
                <a:solidFill>
                  <a:srgbClr val="002060"/>
                </a:solidFill>
                <a:latin typeface="华文楷体" panose="02010600040101010101" pitchFamily="2" charset="-122"/>
                <a:ea typeface="华文楷体" panose="02010600040101010101" pitchFamily="2" charset="-122"/>
              </a:rPr>
              <a:t>为宜；</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行间</a:t>
            </a:r>
            <a:r>
              <a:rPr lang="zh-CN" altLang="en-US" sz="2000" dirty="0">
                <a:solidFill>
                  <a:srgbClr val="002060"/>
                </a:solidFill>
                <a:latin typeface="华文楷体" panose="02010600040101010101" pitchFamily="2" charset="-122"/>
                <a:ea typeface="华文楷体" panose="02010600040101010101" pitchFamily="2" charset="-122"/>
              </a:rPr>
              <a:t>留出</a:t>
            </a:r>
            <a:r>
              <a:rPr lang="en-US" altLang="zh-CN" sz="2000" dirty="0">
                <a:solidFill>
                  <a:srgbClr val="002060"/>
                </a:solidFill>
                <a:latin typeface="华文楷体" panose="02010600040101010101" pitchFamily="2" charset="-122"/>
                <a:ea typeface="华文楷体" panose="02010600040101010101" pitchFamily="2" charset="-122"/>
              </a:rPr>
              <a:t>20—30cm</a:t>
            </a:r>
            <a:r>
              <a:rPr lang="zh-CN" altLang="en-US" sz="2000" dirty="0">
                <a:solidFill>
                  <a:srgbClr val="002060"/>
                </a:solidFill>
                <a:latin typeface="华文楷体" panose="02010600040101010101" pitchFamily="2" charset="-122"/>
                <a:ea typeface="华文楷体" panose="02010600040101010101" pitchFamily="2" charset="-122"/>
              </a:rPr>
              <a:t>的操作道，以方便机械采茶作业；</a:t>
            </a:r>
          </a:p>
          <a:p>
            <a:pPr marL="342900" indent="-342900">
              <a:lnSpc>
                <a:spcPct val="150000"/>
              </a:lnSpc>
              <a:buFont typeface="Wingdings" pitchFamily="2" charset="2"/>
              <a:buChar char="Ø"/>
            </a:pPr>
            <a:r>
              <a:rPr lang="zh-CN" altLang="en-US" sz="2000" dirty="0">
                <a:solidFill>
                  <a:srgbClr val="002060"/>
                </a:solidFill>
                <a:latin typeface="华文楷体" panose="02010600040101010101" pitchFamily="2" charset="-122"/>
                <a:ea typeface="华文楷体" panose="02010600040101010101" pitchFamily="2" charset="-122"/>
              </a:rPr>
              <a:t>树冠</a:t>
            </a:r>
            <a:r>
              <a:rPr lang="zh-CN" altLang="en-US" sz="2000" dirty="0">
                <a:solidFill>
                  <a:srgbClr val="002060"/>
                </a:solidFill>
                <a:latin typeface="华文楷体" panose="02010600040101010101" pitchFamily="2" charset="-122"/>
                <a:ea typeface="华文楷体" panose="02010600040101010101" pitchFamily="2" charset="-122"/>
              </a:rPr>
              <a:t>形状，可修剪成适宜机采的弧形或水平形。</a:t>
            </a:r>
          </a:p>
          <a:p>
            <a:pPr>
              <a:lnSpc>
                <a:spcPct val="150000"/>
              </a:lnSpc>
            </a:pPr>
            <a:endParaRPr lang="en-US" altLang="zh-CN"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564847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69</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32398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5</a:t>
            </a:r>
            <a:r>
              <a:rPr lang="zh-CN" altLang="en-US" sz="2000" b="1" dirty="0">
                <a:solidFill>
                  <a:srgbClr val="002060"/>
                </a:solidFill>
                <a:latin typeface="华文楷体" panose="02010600040101010101" pitchFamily="2" charset="-122"/>
                <a:ea typeface="华文楷体" panose="02010600040101010101" pitchFamily="2" charset="-122"/>
              </a:rPr>
              <a:t>、机械采摘茶园的栽培技术</a:t>
            </a:r>
            <a:r>
              <a:rPr lang="zh-CN" altLang="en-US" sz="2000" b="1" dirty="0">
                <a:solidFill>
                  <a:srgbClr val="002060"/>
                </a:solidFill>
                <a:latin typeface="华文楷体" panose="02010600040101010101" pitchFamily="2" charset="-122"/>
                <a:ea typeface="华文楷体" panose="02010600040101010101" pitchFamily="2" charset="-122"/>
              </a:rPr>
              <a:t>管理</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连续多年机械采摘，会使茶树叶层变薄，新梢密度增加，芽叶变瘦、变小，驻芽增多。为此，在栽培技术上应采取相应措施</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indent="457200">
              <a:lnSpc>
                <a:spcPct val="150000"/>
              </a:lnSpc>
            </a:pPr>
            <a:endParaRPr lang="en-US" altLang="zh-CN" sz="2000" dirty="0">
              <a:solidFill>
                <a:srgbClr val="002060"/>
              </a:solidFill>
              <a:latin typeface="华文楷体" panose="02010600040101010101" pitchFamily="2" charset="-122"/>
              <a:ea typeface="华文楷体" panose="02010600040101010101" pitchFamily="2" charset="-122"/>
            </a:endParaRP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1</a:t>
            </a:r>
            <a:r>
              <a:rPr lang="zh-CN" altLang="en-US" sz="2000" b="1" dirty="0">
                <a:solidFill>
                  <a:srgbClr val="FF0000"/>
                </a:solidFill>
                <a:latin typeface="华文楷体" panose="02010600040101010101" pitchFamily="2" charset="-122"/>
                <a:ea typeface="华文楷体" panose="02010600040101010101" pitchFamily="2" charset="-122"/>
              </a:rPr>
              <a:t>）留蓄秋梢：</a:t>
            </a:r>
            <a:r>
              <a:rPr lang="zh-CN" altLang="en-US" sz="2000" dirty="0">
                <a:solidFill>
                  <a:srgbClr val="002060"/>
                </a:solidFill>
                <a:latin typeface="华文楷体" panose="02010600040101010101" pitchFamily="2" charset="-122"/>
                <a:ea typeface="华文楷体" panose="02010600040101010101" pitchFamily="2" charset="-122"/>
              </a:rPr>
              <a:t>对树高</a:t>
            </a:r>
            <a:r>
              <a:rPr lang="en-US" altLang="zh-CN" sz="2000" dirty="0">
                <a:solidFill>
                  <a:srgbClr val="002060"/>
                </a:solidFill>
                <a:latin typeface="华文楷体" panose="02010600040101010101" pitchFamily="2" charset="-122"/>
                <a:ea typeface="华文楷体" panose="02010600040101010101" pitchFamily="2" charset="-122"/>
              </a:rPr>
              <a:t>80cm</a:t>
            </a:r>
            <a:r>
              <a:rPr lang="zh-CN" altLang="en-US" sz="2000" dirty="0">
                <a:solidFill>
                  <a:srgbClr val="002060"/>
                </a:solidFill>
                <a:latin typeface="华文楷体" panose="02010600040101010101" pitchFamily="2" charset="-122"/>
                <a:ea typeface="华文楷体" panose="02010600040101010101" pitchFamily="2" charset="-122"/>
              </a:rPr>
              <a:t>以下的茶树，实行</a:t>
            </a:r>
            <a:r>
              <a:rPr lang="en-US" altLang="zh-CN" sz="2000" dirty="0">
                <a:solidFill>
                  <a:srgbClr val="002060"/>
                </a:solidFill>
                <a:latin typeface="华文楷体" panose="02010600040101010101" pitchFamily="2" charset="-122"/>
                <a:ea typeface="华文楷体" panose="02010600040101010101" pitchFamily="2" charset="-122"/>
              </a:rPr>
              <a:t>2—3</a:t>
            </a:r>
            <a:r>
              <a:rPr lang="zh-CN" altLang="en-US" sz="2000" dirty="0">
                <a:solidFill>
                  <a:srgbClr val="002060"/>
                </a:solidFill>
                <a:latin typeface="华文楷体" panose="02010600040101010101" pitchFamily="2" charset="-122"/>
                <a:ea typeface="华文楷体" panose="02010600040101010101" pitchFamily="2" charset="-122"/>
              </a:rPr>
              <a:t>年留蓄一季秋梢不采，这样可增厚叶层、增加叶量，有利增强树势，防止茶树早衰，延长高产年限。</a:t>
            </a:r>
            <a:endParaRPr lang="en-US" altLang="zh-CN"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9548447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48000"/>
          </a:xfrm>
          <a:prstGeom prst="rect">
            <a:avLst/>
          </a:prstGeom>
          <a:solidFill>
            <a:srgbClr val="92D050"/>
          </a:solidFill>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、茶树新梢的生长特性。</a:t>
            </a:r>
            <a:endParaRPr lang="en-US" altLang="zh-CN" sz="2400" b="1" dirty="0">
              <a:solidFill>
                <a:srgbClr val="731997"/>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43608" y="1629955"/>
            <a:ext cx="7128792" cy="1938992"/>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一般凡是能按标准及时采摘的茶树，可以增产</a:t>
            </a:r>
            <a:r>
              <a:rPr lang="en-US" altLang="zh-CN" sz="2000" dirty="0">
                <a:solidFill>
                  <a:prstClr val="black"/>
                </a:solidFill>
                <a:latin typeface="华文楷体" panose="02010600040101010101" pitchFamily="2" charset="-122"/>
                <a:ea typeface="华文楷体" panose="02010600040101010101" pitchFamily="2" charset="-122"/>
              </a:rPr>
              <a:t>10—20%</a:t>
            </a:r>
            <a:r>
              <a:rPr lang="zh-CN" altLang="en-US" sz="2000" dirty="0">
                <a:solidFill>
                  <a:prstClr val="black"/>
                </a:solidFill>
                <a:latin typeface="华文楷体" panose="02010600040101010101" pitchFamily="2" charset="-122"/>
                <a:ea typeface="华文楷体" panose="02010600040101010101" pitchFamily="2" charset="-122"/>
              </a:rPr>
              <a:t>。在正常采摘情况下，我国江北茶区茶树新梢一般能生长</a:t>
            </a:r>
            <a:r>
              <a:rPr lang="en-US" altLang="zh-CN" sz="2000" dirty="0">
                <a:solidFill>
                  <a:prstClr val="black"/>
                </a:solidFill>
                <a:latin typeface="华文楷体" panose="02010600040101010101" pitchFamily="2" charset="-122"/>
                <a:ea typeface="华文楷体" panose="02010600040101010101" pitchFamily="2" charset="-122"/>
              </a:rPr>
              <a:t>3—4</a:t>
            </a:r>
            <a:r>
              <a:rPr lang="zh-CN" altLang="en-US" sz="2000" dirty="0">
                <a:solidFill>
                  <a:prstClr val="black"/>
                </a:solidFill>
                <a:latin typeface="华文楷体" panose="02010600040101010101" pitchFamily="2" charset="-122"/>
                <a:ea typeface="华文楷体" panose="02010600040101010101" pitchFamily="2" charset="-122"/>
              </a:rPr>
              <a:t>次；江南茶区能生长</a:t>
            </a:r>
            <a:r>
              <a:rPr lang="en-US" altLang="zh-CN" sz="2000" dirty="0">
                <a:solidFill>
                  <a:prstClr val="black"/>
                </a:solidFill>
                <a:latin typeface="华文楷体" panose="02010600040101010101" pitchFamily="2" charset="-122"/>
                <a:ea typeface="华文楷体" panose="02010600040101010101" pitchFamily="2" charset="-122"/>
              </a:rPr>
              <a:t>3—5</a:t>
            </a:r>
            <a:r>
              <a:rPr lang="zh-CN" altLang="en-US" sz="2000" dirty="0">
                <a:solidFill>
                  <a:prstClr val="black"/>
                </a:solidFill>
                <a:latin typeface="华文楷体" panose="02010600040101010101" pitchFamily="2" charset="-122"/>
                <a:ea typeface="华文楷体" panose="02010600040101010101" pitchFamily="2" charset="-122"/>
              </a:rPr>
              <a:t>次；华南茶区可生长</a:t>
            </a:r>
            <a:r>
              <a:rPr lang="en-US" altLang="zh-CN" sz="2000" dirty="0">
                <a:solidFill>
                  <a:prstClr val="black"/>
                </a:solidFill>
                <a:latin typeface="华文楷体" panose="02010600040101010101" pitchFamily="2" charset="-122"/>
                <a:ea typeface="华文楷体" panose="02010600040101010101" pitchFamily="2" charset="-122"/>
              </a:rPr>
              <a:t>4—6</a:t>
            </a:r>
            <a:r>
              <a:rPr lang="zh-CN" altLang="en-US" sz="2000" dirty="0">
                <a:solidFill>
                  <a:prstClr val="black"/>
                </a:solidFill>
                <a:latin typeface="华文楷体" panose="02010600040101010101" pitchFamily="2" charset="-122"/>
                <a:ea typeface="华文楷体" panose="02010600040101010101" pitchFamily="2" charset="-122"/>
              </a:rPr>
              <a:t>次。当然，因茶树品种之间的差异，其萌发次数也有不同。</a:t>
            </a:r>
            <a:endParaRPr lang="zh-CN" altLang="en-US" sz="2000" dirty="0">
              <a:solidFill>
                <a:prstClr val="black"/>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3568946"/>
            <a:ext cx="5328591" cy="3100413"/>
          </a:xfrm>
          <a:prstGeom prst="rect">
            <a:avLst/>
          </a:prstGeom>
        </p:spPr>
      </p:pic>
    </p:spTree>
    <p:extLst>
      <p:ext uri="{BB962C8B-B14F-4D97-AF65-F5344CB8AC3E}">
        <p14:creationId xmlns:p14="http://schemas.microsoft.com/office/powerpoint/2010/main" val="42685356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70</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378565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5</a:t>
            </a:r>
            <a:r>
              <a:rPr lang="zh-CN" altLang="en-US" sz="2000" b="1" dirty="0">
                <a:solidFill>
                  <a:srgbClr val="002060"/>
                </a:solidFill>
                <a:latin typeface="华文楷体" panose="02010600040101010101" pitchFamily="2" charset="-122"/>
                <a:ea typeface="华文楷体" panose="02010600040101010101" pitchFamily="2" charset="-122"/>
              </a:rPr>
              <a:t>、机械采摘茶园的栽培技术</a:t>
            </a:r>
            <a:r>
              <a:rPr lang="zh-CN" altLang="en-US" sz="2000" b="1" dirty="0">
                <a:solidFill>
                  <a:srgbClr val="002060"/>
                </a:solidFill>
                <a:latin typeface="华文楷体" panose="02010600040101010101" pitchFamily="2" charset="-122"/>
                <a:ea typeface="华文楷体" panose="02010600040101010101" pitchFamily="2" charset="-122"/>
              </a:rPr>
              <a:t>管理</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2</a:t>
            </a:r>
            <a:r>
              <a:rPr lang="zh-CN" altLang="en-US" sz="2000" b="1" dirty="0">
                <a:solidFill>
                  <a:srgbClr val="FF0000"/>
                </a:solidFill>
                <a:latin typeface="华文楷体" panose="02010600040101010101" pitchFamily="2" charset="-122"/>
                <a:ea typeface="华文楷体" panose="02010600040101010101" pitchFamily="2" charset="-122"/>
              </a:rPr>
              <a:t>）选用良种：</a:t>
            </a:r>
            <a:r>
              <a:rPr lang="zh-CN" altLang="en-US" sz="2000" dirty="0">
                <a:solidFill>
                  <a:srgbClr val="002060"/>
                </a:solidFill>
                <a:latin typeface="华文楷体" panose="02010600040101010101" pitchFamily="2" charset="-122"/>
                <a:ea typeface="华文楷体" panose="02010600040101010101" pitchFamily="2" charset="-122"/>
              </a:rPr>
              <a:t>目前的生产茶园，较多的是群体品种茶树，个体间差异很大，新梢生长参差不齐，芽叶大小不一，给机械采茶带来困难。所以新建茶园一定要选用茶树良种、纯种。</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3</a:t>
            </a:r>
            <a:r>
              <a:rPr lang="zh-CN" altLang="en-US" sz="2000" b="1" dirty="0">
                <a:solidFill>
                  <a:srgbClr val="FF0000"/>
                </a:solidFill>
                <a:latin typeface="华文楷体" panose="02010600040101010101" pitchFamily="2" charset="-122"/>
                <a:ea typeface="华文楷体" panose="02010600040101010101" pitchFamily="2" charset="-122"/>
              </a:rPr>
              <a:t>）增施肥料：</a:t>
            </a:r>
            <a:r>
              <a:rPr lang="zh-CN" altLang="en-US" sz="2000" dirty="0">
                <a:solidFill>
                  <a:srgbClr val="002060"/>
                </a:solidFill>
                <a:latin typeface="华文楷体" panose="02010600040101010101" pitchFamily="2" charset="-122"/>
                <a:ea typeface="华文楷体" panose="02010600040101010101" pitchFamily="2" charset="-122"/>
              </a:rPr>
              <a:t>机采茶树，采摘强度大，芽叶破碎多，养分消耗多。增施</a:t>
            </a:r>
            <a:r>
              <a:rPr lang="en-US" altLang="zh-CN" sz="2000" dirty="0">
                <a:solidFill>
                  <a:srgbClr val="002060"/>
                </a:solidFill>
                <a:latin typeface="华文楷体" panose="02010600040101010101" pitchFamily="2" charset="-122"/>
                <a:ea typeface="华文楷体" panose="02010600040101010101" pitchFamily="2" charset="-122"/>
              </a:rPr>
              <a:t>N</a:t>
            </a:r>
            <a:r>
              <a:rPr lang="zh-CN" altLang="en-US" sz="2000" dirty="0">
                <a:solidFill>
                  <a:srgbClr val="002060"/>
                </a:solidFill>
                <a:latin typeface="华文楷体" panose="02010600040101010101" pitchFamily="2" charset="-122"/>
                <a:ea typeface="华文楷体" panose="02010600040101010101" pitchFamily="2" charset="-122"/>
              </a:rPr>
              <a:t>肥，能增强树势、发芽增多、新梢增粗、生长加快，从而达到机械采摘茶园的增产目的</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4812161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71</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2">
              <a:lumMod val="40000"/>
              <a:lumOff val="6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三</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、机采法</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1938992"/>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5</a:t>
            </a:r>
            <a:r>
              <a:rPr lang="zh-CN" altLang="en-US" sz="2000" b="1" dirty="0">
                <a:solidFill>
                  <a:srgbClr val="002060"/>
                </a:solidFill>
                <a:latin typeface="华文楷体" panose="02010600040101010101" pitchFamily="2" charset="-122"/>
                <a:ea typeface="华文楷体" panose="02010600040101010101" pitchFamily="2" charset="-122"/>
              </a:rPr>
              <a:t>、机械采摘茶园的栽培技术</a:t>
            </a:r>
            <a:r>
              <a:rPr lang="zh-CN" altLang="en-US" sz="2000" b="1" dirty="0">
                <a:solidFill>
                  <a:srgbClr val="002060"/>
                </a:solidFill>
                <a:latin typeface="华文楷体" panose="02010600040101010101" pitchFamily="2" charset="-122"/>
                <a:ea typeface="华文楷体" panose="02010600040101010101" pitchFamily="2" charset="-122"/>
              </a:rPr>
              <a:t>管理</a:t>
            </a:r>
            <a:endParaRPr lang="en-US" altLang="zh-CN" sz="2000" b="1"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a:t>
            </a:r>
            <a:r>
              <a:rPr lang="en-US" altLang="zh-CN" sz="2000" b="1" dirty="0">
                <a:solidFill>
                  <a:srgbClr val="FF0000"/>
                </a:solidFill>
                <a:latin typeface="华文楷体" panose="02010600040101010101" pitchFamily="2" charset="-122"/>
                <a:ea typeface="华文楷体" panose="02010600040101010101" pitchFamily="2" charset="-122"/>
              </a:rPr>
              <a:t>4</a:t>
            </a:r>
            <a:r>
              <a:rPr lang="zh-CN" altLang="en-US" sz="2000" b="1" dirty="0">
                <a:solidFill>
                  <a:srgbClr val="FF0000"/>
                </a:solidFill>
                <a:latin typeface="华文楷体" panose="02010600040101010101" pitchFamily="2" charset="-122"/>
                <a:ea typeface="华文楷体" panose="02010600040101010101" pitchFamily="2" charset="-122"/>
              </a:rPr>
              <a:t>）重视修剪：</a:t>
            </a:r>
            <a:r>
              <a:rPr lang="zh-CN" altLang="en-US" sz="2000" dirty="0">
                <a:solidFill>
                  <a:srgbClr val="002060"/>
                </a:solidFill>
                <a:latin typeface="华文楷体" panose="02010600040101010101" pitchFamily="2" charset="-122"/>
                <a:ea typeface="华文楷体" panose="02010600040101010101" pitchFamily="2" charset="-122"/>
              </a:rPr>
              <a:t>机采茶园，每年春茶前要进行一次与机械采摘相配合的修剪；机采</a:t>
            </a:r>
            <a:r>
              <a:rPr lang="en-US" altLang="zh-CN" sz="2000" dirty="0">
                <a:solidFill>
                  <a:srgbClr val="002060"/>
                </a:solidFill>
                <a:latin typeface="华文楷体" panose="02010600040101010101" pitchFamily="2" charset="-122"/>
                <a:ea typeface="华文楷体" panose="02010600040101010101" pitchFamily="2" charset="-122"/>
              </a:rPr>
              <a:t>3—5</a:t>
            </a:r>
            <a:r>
              <a:rPr lang="zh-CN" altLang="en-US" sz="2000" dirty="0">
                <a:solidFill>
                  <a:srgbClr val="002060"/>
                </a:solidFill>
                <a:latin typeface="华文楷体" panose="02010600040101010101" pitchFamily="2" charset="-122"/>
                <a:ea typeface="华文楷体" panose="02010600040101010101" pitchFamily="2" charset="-122"/>
              </a:rPr>
              <a:t>年后，应实行一次深修剪，以恢复树势</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smtClean="0">
                <a:solidFill>
                  <a:prstClr val="black"/>
                </a:solidFill>
                <a:latin typeface="华文琥珀" panose="02010800040101010101" pitchFamily="2" charset="-122"/>
                <a:ea typeface="华文琥珀" panose="02010800040101010101" pitchFamily="2" charset="-122"/>
              </a:rPr>
              <a:t>茶叶采摘</a:t>
            </a:r>
            <a:r>
              <a:rPr lang="zh-CN" altLang="en-US" sz="3200" b="1" dirty="0">
                <a:solidFill>
                  <a:prstClr val="black"/>
                </a:solidFill>
                <a:latin typeface="华文琥珀" panose="02010800040101010101" pitchFamily="2" charset="-122"/>
                <a:ea typeface="华文琥珀" panose="02010800040101010101" pitchFamily="2" charset="-122"/>
              </a:rPr>
              <a:t>方法</a:t>
            </a:r>
            <a:endParaRPr lang="en-US" altLang="zh-CN" sz="3200" b="1" dirty="0">
              <a:solidFill>
                <a:prstClr val="black"/>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prstClr val="black"/>
                </a:solidFill>
                <a:latin typeface="华文隶书" panose="02010800040101010101" pitchFamily="2" charset="-122"/>
                <a:ea typeface="华文隶书" panose="02010800040101010101" pitchFamily="2" charset="-122"/>
              </a:rPr>
              <a:t>四</a:t>
            </a:r>
            <a:endParaRPr lang="en-US" altLang="zh-CN" sz="2400" b="1" dirty="0">
              <a:solidFill>
                <a:prstClr val="black"/>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7335236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rgbClr val="00B050"/>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72</a:t>
            </a:fld>
            <a:endParaRPr lang="zh-CN" altLang="en-US">
              <a:solidFill>
                <a:srgbClr val="1F497D"/>
              </a:solidFill>
            </a:endParaRPr>
          </a:p>
        </p:txBody>
      </p:sp>
      <p:sp>
        <p:nvSpPr>
          <p:cNvPr id="19" name="TextBox 18"/>
          <p:cNvSpPr txBox="1"/>
          <p:nvPr/>
        </p:nvSpPr>
        <p:spPr>
          <a:xfrm>
            <a:off x="1001864" y="1556792"/>
            <a:ext cx="7170536" cy="1015663"/>
          </a:xfrm>
          <a:prstGeom prst="rect">
            <a:avLst/>
          </a:prstGeom>
          <a:noFill/>
        </p:spPr>
        <p:txBody>
          <a:bodyPr wrap="square" rtlCol="0">
            <a:spAutoFit/>
          </a:bodyPr>
          <a:lstStyle/>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集叶与贮运是鲜叶管理的重要环节，对指导茶叶采摘，提高鲜叶品质，及充分发挥采工的生产积极性，都具有重大作用。</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a:solidFill>
                  <a:srgbClr val="FF0000"/>
                </a:solidFill>
                <a:latin typeface="华文琥珀" panose="02010800040101010101" pitchFamily="2" charset="-122"/>
                <a:ea typeface="华文琥珀" panose="02010800040101010101" pitchFamily="2" charset="-122"/>
              </a:rPr>
              <a:t>鲜</a:t>
            </a:r>
            <a:r>
              <a:rPr lang="zh-CN" altLang="en-US" sz="3200" b="1" dirty="0" smtClean="0">
                <a:solidFill>
                  <a:srgbClr val="FF0000"/>
                </a:solidFill>
                <a:latin typeface="华文琥珀" panose="02010800040101010101" pitchFamily="2" charset="-122"/>
                <a:ea typeface="华文琥珀" panose="02010800040101010101" pitchFamily="2" charset="-122"/>
              </a:rPr>
              <a:t>叶的集叶与贮运</a:t>
            </a:r>
            <a:endParaRPr lang="en-US" altLang="zh-CN" sz="3200" b="1" dirty="0">
              <a:solidFill>
                <a:srgbClr val="FF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FF0000"/>
                </a:solidFill>
                <a:latin typeface="华文隶书" panose="02010800040101010101" pitchFamily="2" charset="-122"/>
                <a:ea typeface="华文隶书" panose="02010800040101010101" pitchFamily="2" charset="-122"/>
              </a:rPr>
              <a:t>五</a:t>
            </a:r>
            <a:endParaRPr lang="en-US" altLang="zh-CN" sz="2400" b="1" dirty="0">
              <a:solidFill>
                <a:srgbClr val="FF0000"/>
              </a:solidFill>
              <a:latin typeface="华文隶书" panose="02010800040101010101" pitchFamily="2" charset="-122"/>
              <a:ea typeface="华文隶书" panose="02010800040101010101" pitchFamily="2" charset="-122"/>
            </a:endParaRPr>
          </a:p>
        </p:txBody>
      </p:sp>
      <p:sp>
        <p:nvSpPr>
          <p:cNvPr id="21" name="TextBox 20"/>
          <p:cNvSpPr txBox="1"/>
          <p:nvPr/>
        </p:nvSpPr>
        <p:spPr>
          <a:xfrm>
            <a:off x="1722438" y="3235925"/>
            <a:ext cx="5904656" cy="1200329"/>
          </a:xfrm>
          <a:prstGeom prst="rect">
            <a:avLst/>
          </a:prstGeom>
          <a:solidFill>
            <a:schemeClr val="accent6">
              <a:lumMod val="60000"/>
              <a:lumOff val="40000"/>
            </a:schemeClr>
          </a:solidFill>
          <a:scene3d>
            <a:camera prst="orthographicFront"/>
            <a:lightRig rig="threePt" dir="t"/>
          </a:scene3d>
          <a:sp3d>
            <a:bevelT prst="angle"/>
          </a:sp3d>
        </p:spPr>
        <p:txBody>
          <a:bodyPr wrap="square" rtlCol="0">
            <a:spAutoFit/>
          </a:bodyPr>
          <a:lstStyle/>
          <a:p>
            <a:pPr>
              <a:lnSpc>
                <a:spcPct val="150000"/>
              </a:lnSpc>
            </a:pP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一</a:t>
            </a:r>
            <a:r>
              <a:rPr lang="en-US" altLang="zh-CN" sz="2400" b="1" dirty="0">
                <a:solidFill>
                  <a:srgbClr val="731997"/>
                </a:solidFill>
                <a:latin typeface="华文隶书" panose="02010800040101010101" pitchFamily="2" charset="-122"/>
                <a:ea typeface="华文隶书" panose="02010800040101010101" pitchFamily="2" charset="-122"/>
              </a:rPr>
              <a:t>)</a:t>
            </a:r>
            <a:r>
              <a:rPr lang="zh-CN" altLang="en-US" sz="2400" b="1" dirty="0">
                <a:solidFill>
                  <a:srgbClr val="731997"/>
                </a:solidFill>
                <a:latin typeface="华文隶书" panose="02010800040101010101" pitchFamily="2" charset="-122"/>
                <a:ea typeface="华文隶书" panose="02010800040101010101" pitchFamily="2" charset="-122"/>
              </a:rPr>
              <a:t>、集叶</a:t>
            </a:r>
            <a:endParaRPr lang="en-US" altLang="zh-CN" sz="2400" b="1" dirty="0">
              <a:solidFill>
                <a:srgbClr val="731997"/>
              </a:solidFill>
              <a:latin typeface="华文隶书" panose="02010800040101010101" pitchFamily="2" charset="-122"/>
              <a:ea typeface="华文隶书" panose="02010800040101010101" pitchFamily="2" charset="-122"/>
            </a:endParaRPr>
          </a:p>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贮运</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24870772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rgbClr val="00B050"/>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73</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60000"/>
              <a:lumOff val="4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、集叶</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400657"/>
          </a:xfrm>
          <a:prstGeom prst="rect">
            <a:avLst/>
          </a:prstGeom>
          <a:noFill/>
        </p:spPr>
        <p:txBody>
          <a:bodyPr wrap="square" rtlCol="0">
            <a:spAutoFit/>
          </a:bodyPr>
          <a:lstStyle/>
          <a:p>
            <a:pPr indent="457200">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鲜叶采下后，必须及时集叶验收。一般采取专人验收与采工自检相结合的方法，并根据鲜叶老嫩度、匀净度、新鲜度三个因子，参照标准样，评定等级，再称重登记入册</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C00000"/>
                </a:solidFill>
                <a:latin typeface="华文楷体" panose="02010600040101010101" pitchFamily="2" charset="-122"/>
                <a:ea typeface="华文楷体" panose="02010600040101010101" pitchFamily="2" charset="-122"/>
              </a:rPr>
              <a:t>1</a:t>
            </a:r>
            <a:r>
              <a:rPr lang="zh-CN" altLang="en-US" sz="2000" b="1" dirty="0">
                <a:solidFill>
                  <a:srgbClr val="C00000"/>
                </a:solidFill>
                <a:latin typeface="华文楷体" panose="02010600040101010101" pitchFamily="2" charset="-122"/>
                <a:ea typeface="华文楷体" panose="02010600040101010101" pitchFamily="2" charset="-122"/>
              </a:rPr>
              <a:t>、</a:t>
            </a:r>
            <a:r>
              <a:rPr lang="zh-CN" altLang="en-US" sz="2000" b="1" dirty="0">
                <a:solidFill>
                  <a:srgbClr val="C00000"/>
                </a:solidFill>
                <a:latin typeface="华文楷体" panose="02010600040101010101" pitchFamily="2" charset="-122"/>
                <a:ea typeface="华文楷体" panose="02010600040101010101" pitchFamily="2" charset="-122"/>
              </a:rPr>
              <a:t>嫩度</a:t>
            </a:r>
            <a:r>
              <a:rPr lang="en-US" altLang="zh-CN" sz="2000" b="1" dirty="0">
                <a:solidFill>
                  <a:srgbClr val="C0000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根据</a:t>
            </a:r>
            <a:r>
              <a:rPr lang="zh-CN" altLang="en-US" sz="2000" dirty="0">
                <a:solidFill>
                  <a:srgbClr val="002060"/>
                </a:solidFill>
                <a:latin typeface="华文楷体" panose="02010600040101010101" pitchFamily="2" charset="-122"/>
                <a:ea typeface="华文楷体" panose="02010600040101010101" pitchFamily="2" charset="-122"/>
              </a:rPr>
              <a:t>茶树新梢生长情况、茶类对鲜叶原料的要求确定，每批次采下的鲜叶嫩度也不一样，需灵活掌握</a:t>
            </a:r>
            <a:r>
              <a:rPr lang="zh-CN" altLang="en-US" sz="2000" dirty="0">
                <a:solidFill>
                  <a:srgbClr val="002060"/>
                </a:solidFill>
                <a:latin typeface="华文楷体" panose="02010600040101010101" pitchFamily="2" charset="-122"/>
                <a:ea typeface="华文楷体" panose="02010600040101010101" pitchFamily="2" charset="-122"/>
              </a:rPr>
              <a:t>。</a:t>
            </a: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a:solidFill>
                  <a:srgbClr val="FF0000"/>
                </a:solidFill>
                <a:latin typeface="华文琥珀" panose="02010800040101010101" pitchFamily="2" charset="-122"/>
                <a:ea typeface="华文琥珀" panose="02010800040101010101" pitchFamily="2" charset="-122"/>
              </a:rPr>
              <a:t>鲜</a:t>
            </a:r>
            <a:r>
              <a:rPr lang="zh-CN" altLang="en-US" sz="3200" b="1" dirty="0" smtClean="0">
                <a:solidFill>
                  <a:srgbClr val="FF0000"/>
                </a:solidFill>
                <a:latin typeface="华文琥珀" panose="02010800040101010101" pitchFamily="2" charset="-122"/>
                <a:ea typeface="华文琥珀" panose="02010800040101010101" pitchFamily="2" charset="-122"/>
              </a:rPr>
              <a:t>叶的集叶与贮运</a:t>
            </a:r>
            <a:endParaRPr lang="en-US" altLang="zh-CN" sz="3200" b="1" dirty="0">
              <a:solidFill>
                <a:srgbClr val="FF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FF0000"/>
                </a:solidFill>
                <a:latin typeface="华文隶书" panose="02010800040101010101" pitchFamily="2" charset="-122"/>
                <a:ea typeface="华文隶书" panose="02010800040101010101" pitchFamily="2" charset="-122"/>
              </a:rPr>
              <a:t>五</a:t>
            </a:r>
            <a:endParaRPr lang="en-US" altLang="zh-CN" sz="2400" b="1" dirty="0">
              <a:solidFill>
                <a:srgbClr val="FF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766575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rgbClr val="00B050"/>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74</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60000"/>
              <a:lumOff val="4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、集叶</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247317"/>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a:t>
            </a:r>
          </a:p>
          <a:p>
            <a:pPr>
              <a:lnSpc>
                <a:spcPct val="150000"/>
              </a:lnSpc>
            </a:pPr>
            <a:r>
              <a:rPr lang="en-US" altLang="zh-CN" sz="2000" b="1" dirty="0">
                <a:solidFill>
                  <a:srgbClr val="C00000"/>
                </a:solidFill>
                <a:latin typeface="华文楷体" panose="02010600040101010101" pitchFamily="2" charset="-122"/>
                <a:ea typeface="华文楷体" panose="02010600040101010101" pitchFamily="2" charset="-122"/>
              </a:rPr>
              <a:t>2</a:t>
            </a:r>
            <a:r>
              <a:rPr lang="zh-CN" altLang="en-US" sz="2000" b="1" dirty="0">
                <a:solidFill>
                  <a:srgbClr val="C00000"/>
                </a:solidFill>
                <a:latin typeface="华文楷体" panose="02010600040101010101" pitchFamily="2" charset="-122"/>
                <a:ea typeface="华文楷体" panose="02010600040101010101" pitchFamily="2" charset="-122"/>
              </a:rPr>
              <a:t>、匀净</a:t>
            </a:r>
            <a:r>
              <a:rPr lang="zh-CN" altLang="en-US" sz="2000" b="1" dirty="0">
                <a:solidFill>
                  <a:srgbClr val="C00000"/>
                </a:solidFill>
                <a:latin typeface="华文楷体" panose="02010600040101010101" pitchFamily="2" charset="-122"/>
                <a:ea typeface="华文楷体" panose="02010600040101010101" pitchFamily="2" charset="-122"/>
              </a:rPr>
              <a:t>度</a:t>
            </a:r>
            <a:r>
              <a:rPr lang="en-US" altLang="zh-CN" sz="2000" b="1" dirty="0">
                <a:solidFill>
                  <a:srgbClr val="C00000"/>
                </a:solidFill>
                <a:latin typeface="华文楷体" panose="02010600040101010101" pitchFamily="2" charset="-122"/>
                <a:ea typeface="华文楷体" panose="02010600040101010101" pitchFamily="2" charset="-122"/>
              </a:rPr>
              <a:t>——</a:t>
            </a:r>
            <a:r>
              <a:rPr lang="zh-CN" altLang="en-US" sz="2000" dirty="0">
                <a:solidFill>
                  <a:srgbClr val="002060"/>
                </a:solidFill>
                <a:latin typeface="华文楷体" panose="02010600040101010101" pitchFamily="2" charset="-122"/>
                <a:ea typeface="华文楷体" panose="02010600040101010101" pitchFamily="2" charset="-122"/>
              </a:rPr>
              <a:t>要求</a:t>
            </a:r>
            <a:r>
              <a:rPr lang="zh-CN" altLang="en-US" sz="2000" dirty="0">
                <a:solidFill>
                  <a:srgbClr val="002060"/>
                </a:solidFill>
                <a:latin typeface="华文楷体" panose="02010600040101010101" pitchFamily="2" charset="-122"/>
                <a:ea typeface="华文楷体" panose="02010600040101010101" pitchFamily="2" charset="-122"/>
              </a:rPr>
              <a:t>同块茶园中同批次采下的鲜叶，包括嫩度、大小等物理性状，基本保持一致，不能夹带异物</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C00000"/>
                </a:solidFill>
                <a:latin typeface="华文楷体" panose="02010600040101010101" pitchFamily="2" charset="-122"/>
                <a:ea typeface="华文楷体" panose="02010600040101010101" pitchFamily="2" charset="-122"/>
              </a:rPr>
              <a:t>3</a:t>
            </a:r>
            <a:r>
              <a:rPr lang="zh-CN" altLang="en-US" sz="2000" b="1" dirty="0">
                <a:solidFill>
                  <a:srgbClr val="C00000"/>
                </a:solidFill>
                <a:latin typeface="华文楷体" panose="02010600040101010101" pitchFamily="2" charset="-122"/>
                <a:ea typeface="华文楷体" panose="02010600040101010101" pitchFamily="2" charset="-122"/>
              </a:rPr>
              <a:t>、新鲜</a:t>
            </a:r>
            <a:r>
              <a:rPr lang="zh-CN" altLang="en-US" sz="2000" b="1" dirty="0">
                <a:solidFill>
                  <a:srgbClr val="C00000"/>
                </a:solidFill>
                <a:latin typeface="华文楷体" panose="02010600040101010101" pitchFamily="2" charset="-122"/>
                <a:ea typeface="华文楷体" panose="02010600040101010101" pitchFamily="2" charset="-122"/>
              </a:rPr>
              <a:t>度</a:t>
            </a:r>
            <a:r>
              <a:rPr lang="en-US" altLang="zh-CN" sz="2000" b="1" dirty="0">
                <a:solidFill>
                  <a:srgbClr val="C00000"/>
                </a:solidFill>
                <a:latin typeface="华文楷体" panose="02010600040101010101" pitchFamily="2" charset="-122"/>
                <a:ea typeface="华文楷体" panose="02010600040101010101" pitchFamily="2" charset="-122"/>
              </a:rPr>
              <a:t>——</a:t>
            </a:r>
            <a:endParaRPr lang="zh-CN" altLang="en-US" sz="2000" b="1" dirty="0">
              <a:solidFill>
                <a:srgbClr val="C00000"/>
              </a:solidFill>
              <a:latin typeface="华文楷体" panose="02010600040101010101" pitchFamily="2" charset="-122"/>
              <a:ea typeface="华文楷体" panose="02010600040101010101" pitchFamily="2" charset="-122"/>
            </a:endParaRP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	</a:t>
            </a:r>
            <a:r>
              <a:rPr lang="en-US" altLang="zh-CN" sz="2000" dirty="0">
                <a:solidFill>
                  <a:srgbClr val="002060"/>
                </a:solidFill>
                <a:latin typeface="华文楷体" panose="02010600040101010101" pitchFamily="2" charset="-122"/>
                <a:ea typeface="华文楷体" panose="02010600040101010101" pitchFamily="2" charset="-122"/>
              </a:rPr>
              <a:t>a</a:t>
            </a:r>
            <a:r>
              <a:rPr lang="zh-CN" altLang="en-US" sz="2000" dirty="0">
                <a:solidFill>
                  <a:srgbClr val="002060"/>
                </a:solidFill>
                <a:latin typeface="华文楷体" panose="02010600040101010101" pitchFamily="2" charset="-122"/>
                <a:ea typeface="华文楷体" panose="02010600040101010101" pitchFamily="2" charset="-122"/>
              </a:rPr>
              <a:t>、保鲜</a:t>
            </a:r>
            <a:r>
              <a:rPr lang="zh-CN" altLang="en-US" sz="2000" dirty="0">
                <a:solidFill>
                  <a:srgbClr val="002060"/>
                </a:solidFill>
                <a:latin typeface="华文楷体" panose="02010600040101010101" pitchFamily="2" charset="-122"/>
                <a:ea typeface="华文楷体" panose="02010600040101010101" pitchFamily="2" charset="-122"/>
              </a:rPr>
              <a:t>，做到色泽不变；</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	</a:t>
            </a:r>
            <a:r>
              <a:rPr lang="en-US" altLang="zh-CN" sz="2000" dirty="0">
                <a:solidFill>
                  <a:srgbClr val="002060"/>
                </a:solidFill>
                <a:latin typeface="华文楷体" panose="02010600040101010101" pitchFamily="2" charset="-122"/>
                <a:ea typeface="华文楷体" panose="02010600040101010101" pitchFamily="2" charset="-122"/>
              </a:rPr>
              <a:t>b</a:t>
            </a:r>
            <a:r>
              <a:rPr lang="zh-CN" altLang="en-US" sz="2000" dirty="0">
                <a:solidFill>
                  <a:srgbClr val="002060"/>
                </a:solidFill>
                <a:latin typeface="华文楷体" panose="02010600040101010101" pitchFamily="2" charset="-122"/>
                <a:ea typeface="华文楷体" panose="02010600040101010101" pitchFamily="2" charset="-122"/>
              </a:rPr>
              <a:t>、严防</a:t>
            </a:r>
            <a:r>
              <a:rPr lang="zh-CN" altLang="en-US" sz="2000" dirty="0">
                <a:solidFill>
                  <a:srgbClr val="002060"/>
                </a:solidFill>
                <a:latin typeface="华文楷体" panose="02010600040101010101" pitchFamily="2" charset="-122"/>
                <a:ea typeface="华文楷体" panose="02010600040101010101" pitchFamily="2" charset="-122"/>
              </a:rPr>
              <a:t>发热红变；</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	</a:t>
            </a:r>
            <a:r>
              <a:rPr lang="en-US" altLang="zh-CN" sz="2000" dirty="0">
                <a:solidFill>
                  <a:srgbClr val="002060"/>
                </a:solidFill>
                <a:latin typeface="华文楷体" panose="02010600040101010101" pitchFamily="2" charset="-122"/>
                <a:ea typeface="华文楷体" panose="02010600040101010101" pitchFamily="2" charset="-122"/>
              </a:rPr>
              <a:t>c</a:t>
            </a:r>
            <a:r>
              <a:rPr lang="zh-CN" altLang="en-US" sz="2000" dirty="0">
                <a:solidFill>
                  <a:srgbClr val="002060"/>
                </a:solidFill>
                <a:latin typeface="华文楷体" panose="02010600040101010101" pitchFamily="2" charset="-122"/>
                <a:ea typeface="华文楷体" panose="02010600040101010101" pitchFamily="2" charset="-122"/>
              </a:rPr>
              <a:t>、清洁</a:t>
            </a:r>
            <a:r>
              <a:rPr lang="zh-CN" altLang="en-US" sz="2000" dirty="0">
                <a:solidFill>
                  <a:srgbClr val="002060"/>
                </a:solidFill>
                <a:latin typeface="华文楷体" panose="02010600040101010101" pitchFamily="2" charset="-122"/>
                <a:ea typeface="华文楷体" panose="02010600040101010101" pitchFamily="2" charset="-122"/>
              </a:rPr>
              <a:t>卫生；</a:t>
            </a:r>
          </a:p>
          <a:p>
            <a:pPr>
              <a:lnSpc>
                <a:spcPct val="150000"/>
              </a:lnSpc>
            </a:pPr>
            <a:r>
              <a:rPr lang="zh-CN" altLang="en-US" sz="2000" dirty="0">
                <a:solidFill>
                  <a:srgbClr val="002060"/>
                </a:solidFill>
                <a:latin typeface="华文楷体" panose="02010600040101010101" pitchFamily="2" charset="-122"/>
                <a:ea typeface="华文楷体" panose="02010600040101010101" pitchFamily="2" charset="-122"/>
              </a:rPr>
              <a:t>	</a:t>
            </a:r>
            <a:r>
              <a:rPr lang="en-US" altLang="zh-CN" sz="2000" dirty="0">
                <a:solidFill>
                  <a:srgbClr val="002060"/>
                </a:solidFill>
                <a:latin typeface="华文楷体" panose="02010600040101010101" pitchFamily="2" charset="-122"/>
                <a:ea typeface="华文楷体" panose="02010600040101010101" pitchFamily="2" charset="-122"/>
              </a:rPr>
              <a:t>d</a:t>
            </a:r>
            <a:r>
              <a:rPr lang="zh-CN" altLang="en-US" sz="2000" dirty="0">
                <a:solidFill>
                  <a:srgbClr val="002060"/>
                </a:solidFill>
                <a:latin typeface="华文楷体" panose="02010600040101010101" pitchFamily="2" charset="-122"/>
                <a:ea typeface="华文楷体" panose="02010600040101010101" pitchFamily="2" charset="-122"/>
              </a:rPr>
              <a:t>、防</a:t>
            </a:r>
            <a:r>
              <a:rPr lang="zh-CN" altLang="en-US" sz="2000" dirty="0">
                <a:solidFill>
                  <a:srgbClr val="002060"/>
                </a:solidFill>
                <a:latin typeface="华文楷体" panose="02010600040101010101" pitchFamily="2" charset="-122"/>
                <a:ea typeface="华文楷体" panose="02010600040101010101" pitchFamily="2" charset="-122"/>
              </a:rPr>
              <a:t>异味。</a:t>
            </a:r>
          </a:p>
          <a:p>
            <a:pPr>
              <a:lnSpc>
                <a:spcPct val="150000"/>
              </a:lnSpc>
            </a:pPr>
            <a:endParaRPr lang="zh-CN" altLang="en-US" sz="2000" dirty="0">
              <a:solidFill>
                <a:srgbClr val="002060"/>
              </a:solidFill>
              <a:latin typeface="华文楷体" panose="02010600040101010101" pitchFamily="2" charset="-122"/>
              <a:ea typeface="华文楷体" panose="02010600040101010101" pitchFamily="2" charset="-122"/>
            </a:endParaRP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a:solidFill>
                  <a:srgbClr val="FF0000"/>
                </a:solidFill>
                <a:latin typeface="华文琥珀" panose="02010800040101010101" pitchFamily="2" charset="-122"/>
                <a:ea typeface="华文琥珀" panose="02010800040101010101" pitchFamily="2" charset="-122"/>
              </a:rPr>
              <a:t>鲜</a:t>
            </a:r>
            <a:r>
              <a:rPr lang="zh-CN" altLang="en-US" sz="3200" b="1" dirty="0" smtClean="0">
                <a:solidFill>
                  <a:srgbClr val="FF0000"/>
                </a:solidFill>
                <a:latin typeface="华文琥珀" panose="02010800040101010101" pitchFamily="2" charset="-122"/>
                <a:ea typeface="华文琥珀" panose="02010800040101010101" pitchFamily="2" charset="-122"/>
              </a:rPr>
              <a:t>叶的集叶与贮运</a:t>
            </a:r>
            <a:endParaRPr lang="en-US" altLang="zh-CN" sz="3200" b="1" dirty="0">
              <a:solidFill>
                <a:srgbClr val="FF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FF0000"/>
                </a:solidFill>
                <a:latin typeface="华文隶书" panose="02010800040101010101" pitchFamily="2" charset="-122"/>
                <a:ea typeface="华文隶书" panose="02010800040101010101" pitchFamily="2" charset="-122"/>
              </a:rPr>
              <a:t>五</a:t>
            </a:r>
            <a:endParaRPr lang="en-US" altLang="zh-CN" sz="2400" b="1" dirty="0">
              <a:solidFill>
                <a:srgbClr val="FF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8842921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rgbClr val="00B050"/>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75</a:t>
            </a:fld>
            <a:endParaRPr lang="zh-CN" altLang="en-US">
              <a:solidFill>
                <a:srgbClr val="1F497D"/>
              </a:solidFill>
            </a:endParaRPr>
          </a:p>
        </p:txBody>
      </p:sp>
      <p:sp>
        <p:nvSpPr>
          <p:cNvPr id="18" name="TextBox 17"/>
          <p:cNvSpPr txBox="1"/>
          <p:nvPr/>
        </p:nvSpPr>
        <p:spPr>
          <a:xfrm>
            <a:off x="971600" y="956628"/>
            <a:ext cx="7200800" cy="646331"/>
          </a:xfrm>
          <a:prstGeom prst="rect">
            <a:avLst/>
          </a:prstGeom>
          <a:solidFill>
            <a:schemeClr val="accent6">
              <a:lumMod val="60000"/>
              <a:lumOff val="40000"/>
            </a:schemeClr>
          </a:solidFill>
        </p:spPr>
        <p:txBody>
          <a:bodyPr wrap="square" rtlCol="0">
            <a:spAutoFit/>
          </a:bodyPr>
          <a:lstStyle/>
          <a:p>
            <a:pPr>
              <a:lnSpc>
                <a:spcPct val="150000"/>
              </a:lnSpc>
            </a:pP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一</a:t>
            </a:r>
            <a:r>
              <a:rPr lang="en-US" altLang="zh-CN" sz="2400" b="1" dirty="0">
                <a:solidFill>
                  <a:srgbClr val="002060"/>
                </a:solidFill>
                <a:latin typeface="华文隶书" panose="02010800040101010101" pitchFamily="2" charset="-122"/>
                <a:ea typeface="华文隶书" panose="02010800040101010101" pitchFamily="2" charset="-122"/>
              </a:rPr>
              <a:t>)</a:t>
            </a:r>
            <a:r>
              <a:rPr lang="zh-CN" altLang="en-US" sz="2400" b="1" dirty="0">
                <a:solidFill>
                  <a:srgbClr val="002060"/>
                </a:solidFill>
                <a:latin typeface="华文隶书" panose="02010800040101010101" pitchFamily="2" charset="-122"/>
                <a:ea typeface="华文隶书" panose="02010800040101010101" pitchFamily="2" charset="-122"/>
              </a:rPr>
              <a:t>、集叶</a:t>
            </a:r>
            <a:endParaRPr lang="en-US" altLang="zh-CN" sz="2400" b="1" dirty="0">
              <a:solidFill>
                <a:srgbClr val="00206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4524315"/>
          </a:xfrm>
          <a:prstGeom prst="rect">
            <a:avLst/>
          </a:prstGeom>
          <a:noFill/>
        </p:spPr>
        <p:txBody>
          <a:bodyPr wrap="square" rtlCol="0">
            <a:spAutoFit/>
          </a:bodyPr>
          <a:lstStyle/>
          <a:p>
            <a:pPr>
              <a:lnSpc>
                <a:spcPct val="150000"/>
              </a:lnSpc>
            </a:pPr>
            <a:r>
              <a:rPr lang="en-US" altLang="zh-CN" sz="2000" b="1" dirty="0">
                <a:solidFill>
                  <a:srgbClr val="002060"/>
                </a:solidFill>
                <a:latin typeface="华文楷体" panose="02010600040101010101" pitchFamily="2" charset="-122"/>
                <a:ea typeface="华文楷体" panose="02010600040101010101" pitchFamily="2" charset="-122"/>
              </a:rPr>
              <a:t>……</a:t>
            </a:r>
          </a:p>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鲜叶验收定级</a:t>
            </a:r>
            <a:r>
              <a:rPr lang="zh-CN" altLang="en-US" sz="2000" dirty="0">
                <a:solidFill>
                  <a:prstClr val="black"/>
                </a:solidFill>
                <a:latin typeface="华文楷体" panose="02010600040101010101" pitchFamily="2" charset="-122"/>
                <a:ea typeface="华文楷体" panose="02010600040101010101" pitchFamily="2" charset="-122"/>
              </a:rPr>
              <a:t>后，</a:t>
            </a:r>
            <a:r>
              <a:rPr lang="zh-CN" altLang="en-US" sz="2000" b="1" dirty="0">
                <a:solidFill>
                  <a:srgbClr val="C00000"/>
                </a:solidFill>
                <a:latin typeface="华文楷体" panose="02010600040101010101" pitchFamily="2" charset="-122"/>
                <a:ea typeface="华文楷体" panose="02010600040101010101" pitchFamily="2" charset="-122"/>
              </a:rPr>
              <a:t>按</a:t>
            </a:r>
            <a:r>
              <a:rPr lang="zh-CN" altLang="en-US" sz="2000" b="1" dirty="0">
                <a:solidFill>
                  <a:srgbClr val="C00000"/>
                </a:solidFill>
                <a:latin typeface="华文楷体" panose="02010600040101010101" pitchFamily="2" charset="-122"/>
                <a:ea typeface="华文楷体" panose="02010600040101010101" pitchFamily="2" charset="-122"/>
              </a:rPr>
              <a:t>不同等级分别堆放</a:t>
            </a:r>
            <a:r>
              <a:rPr lang="zh-CN" altLang="en-US" sz="2000" dirty="0">
                <a:solidFill>
                  <a:srgbClr val="002060"/>
                </a:solidFill>
                <a:latin typeface="华文楷体" panose="02010600040101010101" pitchFamily="2" charset="-122"/>
                <a:ea typeface="华文楷体" panose="02010600040101010101" pitchFamily="2" charset="-122"/>
              </a:rPr>
              <a:t>（目的：提高茶叶品质</a:t>
            </a:r>
            <a:r>
              <a:rPr lang="zh-CN" altLang="en-US" sz="2000" dirty="0">
                <a:solidFill>
                  <a:srgbClr val="002060"/>
                </a:solidFill>
                <a:latin typeface="华文楷体" panose="02010600040101010101" pitchFamily="2" charset="-122"/>
                <a:ea typeface="华文楷体" panose="02010600040101010101" pitchFamily="2" charset="-122"/>
              </a:rPr>
              <a:t>）</a:t>
            </a:r>
            <a:endParaRPr lang="en-US" altLang="zh-CN" sz="2000" dirty="0">
              <a:solidFill>
                <a:srgbClr val="002060"/>
              </a:solidFill>
              <a:latin typeface="华文楷体" panose="02010600040101010101" pitchFamily="2" charset="-122"/>
              <a:ea typeface="华文楷体" panose="02010600040101010101" pitchFamily="2" charset="-122"/>
            </a:endParaRPr>
          </a:p>
          <a:p>
            <a:pPr indent="457200">
              <a:lnSpc>
                <a:spcPct val="150000"/>
              </a:lnSpc>
            </a:pPr>
            <a:r>
              <a:rPr lang="zh-CN" altLang="en-US" sz="2000" b="1" dirty="0">
                <a:solidFill>
                  <a:srgbClr val="FF0000"/>
                </a:solidFill>
                <a:latin typeface="华文楷体" panose="02010600040101010101" pitchFamily="2" charset="-122"/>
                <a:ea typeface="华文楷体" panose="02010600040101010101" pitchFamily="2" charset="-122"/>
              </a:rPr>
              <a:t>同等级鲜叶</a:t>
            </a:r>
            <a:r>
              <a:rPr lang="en-US" altLang="zh-CN" sz="2000" b="1" dirty="0">
                <a:solidFill>
                  <a:srgbClr val="FF0000"/>
                </a:solidFill>
                <a:latin typeface="华文楷体" panose="02010600040101010101" pitchFamily="2" charset="-122"/>
                <a:ea typeface="华文楷体" panose="02010600040101010101" pitchFamily="2" charset="-122"/>
              </a:rPr>
              <a:t>——</a:t>
            </a:r>
          </a:p>
          <a:p>
            <a:pPr>
              <a:lnSpc>
                <a:spcPct val="150000"/>
              </a:lnSpc>
            </a:pPr>
            <a:r>
              <a:rPr lang="en-US" altLang="zh-CN" sz="2000" dirty="0">
                <a:solidFill>
                  <a:srgbClr val="002060"/>
                </a:solidFill>
                <a:latin typeface="华文楷体" panose="02010600040101010101" pitchFamily="2" charset="-122"/>
                <a:ea typeface="华文楷体" panose="02010600040101010101" pitchFamily="2" charset="-122"/>
              </a:rPr>
              <a:t>	</a:t>
            </a:r>
            <a:r>
              <a:rPr lang="zh-CN" altLang="en-US" b="1" dirty="0">
                <a:solidFill>
                  <a:srgbClr val="7030A0"/>
                </a:solidFill>
                <a:latin typeface="华文楷体" panose="02010600040101010101" pitchFamily="2" charset="-122"/>
                <a:ea typeface="华文楷体" panose="02010600040101010101" pitchFamily="2" charset="-122"/>
              </a:rPr>
              <a:t>晴天鲜叶、雨天鲜叶分开；</a:t>
            </a:r>
          </a:p>
          <a:p>
            <a:pPr>
              <a:lnSpc>
                <a:spcPct val="150000"/>
              </a:lnSpc>
            </a:pPr>
            <a:r>
              <a:rPr lang="zh-CN" altLang="en-US" b="1" dirty="0">
                <a:solidFill>
                  <a:srgbClr val="7030A0"/>
                </a:solidFill>
                <a:latin typeface="华文楷体" panose="02010600040101010101" pitchFamily="2" charset="-122"/>
                <a:ea typeface="华文楷体" panose="02010600040101010101" pitchFamily="2" charset="-122"/>
              </a:rPr>
              <a:t>	正常鲜叶、质变鲜叶分开；</a:t>
            </a:r>
          </a:p>
          <a:p>
            <a:pPr>
              <a:lnSpc>
                <a:spcPct val="150000"/>
              </a:lnSpc>
            </a:pPr>
            <a:r>
              <a:rPr lang="zh-CN" altLang="en-US" b="1" dirty="0">
                <a:solidFill>
                  <a:srgbClr val="7030A0"/>
                </a:solidFill>
                <a:latin typeface="华文楷体" panose="02010600040101010101" pitchFamily="2" charset="-122"/>
                <a:ea typeface="华文楷体" panose="02010600040101010101" pitchFamily="2" charset="-122"/>
              </a:rPr>
              <a:t>	上午采鲜叶、下午采鲜叶分开；</a:t>
            </a:r>
          </a:p>
          <a:p>
            <a:pPr>
              <a:lnSpc>
                <a:spcPct val="150000"/>
              </a:lnSpc>
            </a:pPr>
            <a:r>
              <a:rPr lang="zh-CN" altLang="en-US" b="1" dirty="0">
                <a:solidFill>
                  <a:srgbClr val="7030A0"/>
                </a:solidFill>
                <a:latin typeface="华文楷体" panose="02010600040101010101" pitchFamily="2" charset="-122"/>
                <a:ea typeface="华文楷体" panose="02010600040101010101" pitchFamily="2" charset="-122"/>
              </a:rPr>
              <a:t>	不同品种茶树鲜叶分开；</a:t>
            </a:r>
          </a:p>
          <a:p>
            <a:pPr>
              <a:lnSpc>
                <a:spcPct val="150000"/>
              </a:lnSpc>
            </a:pPr>
            <a:r>
              <a:rPr lang="zh-CN" altLang="en-US" b="1" dirty="0">
                <a:solidFill>
                  <a:srgbClr val="7030A0"/>
                </a:solidFill>
                <a:latin typeface="华文楷体" panose="02010600040101010101" pitchFamily="2" charset="-122"/>
                <a:ea typeface="华文楷体" panose="02010600040101010101" pitchFamily="2" charset="-122"/>
              </a:rPr>
              <a:t>	不同树龄鲜叶分开</a:t>
            </a:r>
            <a:r>
              <a:rPr lang="zh-CN" altLang="en-US" b="1" dirty="0">
                <a:solidFill>
                  <a:srgbClr val="7030A0"/>
                </a:solidFill>
                <a:latin typeface="华文楷体" panose="02010600040101010101" pitchFamily="2" charset="-122"/>
                <a:ea typeface="华文楷体" panose="02010600040101010101" pitchFamily="2" charset="-122"/>
              </a:rPr>
              <a:t>。</a:t>
            </a:r>
            <a:endParaRPr lang="en-US" altLang="zh-CN" b="1" dirty="0">
              <a:solidFill>
                <a:srgbClr val="7030A0"/>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因为不同条件鲜叶其理化性状是各不相同的，混杂在一起，给茶叶加工带来困难，还会影响成品茶的品质。</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a:solidFill>
                  <a:srgbClr val="FF0000"/>
                </a:solidFill>
                <a:latin typeface="华文琥珀" panose="02010800040101010101" pitchFamily="2" charset="-122"/>
                <a:ea typeface="华文琥珀" panose="02010800040101010101" pitchFamily="2" charset="-122"/>
              </a:rPr>
              <a:t>鲜</a:t>
            </a:r>
            <a:r>
              <a:rPr lang="zh-CN" altLang="en-US" sz="3200" b="1" dirty="0" smtClean="0">
                <a:solidFill>
                  <a:srgbClr val="FF0000"/>
                </a:solidFill>
                <a:latin typeface="华文琥珀" panose="02010800040101010101" pitchFamily="2" charset="-122"/>
                <a:ea typeface="华文琥珀" panose="02010800040101010101" pitchFamily="2" charset="-122"/>
              </a:rPr>
              <a:t>叶的集叶与贮运</a:t>
            </a:r>
            <a:endParaRPr lang="en-US" altLang="zh-CN" sz="3200" b="1" dirty="0">
              <a:solidFill>
                <a:srgbClr val="FF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FF0000"/>
                </a:solidFill>
                <a:latin typeface="华文隶书" panose="02010800040101010101" pitchFamily="2" charset="-122"/>
                <a:ea typeface="华文隶书" panose="02010800040101010101" pitchFamily="2" charset="-122"/>
              </a:rPr>
              <a:t>五</a:t>
            </a:r>
            <a:endParaRPr lang="en-US" altLang="zh-CN" sz="2400" b="1" dirty="0">
              <a:solidFill>
                <a:srgbClr val="FF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3916259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rgbClr val="00B050"/>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endParaRPr lang="zh-CN" altLang="en-US" sz="3200" dirty="0">
              <a:solidFill>
                <a:srgbClr val="C0504D"/>
              </a:solidFill>
              <a:latin typeface="华文琥珀" panose="02010800040101010101" pitchFamily="2" charset="-122"/>
              <a:ea typeface="华文琥珀" panose="02010800040101010101" pitchFamily="2" charset="-122"/>
            </a:endParaRP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76</a:t>
            </a:fld>
            <a:endParaRPr lang="zh-CN" altLang="en-US">
              <a:solidFill>
                <a:srgbClr val="1F497D"/>
              </a:solidFill>
            </a:endParaRPr>
          </a:p>
        </p:txBody>
      </p:sp>
      <p:sp>
        <p:nvSpPr>
          <p:cNvPr id="18" name="TextBox 17"/>
          <p:cNvSpPr txBox="1"/>
          <p:nvPr/>
        </p:nvSpPr>
        <p:spPr>
          <a:xfrm>
            <a:off x="971600" y="956628"/>
            <a:ext cx="7200800" cy="600164"/>
          </a:xfrm>
          <a:prstGeom prst="rect">
            <a:avLst/>
          </a:prstGeom>
          <a:solidFill>
            <a:schemeClr val="accent6">
              <a:lumMod val="60000"/>
              <a:lumOff val="40000"/>
            </a:schemeClr>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、贮运</a:t>
            </a:r>
            <a:endParaRPr lang="en-US" altLang="zh-CN" sz="2400" b="1" dirty="0">
              <a:solidFill>
                <a:srgbClr val="C00000"/>
              </a:solidFill>
              <a:latin typeface="华文隶书" panose="02010800040101010101" pitchFamily="2" charset="-122"/>
              <a:ea typeface="华文隶书" panose="02010800040101010101" pitchFamily="2" charset="-122"/>
            </a:endParaRPr>
          </a:p>
        </p:txBody>
      </p:sp>
      <p:sp>
        <p:nvSpPr>
          <p:cNvPr id="19" name="TextBox 18"/>
          <p:cNvSpPr txBox="1"/>
          <p:nvPr/>
        </p:nvSpPr>
        <p:spPr>
          <a:xfrm>
            <a:off x="1001864" y="1772816"/>
            <a:ext cx="7344816" cy="2862322"/>
          </a:xfrm>
          <a:prstGeom prst="rect">
            <a:avLst/>
          </a:prstGeom>
          <a:noFill/>
        </p:spPr>
        <p:txBody>
          <a:bodyPr wrap="square" rtlCol="0">
            <a:spAutoFit/>
          </a:bodyPr>
          <a:lstStyle/>
          <a:p>
            <a:pPr marL="457200" indent="-457200">
              <a:lnSpc>
                <a:spcPct val="150000"/>
              </a:lnSpc>
              <a:buFont typeface="+mj-lt"/>
              <a:buAutoNum type="arabicPeriod"/>
            </a:pPr>
            <a:r>
              <a:rPr lang="zh-CN" altLang="en-US" sz="2000" dirty="0">
                <a:solidFill>
                  <a:srgbClr val="002060"/>
                </a:solidFill>
                <a:latin typeface="华文楷体" panose="02010600040101010101" pitchFamily="2" charset="-122"/>
                <a:ea typeface="华文楷体" panose="02010600040101010101" pitchFamily="2" charset="-122"/>
              </a:rPr>
              <a:t>鲜</a:t>
            </a:r>
            <a:r>
              <a:rPr lang="zh-CN" altLang="en-US" sz="2000" dirty="0">
                <a:solidFill>
                  <a:srgbClr val="002060"/>
                </a:solidFill>
                <a:latin typeface="华文楷体" panose="02010600040101010101" pitchFamily="2" charset="-122"/>
                <a:ea typeface="华文楷体" panose="02010600040101010101" pitchFamily="2" charset="-122"/>
              </a:rPr>
              <a:t>叶必须用清洁干净、通透性好的篮、篓存放、运输，不宜用塑料袋、布袋等通透性较差的软包装材料；</a:t>
            </a:r>
          </a:p>
          <a:p>
            <a:pPr marL="457200" indent="-457200">
              <a:lnSpc>
                <a:spcPct val="150000"/>
              </a:lnSpc>
              <a:buFont typeface="+mj-lt"/>
              <a:buAutoNum type="arabicPeriod"/>
            </a:pPr>
            <a:r>
              <a:rPr lang="zh-CN" altLang="en-US" sz="2000" dirty="0">
                <a:solidFill>
                  <a:srgbClr val="002060"/>
                </a:solidFill>
                <a:latin typeface="华文楷体" panose="02010600040101010101" pitchFamily="2" charset="-122"/>
                <a:ea typeface="华文楷体" panose="02010600040101010101" pitchFamily="2" charset="-122"/>
              </a:rPr>
              <a:t>鲜</a:t>
            </a:r>
            <a:r>
              <a:rPr lang="zh-CN" altLang="en-US" sz="2000" dirty="0">
                <a:solidFill>
                  <a:srgbClr val="002060"/>
                </a:solidFill>
                <a:latin typeface="华文楷体" panose="02010600040101010101" pitchFamily="2" charset="-122"/>
                <a:ea typeface="华文楷体" panose="02010600040101010101" pitchFamily="2" charset="-122"/>
              </a:rPr>
              <a:t>叶采摘后，必须及时按不同类型、级别送厂加工，一般时间</a:t>
            </a:r>
            <a:r>
              <a:rPr lang="zh-CN" altLang="en-US" sz="2000" b="1" dirty="0">
                <a:solidFill>
                  <a:srgbClr val="FF0000"/>
                </a:solidFill>
                <a:latin typeface="华文楷体" panose="02010600040101010101" pitchFamily="2" charset="-122"/>
                <a:ea typeface="华文楷体" panose="02010600040101010101" pitchFamily="2" charset="-122"/>
              </a:rPr>
              <a:t>不宜超过</a:t>
            </a:r>
            <a:r>
              <a:rPr lang="en-US" altLang="zh-CN" sz="2000" b="1" dirty="0">
                <a:solidFill>
                  <a:srgbClr val="FF0000"/>
                </a:solidFill>
                <a:latin typeface="华文楷体" panose="02010600040101010101" pitchFamily="2" charset="-122"/>
                <a:ea typeface="华文楷体" panose="02010600040101010101" pitchFamily="2" charset="-122"/>
              </a:rPr>
              <a:t>4h</a:t>
            </a:r>
            <a:r>
              <a:rPr lang="zh-CN" altLang="en-US" sz="2000" dirty="0">
                <a:solidFill>
                  <a:srgbClr val="002060"/>
                </a:solidFill>
                <a:latin typeface="华文楷体" panose="02010600040101010101" pitchFamily="2" charset="-122"/>
                <a:ea typeface="华文楷体" panose="02010600040101010101" pitchFamily="2" charset="-122"/>
              </a:rPr>
              <a:t>，如不能及时运输，一定要注意保质保鲜、防日晒雨淋、防异味毒物；</a:t>
            </a:r>
          </a:p>
          <a:p>
            <a:pPr marL="457200" indent="-457200">
              <a:lnSpc>
                <a:spcPct val="150000"/>
              </a:lnSpc>
              <a:buFont typeface="+mj-lt"/>
              <a:buAutoNum type="arabicPeriod"/>
            </a:pPr>
            <a:r>
              <a:rPr lang="zh-CN" altLang="en-US" sz="2000" dirty="0">
                <a:solidFill>
                  <a:srgbClr val="002060"/>
                </a:solidFill>
                <a:latin typeface="华文楷体" panose="02010600040101010101" pitchFamily="2" charset="-122"/>
                <a:ea typeface="华文楷体" panose="02010600040101010101" pitchFamily="2" charset="-122"/>
              </a:rPr>
              <a:t>装</a:t>
            </a:r>
            <a:r>
              <a:rPr lang="zh-CN" altLang="en-US" sz="2000" dirty="0">
                <a:solidFill>
                  <a:srgbClr val="002060"/>
                </a:solidFill>
                <a:latin typeface="华文楷体" panose="02010600040101010101" pitchFamily="2" charset="-122"/>
                <a:ea typeface="华文楷体" panose="02010600040101010101" pitchFamily="2" charset="-122"/>
              </a:rPr>
              <a:t>叶量以</a:t>
            </a:r>
            <a:r>
              <a:rPr lang="en-US" altLang="zh-CN" sz="2000" b="1" dirty="0">
                <a:solidFill>
                  <a:srgbClr val="FF0000"/>
                </a:solidFill>
                <a:latin typeface="华文楷体" panose="02010600040101010101" pitchFamily="2" charset="-122"/>
                <a:ea typeface="华文楷体" panose="02010600040101010101" pitchFamily="2" charset="-122"/>
              </a:rPr>
              <a:t>130Kg/</a:t>
            </a:r>
            <a:r>
              <a:rPr lang="zh-CN" altLang="en-US" sz="2000" b="1" dirty="0">
                <a:solidFill>
                  <a:srgbClr val="FF0000"/>
                </a:solidFill>
                <a:latin typeface="华文楷体" panose="02010600040101010101" pitchFamily="2" charset="-122"/>
                <a:ea typeface="华文楷体" panose="02010600040101010101" pitchFamily="2" charset="-122"/>
              </a:rPr>
              <a:t>米</a:t>
            </a:r>
            <a:r>
              <a:rPr lang="en-US" altLang="zh-CN" sz="2000" b="1" dirty="0">
                <a:solidFill>
                  <a:srgbClr val="FF0000"/>
                </a:solidFill>
                <a:latin typeface="华文楷体" panose="02010600040101010101" pitchFamily="2" charset="-122"/>
                <a:ea typeface="华文楷体" panose="02010600040101010101" pitchFamily="2" charset="-122"/>
              </a:rPr>
              <a:t>3</a:t>
            </a:r>
            <a:r>
              <a:rPr lang="zh-CN" altLang="en-US" sz="2000" b="1" dirty="0">
                <a:solidFill>
                  <a:srgbClr val="FF0000"/>
                </a:solidFill>
                <a:latin typeface="华文楷体" panose="02010600040101010101" pitchFamily="2" charset="-122"/>
                <a:ea typeface="华文楷体" panose="02010600040101010101" pitchFamily="2" charset="-122"/>
              </a:rPr>
              <a:t>、重量</a:t>
            </a:r>
            <a:r>
              <a:rPr lang="en-US" altLang="zh-CN" sz="2000" b="1" dirty="0">
                <a:solidFill>
                  <a:srgbClr val="FF0000"/>
                </a:solidFill>
                <a:latin typeface="华文楷体" panose="02010600040101010101" pitchFamily="2" charset="-122"/>
                <a:ea typeface="华文楷体" panose="02010600040101010101" pitchFamily="2" charset="-122"/>
              </a:rPr>
              <a:t>30Kg/</a:t>
            </a:r>
            <a:r>
              <a:rPr lang="zh-CN" altLang="en-US" sz="2000" b="1" dirty="0">
                <a:solidFill>
                  <a:srgbClr val="FF0000"/>
                </a:solidFill>
                <a:latin typeface="华文楷体" panose="02010600040101010101" pitchFamily="2" charset="-122"/>
                <a:ea typeface="华文楷体" panose="02010600040101010101" pitchFamily="2" charset="-122"/>
              </a:rPr>
              <a:t>件</a:t>
            </a:r>
            <a:r>
              <a:rPr lang="zh-CN" altLang="en-US" sz="2000" dirty="0">
                <a:solidFill>
                  <a:srgbClr val="002060"/>
                </a:solidFill>
                <a:latin typeface="华文楷体" panose="02010600040101010101" pitchFamily="2" charset="-122"/>
                <a:ea typeface="华文楷体" panose="02010600040101010101" pitchFamily="2" charset="-122"/>
              </a:rPr>
              <a:t>为适宜。</a:t>
            </a:r>
          </a:p>
        </p:txBody>
      </p:sp>
      <p:grpSp>
        <p:nvGrpSpPr>
          <p:cNvPr id="26" name="Group 12"/>
          <p:cNvGrpSpPr>
            <a:grpSpLocks/>
          </p:cNvGrpSpPr>
          <p:nvPr/>
        </p:nvGrpSpPr>
        <p:grpSpPr bwMode="auto">
          <a:xfrm>
            <a:off x="1611313" y="160065"/>
            <a:ext cx="609600" cy="609600"/>
            <a:chOff x="816" y="1872"/>
            <a:chExt cx="384" cy="384"/>
          </a:xfrm>
        </p:grpSpPr>
        <p:sp>
          <p:nvSpPr>
            <p:cNvPr id="27" name="Oval 13"/>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8" name="Oval 14"/>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29" name="Oval 15"/>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0" name="Oval 16"/>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31" name="Oval 17"/>
            <p:cNvSpPr>
              <a:spLocks noChangeArrowheads="1"/>
            </p:cNvSpPr>
            <p:nvPr/>
          </p:nvSpPr>
          <p:spPr bwMode="gray">
            <a:xfrm>
              <a:off x="859" y="1914"/>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2" name="Oval 18"/>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3" name="Oval 19"/>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4" name="Oval 20"/>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35" name="Oval 21"/>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37" name="Text Box 26"/>
          <p:cNvSpPr txBox="1">
            <a:spLocks noChangeArrowheads="1"/>
          </p:cNvSpPr>
          <p:nvPr/>
        </p:nvSpPr>
        <p:spPr bwMode="auto">
          <a:xfrm>
            <a:off x="2349500" y="188640"/>
            <a:ext cx="4637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en-US" sz="3200" b="1" dirty="0">
                <a:solidFill>
                  <a:srgbClr val="FF0000"/>
                </a:solidFill>
                <a:latin typeface="华文琥珀" panose="02010800040101010101" pitchFamily="2" charset="-122"/>
                <a:ea typeface="华文琥珀" panose="02010800040101010101" pitchFamily="2" charset="-122"/>
              </a:rPr>
              <a:t>鲜</a:t>
            </a:r>
            <a:r>
              <a:rPr lang="zh-CN" altLang="en-US" sz="3200" b="1" dirty="0" smtClean="0">
                <a:solidFill>
                  <a:srgbClr val="FF0000"/>
                </a:solidFill>
                <a:latin typeface="华文琥珀" panose="02010800040101010101" pitchFamily="2" charset="-122"/>
                <a:ea typeface="华文琥珀" panose="02010800040101010101" pitchFamily="2" charset="-122"/>
              </a:rPr>
              <a:t>叶的集叶与贮运</a:t>
            </a:r>
            <a:endParaRPr lang="en-US" altLang="zh-CN" sz="3200" b="1" dirty="0">
              <a:solidFill>
                <a:srgbClr val="FF0000"/>
              </a:solidFill>
              <a:latin typeface="华文琥珀" panose="02010800040101010101" pitchFamily="2" charset="-122"/>
              <a:ea typeface="华文琥珀" panose="02010800040101010101" pitchFamily="2" charset="-122"/>
            </a:endParaRPr>
          </a:p>
        </p:txBody>
      </p:sp>
      <p:sp>
        <p:nvSpPr>
          <p:cNvPr id="38" name="Text Box 42"/>
          <p:cNvSpPr txBox="1">
            <a:spLocks noChangeArrowheads="1"/>
          </p:cNvSpPr>
          <p:nvPr/>
        </p:nvSpPr>
        <p:spPr bwMode="gray">
          <a:xfrm>
            <a:off x="1670684" y="244202"/>
            <a:ext cx="49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a:solidFill>
                  <a:srgbClr val="FF0000"/>
                </a:solidFill>
                <a:latin typeface="华文隶书" panose="02010800040101010101" pitchFamily="2" charset="-122"/>
                <a:ea typeface="华文隶书" panose="02010800040101010101" pitchFamily="2" charset="-122"/>
              </a:rPr>
              <a:t>五</a:t>
            </a:r>
            <a:endParaRPr lang="en-US" altLang="zh-CN" sz="2400" b="1" dirty="0">
              <a:solidFill>
                <a:srgbClr val="FF0000"/>
              </a:solidFill>
              <a:latin typeface="华文隶书" panose="02010800040101010101" pitchFamily="2" charset="-122"/>
              <a:ea typeface="华文隶书" panose="02010800040101010101" pitchFamily="2" charset="-122"/>
            </a:endParaRPr>
          </a:p>
        </p:txBody>
      </p:sp>
    </p:spTree>
    <p:extLst>
      <p:ext uri="{BB962C8B-B14F-4D97-AF65-F5344CB8AC3E}">
        <p14:creationId xmlns:p14="http://schemas.microsoft.com/office/powerpoint/2010/main" val="115474421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body" idx="1"/>
          </p:nvPr>
        </p:nvSpPr>
        <p:spPr>
          <a:xfrm>
            <a:off x="457200" y="1268413"/>
            <a:ext cx="8229600" cy="4857750"/>
          </a:xfrm>
        </p:spPr>
        <p:txBody>
          <a:bodyPr/>
          <a:lstStyle/>
          <a:p>
            <a:pPr>
              <a:buFont typeface="Wingdings" pitchFamily="2" charset="2"/>
              <a:buNone/>
            </a:pPr>
            <a:endParaRPr lang="zh-CN" altLang="en-US" sz="2000" b="1" smtClean="0">
              <a:solidFill>
                <a:srgbClr val="0033CC"/>
              </a:solidFill>
              <a:cs typeface="Arial" pitchFamily="34" charset="0"/>
            </a:endParaRPr>
          </a:p>
          <a:p>
            <a:pPr>
              <a:lnSpc>
                <a:spcPct val="80000"/>
              </a:lnSpc>
              <a:buClr>
                <a:srgbClr val="0000FF"/>
              </a:buClr>
              <a:buFont typeface="Wingdings" pitchFamily="2" charset="2"/>
              <a:buNone/>
            </a:pPr>
            <a:endParaRPr lang="zh-CN" altLang="en-US" sz="2400" smtClean="0">
              <a:solidFill>
                <a:schemeClr val="tx2"/>
              </a:solidFill>
              <a:cs typeface="Arial" pitchFamily="34" charset="0"/>
            </a:endParaRPr>
          </a:p>
          <a:p>
            <a:pPr algn="just">
              <a:lnSpc>
                <a:spcPct val="80000"/>
              </a:lnSpc>
              <a:buClr>
                <a:srgbClr val="0033CC"/>
              </a:buClr>
              <a:buFont typeface="Wingdings" pitchFamily="2" charset="2"/>
              <a:buNone/>
            </a:pPr>
            <a:endParaRPr lang="zh-CN" altLang="en-US" sz="2400" b="1" smtClean="0">
              <a:solidFill>
                <a:srgbClr val="0033CC"/>
              </a:solidFill>
            </a:endParaRPr>
          </a:p>
          <a:p>
            <a:endParaRPr lang="zh-CN" altLang="en-US" sz="2000" smtClean="0">
              <a:solidFill>
                <a:srgbClr val="0033CC"/>
              </a:solidFill>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43684" cy="306896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8917" y="-890"/>
            <a:ext cx="4645083" cy="306984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39196" y="653196"/>
            <a:ext cx="3239882" cy="9169726"/>
          </a:xfrm>
          <a:prstGeom prst="rect">
            <a:avLst/>
          </a:prstGeom>
        </p:spPr>
      </p:pic>
      <p:sp>
        <p:nvSpPr>
          <p:cNvPr id="5" name="矩形 1"/>
          <p:cNvSpPr/>
          <p:nvPr/>
        </p:nvSpPr>
        <p:spPr>
          <a:xfrm>
            <a:off x="1195312" y="2420888"/>
            <a:ext cx="6696744" cy="1569660"/>
          </a:xfrm>
          <a:prstGeom prst="rect">
            <a:avLst/>
          </a:prstGeom>
          <a:scene3d>
            <a:camera prst="isometricOffAxis1Right"/>
            <a:lightRig rig="threePt" dir="t"/>
          </a:scene3d>
        </p:spPr>
        <p:txBody>
          <a:bodyPr wrap="square">
            <a:spAutoFit/>
          </a:bodyPr>
          <a:lstStyle/>
          <a:p>
            <a:pPr algn="ctr" fontAlgn="base">
              <a:spcBef>
                <a:spcPct val="0"/>
              </a:spcBef>
              <a:spcAft>
                <a:spcPct val="0"/>
              </a:spcAft>
            </a:pPr>
            <a:r>
              <a:rPr lang="zh-CN" altLang="en-US" sz="4800" b="1" dirty="0">
                <a:solidFill>
                  <a:srgbClr val="FF0000"/>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课件内容到此结束！</a:t>
            </a:r>
            <a:endParaRPr lang="en-US" altLang="zh-CN" sz="4800" b="1" dirty="0">
              <a:solidFill>
                <a:srgbClr val="FF0000"/>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endParaRPr>
          </a:p>
          <a:p>
            <a:pPr algn="ctr" fontAlgn="base">
              <a:spcBef>
                <a:spcPct val="0"/>
              </a:spcBef>
              <a:spcAft>
                <a:spcPct val="0"/>
              </a:spcAft>
            </a:pPr>
            <a:r>
              <a:rPr lang="zh-CN" altLang="en-US" sz="4800" b="1" dirty="0">
                <a:solidFill>
                  <a:srgbClr val="FF0000"/>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感谢大家聆听</a:t>
            </a:r>
            <a:r>
              <a:rPr lang="en-US" altLang="zh-CN" sz="4800" b="1" dirty="0">
                <a:solidFill>
                  <a:srgbClr val="FF0000"/>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a:t>
            </a:r>
          </a:p>
        </p:txBody>
      </p:sp>
      <p:sp>
        <p:nvSpPr>
          <p:cNvPr id="6" name="矩形 4"/>
          <p:cNvSpPr>
            <a:spLocks noChangeArrowheads="1"/>
          </p:cNvSpPr>
          <p:nvPr/>
        </p:nvSpPr>
        <p:spPr bwMode="auto">
          <a:xfrm>
            <a:off x="1475656" y="5157192"/>
            <a:ext cx="6192688" cy="83099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altLang="zh-CN" sz="4800" b="1" dirty="0">
                <a:solidFill>
                  <a:srgbClr val="F533B4"/>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2017</a:t>
            </a:r>
            <a:r>
              <a:rPr lang="zh-CN" altLang="en-US" sz="4800" b="1" dirty="0">
                <a:solidFill>
                  <a:srgbClr val="F533B4"/>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年</a:t>
            </a:r>
            <a:r>
              <a:rPr lang="en-US" altLang="zh-CN" sz="4800" b="1" dirty="0">
                <a:solidFill>
                  <a:srgbClr val="F533B4"/>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05</a:t>
            </a:r>
            <a:r>
              <a:rPr lang="zh-CN" altLang="en-US" sz="4800" b="1" dirty="0" smtClean="0">
                <a:solidFill>
                  <a:srgbClr val="F533B4"/>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rPr>
              <a:t>月</a:t>
            </a:r>
            <a:endParaRPr lang="zh-CN" altLang="en-US" sz="4800" b="1" dirty="0">
              <a:solidFill>
                <a:srgbClr val="F533B4"/>
              </a:solidFill>
              <a:effectLst>
                <a:outerShdw blurRad="38100" dist="38100" dir="2700000" algn="tl">
                  <a:srgbClr val="C0C0C0"/>
                </a:outerShdw>
              </a:effectLst>
              <a:latin typeface="华文隶书" panose="02010800040101010101" pitchFamily="2" charset="-122"/>
              <a:ea typeface="华文隶书" panose="02010800040101010101" pitchFamily="2" charset="-122"/>
              <a:sym typeface="黑体" pitchFamily="49" charset="-122"/>
            </a:endParaRPr>
          </a:p>
        </p:txBody>
      </p:sp>
    </p:spTree>
    <p:extLst>
      <p:ext uri="{BB962C8B-B14F-4D97-AF65-F5344CB8AC3E}">
        <p14:creationId xmlns:p14="http://schemas.microsoft.com/office/powerpoint/2010/main" val="210759699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8</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1043608" y="1629955"/>
            <a:ext cx="7128792" cy="4708981"/>
          </a:xfrm>
          <a:prstGeom prst="rect">
            <a:avLst/>
          </a:prstGeom>
          <a:noFill/>
        </p:spPr>
        <p:txBody>
          <a:bodyPr wrap="square" rtlCol="0">
            <a:spAutoFit/>
          </a:bodyPr>
          <a:lstStyle/>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茶树是常绿植物，而叶片又是茶树进行光合作用、呼吸作用、蒸腾作用的主要器官。所以茶树上常年是否留有适量的叶片，是衡量树势强弱和分析茶园产量高低的一个重要依据。</a:t>
            </a:r>
            <a:endParaRPr lang="en-US" altLang="zh-CN" sz="2000" dirty="0">
              <a:solidFill>
                <a:prstClr val="black"/>
              </a:solidFill>
              <a:latin typeface="华文楷体" panose="02010600040101010101" pitchFamily="2" charset="-122"/>
              <a:ea typeface="华文楷体" panose="02010600040101010101" pitchFamily="2" charset="-122"/>
            </a:endParaRPr>
          </a:p>
          <a:p>
            <a:pPr indent="457200">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据测定，在茶树年生长周期中，采摘的刺激作用，有延长叶片寿命、促进新叶生长的功能。因此，在年生长周期中，采叶茶树叶片的年相对生长量大于自然生长的茶树，而落叶面积却相应地小于自然生长的茶树。所以，从该意义上讲，合理采摘是在认识茶树叶片生长规律的基础上，既要及时分批采摘符合制茶要求的鲜叶原料，又要适时适量地留养一定的当年新生叶片，以维持茶树正常生命活动和再生产的需要。</a:t>
            </a:r>
            <a:endParaRPr lang="zh-CN" altLang="en-US"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1316345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2"/>
          <p:cNvSpPr txBox="1">
            <a:spLocks noChangeArrowheads="1"/>
          </p:cNvSpPr>
          <p:nvPr/>
        </p:nvSpPr>
        <p:spPr bwMode="auto">
          <a:xfrm>
            <a:off x="0" y="-27384"/>
            <a:ext cx="9144000" cy="971600"/>
          </a:xfrm>
          <a:prstGeom prst="rect">
            <a:avLst/>
          </a:prstGeom>
          <a:gradFill>
            <a:gsLst>
              <a:gs pos="0">
                <a:schemeClr val="accent1"/>
              </a:gs>
              <a:gs pos="50000">
                <a:schemeClr val="accent1">
                  <a:tint val="44500"/>
                  <a:satMod val="160000"/>
                </a:schemeClr>
              </a:gs>
              <a:gs pos="100000">
                <a:schemeClr val="accent1">
                  <a:tint val="23500"/>
                  <a:satMod val="160000"/>
                </a:schemeClr>
              </a:gs>
            </a:gsLst>
            <a:lin ang="0" scaled="1"/>
          </a:gradFill>
          <a:ln w="9525" algn="ctr">
            <a:noFill/>
            <a:miter lim="800000"/>
            <a:headEnd/>
            <a:tailEnd/>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黑体" pitchFamily="49" charset="-122"/>
                <a:ea typeface="黑体" pitchFamily="49" charset="-122"/>
              </a:defRPr>
            </a:lvl2pPr>
            <a:lvl3pPr algn="l" rtl="0" eaLnBrk="0" fontAlgn="base" hangingPunct="0">
              <a:spcBef>
                <a:spcPct val="0"/>
              </a:spcBef>
              <a:spcAft>
                <a:spcPct val="0"/>
              </a:spcAft>
              <a:defRPr sz="2800" b="1">
                <a:solidFill>
                  <a:schemeClr val="bg1"/>
                </a:solidFill>
                <a:latin typeface="黑体" pitchFamily="49" charset="-122"/>
                <a:ea typeface="黑体" pitchFamily="49" charset="-122"/>
              </a:defRPr>
            </a:lvl3pPr>
            <a:lvl4pPr algn="l" rtl="0" eaLnBrk="0" fontAlgn="base" hangingPunct="0">
              <a:spcBef>
                <a:spcPct val="0"/>
              </a:spcBef>
              <a:spcAft>
                <a:spcPct val="0"/>
              </a:spcAft>
              <a:defRPr sz="2800" b="1">
                <a:solidFill>
                  <a:schemeClr val="bg1"/>
                </a:solidFill>
                <a:latin typeface="黑体" pitchFamily="49" charset="-122"/>
                <a:ea typeface="黑体" pitchFamily="49" charset="-122"/>
              </a:defRPr>
            </a:lvl4pPr>
            <a:lvl5pPr algn="l" rtl="0" eaLnBrk="0" fontAlgn="base" hangingPunct="0">
              <a:spcBef>
                <a:spcPct val="0"/>
              </a:spcBef>
              <a:spcAft>
                <a:spcPct val="0"/>
              </a:spcAft>
              <a:defRPr sz="2800" b="1">
                <a:solidFill>
                  <a:schemeClr val="bg1"/>
                </a:solidFill>
                <a:latin typeface="黑体" pitchFamily="49" charset="-122"/>
                <a:ea typeface="黑体" pitchFamily="49" charset="-122"/>
              </a:defRPr>
            </a:lvl5pPr>
            <a:lvl6pPr marL="457200" algn="l" rtl="0" fontAlgn="base">
              <a:spcBef>
                <a:spcPct val="0"/>
              </a:spcBef>
              <a:spcAft>
                <a:spcPct val="0"/>
              </a:spcAft>
              <a:defRPr sz="2800" b="1">
                <a:solidFill>
                  <a:schemeClr val="bg1"/>
                </a:solidFill>
                <a:latin typeface="黑体" pitchFamily="49" charset="-122"/>
                <a:ea typeface="黑体" pitchFamily="49" charset="-122"/>
              </a:defRPr>
            </a:lvl6pPr>
            <a:lvl7pPr marL="914400" algn="l" rtl="0" fontAlgn="base">
              <a:spcBef>
                <a:spcPct val="0"/>
              </a:spcBef>
              <a:spcAft>
                <a:spcPct val="0"/>
              </a:spcAft>
              <a:defRPr sz="2800" b="1">
                <a:solidFill>
                  <a:schemeClr val="bg1"/>
                </a:solidFill>
                <a:latin typeface="黑体" pitchFamily="49" charset="-122"/>
                <a:ea typeface="黑体" pitchFamily="49" charset="-122"/>
              </a:defRPr>
            </a:lvl7pPr>
            <a:lvl8pPr marL="1371600" algn="l" rtl="0" fontAlgn="base">
              <a:spcBef>
                <a:spcPct val="0"/>
              </a:spcBef>
              <a:spcAft>
                <a:spcPct val="0"/>
              </a:spcAft>
              <a:defRPr sz="2800" b="1">
                <a:solidFill>
                  <a:schemeClr val="bg1"/>
                </a:solidFill>
                <a:latin typeface="黑体" pitchFamily="49" charset="-122"/>
                <a:ea typeface="黑体" pitchFamily="49" charset="-122"/>
              </a:defRPr>
            </a:lvl8pPr>
            <a:lvl9pPr marL="1828800" algn="l" rtl="0" fontAlgn="base">
              <a:spcBef>
                <a:spcPct val="0"/>
              </a:spcBef>
              <a:spcAft>
                <a:spcPct val="0"/>
              </a:spcAft>
              <a:defRPr sz="2800" b="1">
                <a:solidFill>
                  <a:schemeClr val="bg1"/>
                </a:solidFill>
                <a:latin typeface="黑体" pitchFamily="49" charset="-122"/>
                <a:ea typeface="黑体" pitchFamily="49" charset="-122"/>
              </a:defRPr>
            </a:lvl9pPr>
          </a:lstStyle>
          <a:p>
            <a:pPr algn="ctr"/>
            <a:r>
              <a:rPr lang="zh-CN" altLang="en-US" sz="3200" dirty="0">
                <a:solidFill>
                  <a:srgbClr val="C0504D"/>
                </a:solidFill>
                <a:latin typeface="华文琥珀" panose="02010800040101010101" pitchFamily="2" charset="-122"/>
                <a:ea typeface="华文琥珀" panose="02010800040101010101" pitchFamily="2" charset="-122"/>
              </a:rPr>
              <a:t>茶树生育特性对茶叶采摘的影响</a:t>
            </a:r>
          </a:p>
        </p:txBody>
      </p:sp>
      <p:pic>
        <p:nvPicPr>
          <p:cNvPr id="76" name="Picture 10" descr="新型职业农民标识"/>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2400" y="-27384"/>
            <a:ext cx="971600" cy="971600"/>
          </a:xfrm>
          <a:prstGeom prst="rect">
            <a:avLst/>
          </a:prstGeom>
          <a:noFill/>
          <a:extLst>
            <a:ext uri="{909E8E84-426E-40DD-AFC4-6F175D3DCCD1}">
              <a14:hiddenFill xmlns:a14="http://schemas.microsoft.com/office/drawing/2010/main">
                <a:solidFill>
                  <a:srgbClr val="FFFFFF"/>
                </a:solidFill>
              </a14:hiddenFill>
            </a:ext>
          </a:extLst>
        </p:spPr>
      </p:pic>
      <p:sp>
        <p:nvSpPr>
          <p:cNvPr id="2" name="灯片编号占位符 1"/>
          <p:cNvSpPr>
            <a:spLocks noGrp="1"/>
          </p:cNvSpPr>
          <p:nvPr>
            <p:ph type="sldNum" sz="quarter" idx="12"/>
          </p:nvPr>
        </p:nvSpPr>
        <p:spPr>
          <a:xfrm>
            <a:off x="6532018" y="6309320"/>
            <a:ext cx="2133600" cy="365125"/>
          </a:xfrm>
        </p:spPr>
        <p:txBody>
          <a:bodyPr/>
          <a:lstStyle/>
          <a:p>
            <a:fld id="{3C668172-A5C0-4F04-81C6-4FD9E87B3D35}" type="slidenum">
              <a:rPr lang="zh-CN" altLang="en-US" smtClean="0">
                <a:solidFill>
                  <a:srgbClr val="1F497D"/>
                </a:solidFill>
              </a:rPr>
              <a:pPr/>
              <a:t>9</a:t>
            </a:fld>
            <a:endParaRPr lang="zh-CN" altLang="en-US">
              <a:solidFill>
                <a:srgbClr val="1F497D"/>
              </a:solidFill>
            </a:endParaRPr>
          </a:p>
        </p:txBody>
      </p:sp>
      <p:grpSp>
        <p:nvGrpSpPr>
          <p:cNvPr id="80" name="Group 58"/>
          <p:cNvGrpSpPr>
            <a:grpSpLocks/>
          </p:cNvGrpSpPr>
          <p:nvPr/>
        </p:nvGrpSpPr>
        <p:grpSpPr bwMode="auto">
          <a:xfrm>
            <a:off x="938064" y="188640"/>
            <a:ext cx="609600" cy="609600"/>
            <a:chOff x="1274" y="2437"/>
            <a:chExt cx="384" cy="384"/>
          </a:xfrm>
        </p:grpSpPr>
        <p:sp>
          <p:nvSpPr>
            <p:cNvPr id="81" name="Text Box 59"/>
            <p:cNvSpPr txBox="1">
              <a:spLocks noChangeArrowheads="1"/>
            </p:cNvSpPr>
            <p:nvPr/>
          </p:nvSpPr>
          <p:spPr bwMode="gray">
            <a:xfrm>
              <a:off x="1352" y="248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en-US" altLang="zh-CN" sz="2400" b="1">
                  <a:solidFill>
                    <a:srgbClr val="000000"/>
                  </a:solidFill>
                </a:rPr>
                <a:t>3</a:t>
              </a:r>
            </a:p>
          </p:txBody>
        </p:sp>
        <p:sp>
          <p:nvSpPr>
            <p:cNvPr id="82" name="Oval 60"/>
            <p:cNvSpPr>
              <a:spLocks noChangeArrowheads="1"/>
            </p:cNvSpPr>
            <p:nvPr/>
          </p:nvSpPr>
          <p:spPr bwMode="gray">
            <a:xfrm>
              <a:off x="1274" y="2437"/>
              <a:ext cx="384" cy="384"/>
            </a:xfrm>
            <a:prstGeom prst="ellipse">
              <a:avLst/>
            </a:prstGeom>
            <a:solidFill>
              <a:schemeClr val="accent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3" name="Oval 61"/>
            <p:cNvSpPr>
              <a:spLocks noChangeArrowheads="1"/>
            </p:cNvSpPr>
            <p:nvPr/>
          </p:nvSpPr>
          <p:spPr bwMode="gray">
            <a:xfrm>
              <a:off x="1274" y="2437"/>
              <a:ext cx="384" cy="384"/>
            </a:xfrm>
            <a:prstGeom prst="ellipse">
              <a:avLst/>
            </a:prstGeom>
            <a:gradFill rotWithShape="1">
              <a:gsLst>
                <a:gs pos="0">
                  <a:schemeClr val="accent1">
                    <a:alpha val="32001"/>
                  </a:schemeClr>
                </a:gs>
                <a:gs pos="100000">
                  <a:schemeClr val="accent1">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solidFill>
                  <a:prstClr val="black"/>
                </a:solidFill>
              </a:endParaRPr>
            </a:p>
          </p:txBody>
        </p:sp>
        <p:sp>
          <p:nvSpPr>
            <p:cNvPr id="84" name="Oval 62"/>
            <p:cNvSpPr>
              <a:spLocks noChangeArrowheads="1"/>
            </p:cNvSpPr>
            <p:nvPr/>
          </p:nvSpPr>
          <p:spPr bwMode="gray">
            <a:xfrm>
              <a:off x="1299" y="2462"/>
              <a:ext cx="334" cy="334"/>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5" name="Oval 63"/>
            <p:cNvSpPr>
              <a:spLocks noChangeArrowheads="1"/>
            </p:cNvSpPr>
            <p:nvPr/>
          </p:nvSpPr>
          <p:spPr bwMode="gray">
            <a:xfrm>
              <a:off x="1299" y="2463"/>
              <a:ext cx="334" cy="334"/>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anchor="ctr">
              <a:spAutoFit/>
            </a:bodyPr>
            <a:lstStyle/>
            <a:p>
              <a:pPr>
                <a:defRPr/>
              </a:pPr>
              <a:endParaRPr lang="zh-CN" altLang="en-US">
                <a:solidFill>
                  <a:prstClr val="black"/>
                </a:solidFill>
              </a:endParaRPr>
            </a:p>
          </p:txBody>
        </p:sp>
        <p:sp>
          <p:nvSpPr>
            <p:cNvPr id="86" name="Oval 64"/>
            <p:cNvSpPr>
              <a:spLocks noChangeArrowheads="1"/>
            </p:cNvSpPr>
            <p:nvPr/>
          </p:nvSpPr>
          <p:spPr bwMode="gray">
            <a:xfrm>
              <a:off x="1317" y="2479"/>
              <a:ext cx="300" cy="300"/>
            </a:xfrm>
            <a:prstGeom prst="ellipse">
              <a:avLst/>
            </a:prstGeom>
            <a:solidFill>
              <a:srgbClr val="333333"/>
            </a:soli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7" name="Oval 65"/>
            <p:cNvSpPr>
              <a:spLocks noChangeArrowheads="1"/>
            </p:cNvSpPr>
            <p:nvPr/>
          </p:nvSpPr>
          <p:spPr bwMode="gray">
            <a:xfrm>
              <a:off x="1322" y="2484"/>
              <a:ext cx="291" cy="291"/>
            </a:xfrm>
            <a:prstGeom prst="ellipse">
              <a:avLst/>
            </a:prstGeom>
            <a:gradFill rotWithShape="1">
              <a:gsLst>
                <a:gs pos="0">
                  <a:srgbClr val="595959"/>
                </a:gs>
                <a:gs pos="100000">
                  <a:srgbClr val="C0C0C0"/>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8" name="Oval 66"/>
            <p:cNvSpPr>
              <a:spLocks noChangeArrowheads="1"/>
            </p:cNvSpPr>
            <p:nvPr/>
          </p:nvSpPr>
          <p:spPr bwMode="gray">
            <a:xfrm>
              <a:off x="1326" y="2486"/>
              <a:ext cx="283" cy="283"/>
            </a:xfrm>
            <a:prstGeom prst="ellipse">
              <a:avLst/>
            </a:prstGeom>
            <a:gradFill rotWithShape="1">
              <a:gsLst>
                <a:gs pos="0">
                  <a:srgbClr val="C0C0C0">
                    <a:alpha val="0"/>
                  </a:srgbClr>
                </a:gs>
                <a:gs pos="100000">
                  <a:srgbClr val="E9E9E9"/>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89" name="Oval 67"/>
            <p:cNvSpPr>
              <a:spLocks noChangeArrowheads="1"/>
            </p:cNvSpPr>
            <p:nvPr/>
          </p:nvSpPr>
          <p:spPr bwMode="gray">
            <a:xfrm>
              <a:off x="1329" y="2488"/>
              <a:ext cx="270" cy="265"/>
            </a:xfrm>
            <a:prstGeom prst="ellipse">
              <a:avLst/>
            </a:prstGeom>
            <a:gradFill rotWithShape="1">
              <a:gsLst>
                <a:gs pos="0">
                  <a:srgbClr val="989898"/>
                </a:gs>
                <a:gs pos="100000">
                  <a:srgbClr val="C0C0C0">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sp>
          <p:nvSpPr>
            <p:cNvPr id="90" name="Oval 68"/>
            <p:cNvSpPr>
              <a:spLocks noChangeArrowheads="1"/>
            </p:cNvSpPr>
            <p:nvPr/>
          </p:nvSpPr>
          <p:spPr bwMode="gray">
            <a:xfrm>
              <a:off x="1344" y="2496"/>
              <a:ext cx="240" cy="215"/>
            </a:xfrm>
            <a:prstGeom prst="ellipse">
              <a:avLst/>
            </a:prstGeom>
            <a:gradFill rotWithShape="1">
              <a:gsLst>
                <a:gs pos="0">
                  <a:srgbClr val="FFFFFF"/>
                </a:gs>
                <a:gs pos="100000">
                  <a:srgbClr val="C0C0C0">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endParaRPr lang="zh-CN" altLang="en-US">
                <a:solidFill>
                  <a:prstClr val="black"/>
                </a:solidFill>
              </a:endParaRPr>
            </a:p>
          </p:txBody>
        </p:sp>
      </p:grpSp>
      <p:sp>
        <p:nvSpPr>
          <p:cNvPr id="91" name="Text Box 69"/>
          <p:cNvSpPr txBox="1">
            <a:spLocks noChangeArrowheads="1"/>
          </p:cNvSpPr>
          <p:nvPr/>
        </p:nvSpPr>
        <p:spPr bwMode="gray">
          <a:xfrm>
            <a:off x="1006161" y="264567"/>
            <a:ext cx="49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a:r>
              <a:rPr lang="zh-CN" altLang="en-US" sz="2400" b="1" dirty="0" smtClean="0">
                <a:solidFill>
                  <a:srgbClr val="000000"/>
                </a:solidFill>
                <a:latin typeface="华文隶书" panose="02010800040101010101" pitchFamily="2" charset="-122"/>
                <a:ea typeface="华文隶书" panose="02010800040101010101" pitchFamily="2" charset="-122"/>
              </a:rPr>
              <a:t>一</a:t>
            </a:r>
            <a:endParaRPr lang="en-US" altLang="zh-CN" sz="2400" b="1" dirty="0">
              <a:solidFill>
                <a:srgbClr val="000000"/>
              </a:solidFill>
              <a:latin typeface="华文隶书" panose="02010800040101010101" pitchFamily="2" charset="-122"/>
              <a:ea typeface="华文隶书" panose="02010800040101010101" pitchFamily="2" charset="-122"/>
            </a:endParaRPr>
          </a:p>
        </p:txBody>
      </p:sp>
      <p:sp>
        <p:nvSpPr>
          <p:cNvPr id="18" name="TextBox 17"/>
          <p:cNvSpPr txBox="1"/>
          <p:nvPr/>
        </p:nvSpPr>
        <p:spPr>
          <a:xfrm>
            <a:off x="971600" y="956628"/>
            <a:ext cx="7200800" cy="600164"/>
          </a:xfrm>
          <a:prstGeom prst="rect">
            <a:avLst/>
          </a:prstGeom>
          <a:solidFill>
            <a:srgbClr val="92D050"/>
          </a:solidFill>
        </p:spPr>
        <p:txBody>
          <a:bodyPr wrap="square" rtlCol="0">
            <a:spAutoFit/>
          </a:bodyPr>
          <a:lstStyle/>
          <a:p>
            <a:pPr>
              <a:lnSpc>
                <a:spcPct val="150000"/>
              </a:lnSpc>
            </a:pP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二</a:t>
            </a:r>
            <a:r>
              <a:rPr lang="en-US" altLang="zh-CN" sz="2400" b="1" dirty="0">
                <a:solidFill>
                  <a:srgbClr val="C00000"/>
                </a:solidFill>
                <a:latin typeface="华文隶书" panose="02010800040101010101" pitchFamily="2" charset="-122"/>
                <a:ea typeface="华文隶书" panose="02010800040101010101" pitchFamily="2" charset="-122"/>
              </a:rPr>
              <a:t>)</a:t>
            </a:r>
            <a:r>
              <a:rPr lang="zh-CN" altLang="en-US" sz="2400" b="1" dirty="0">
                <a:solidFill>
                  <a:srgbClr val="C00000"/>
                </a:solidFill>
                <a:latin typeface="华文隶书" panose="02010800040101010101" pitchFamily="2" charset="-122"/>
                <a:ea typeface="华文隶书" panose="02010800040101010101" pitchFamily="2" charset="-122"/>
              </a:rPr>
              <a:t>、茶树叶片生长规律与采摘中的留叶。</a:t>
            </a:r>
          </a:p>
        </p:txBody>
      </p:sp>
      <p:sp>
        <p:nvSpPr>
          <p:cNvPr id="19" name="TextBox 18"/>
          <p:cNvSpPr txBox="1"/>
          <p:nvPr/>
        </p:nvSpPr>
        <p:spPr>
          <a:xfrm>
            <a:off x="938064" y="1629955"/>
            <a:ext cx="7720136" cy="4247317"/>
          </a:xfrm>
          <a:prstGeom prst="rect">
            <a:avLst/>
          </a:prstGeom>
          <a:noFill/>
        </p:spPr>
        <p:txBody>
          <a:bodyPr wrap="square" rtlCol="0">
            <a:spAutoFit/>
          </a:bodyPr>
          <a:lstStyle/>
          <a:p>
            <a:pPr>
              <a:lnSpc>
                <a:spcPct val="150000"/>
              </a:lnSpc>
            </a:pPr>
            <a:r>
              <a:rPr lang="zh-CN" altLang="en-US" sz="2000" dirty="0">
                <a:solidFill>
                  <a:prstClr val="black"/>
                </a:solidFill>
                <a:latin typeface="华文楷体" panose="02010600040101010101" pitchFamily="2" charset="-122"/>
                <a:ea typeface="华文楷体" panose="02010600040101010101" pitchFamily="2" charset="-122"/>
              </a:rPr>
              <a:t>茶树如何留叶，留叶的要求：</a:t>
            </a:r>
            <a:endParaRPr lang="en-US" altLang="zh-CN" sz="2000" dirty="0">
              <a:solidFill>
                <a:prstClr val="black"/>
              </a:solidFill>
              <a:latin typeface="华文楷体" panose="02010600040101010101" pitchFamily="2" charset="-122"/>
              <a:ea typeface="华文楷体" panose="02010600040101010101" pitchFamily="2" charset="-122"/>
            </a:endParaRPr>
          </a:p>
          <a:p>
            <a:pPr>
              <a:lnSpc>
                <a:spcPct val="150000"/>
              </a:lnSpc>
            </a:pPr>
            <a:r>
              <a:rPr lang="en-US" altLang="zh-CN" sz="2000" b="1" dirty="0">
                <a:solidFill>
                  <a:srgbClr val="FF0000"/>
                </a:solidFill>
                <a:latin typeface="华文楷体" panose="02010600040101010101" pitchFamily="2" charset="-122"/>
                <a:ea typeface="华文楷体" panose="02010600040101010101" pitchFamily="2" charset="-122"/>
              </a:rPr>
              <a:t>1</a:t>
            </a:r>
            <a:r>
              <a:rPr lang="zh-CN" altLang="en-US" sz="2000" b="1" dirty="0">
                <a:solidFill>
                  <a:srgbClr val="FF0000"/>
                </a:solidFill>
                <a:latin typeface="华文楷体" panose="02010600040101010101" pitchFamily="2" charset="-122"/>
                <a:ea typeface="华文楷体" panose="02010600040101010101" pitchFamily="2" charset="-122"/>
              </a:rPr>
              <a:t>、留叶时期</a:t>
            </a:r>
            <a:r>
              <a:rPr lang="en-US" altLang="zh-CN" sz="2000" dirty="0">
                <a:solidFill>
                  <a:prstClr val="black"/>
                </a:solidFill>
                <a:latin typeface="华文楷体" panose="02010600040101010101" pitchFamily="2" charset="-122"/>
                <a:ea typeface="华文楷体" panose="02010600040101010101" pitchFamily="2" charset="-122"/>
              </a:rPr>
              <a:t>——</a:t>
            </a:r>
            <a:r>
              <a:rPr lang="zh-CN" altLang="en-US" sz="2000" dirty="0">
                <a:solidFill>
                  <a:prstClr val="black"/>
                </a:solidFill>
                <a:latin typeface="华文楷体" panose="02010600040101010101" pitchFamily="2" charset="-122"/>
                <a:ea typeface="华文楷体" panose="02010600040101010101" pitchFamily="2" charset="-122"/>
              </a:rPr>
              <a:t>根据茶树生长情况、气候条件、经济效益综合考虑。</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b="1" dirty="0">
                <a:solidFill>
                  <a:srgbClr val="7030A0"/>
                </a:solidFill>
                <a:latin typeface="华文楷体" panose="02010600040101010101" pitchFamily="2" charset="-122"/>
                <a:ea typeface="华文楷体" panose="02010600040101010101" pitchFamily="2" charset="-122"/>
              </a:rPr>
              <a:t>成年茶树：</a:t>
            </a:r>
            <a:r>
              <a:rPr lang="zh-CN" altLang="en-US" sz="2000" dirty="0">
                <a:solidFill>
                  <a:prstClr val="black"/>
                </a:solidFill>
                <a:latin typeface="华文楷体" panose="02010600040101010101" pitchFamily="2" charset="-122"/>
                <a:ea typeface="华文楷体" panose="02010600040101010101" pitchFamily="2" charset="-122"/>
              </a:rPr>
              <a:t>适宜多</a:t>
            </a:r>
            <a:r>
              <a:rPr lang="zh-CN" altLang="en-US" sz="2000" dirty="0">
                <a:solidFill>
                  <a:prstClr val="black"/>
                </a:solidFill>
                <a:latin typeface="华文楷体" panose="02010600040101010101" pitchFamily="2" charset="-122"/>
                <a:ea typeface="华文楷体" panose="02010600040101010101" pitchFamily="2" charset="-122"/>
              </a:rPr>
              <a:t>采少留，一般只在春茶后期适当留叶采摘，或根据春茶留叶情况，夏季再适当留下一部分叶片采摘。高山茶园，因冬季气候较寒冷，也可少采或不采秋茶，实行提早封园的办法来留叶。</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b="1" dirty="0">
                <a:solidFill>
                  <a:srgbClr val="7030A0"/>
                </a:solidFill>
                <a:latin typeface="华文楷体" panose="02010600040101010101" pitchFamily="2" charset="-122"/>
                <a:ea typeface="华文楷体" panose="02010600040101010101" pitchFamily="2" charset="-122"/>
              </a:rPr>
              <a:t>幼年茶树：</a:t>
            </a:r>
            <a:r>
              <a:rPr lang="zh-CN" altLang="en-US" sz="2000" dirty="0">
                <a:solidFill>
                  <a:prstClr val="black"/>
                </a:solidFill>
                <a:latin typeface="华文楷体" panose="02010600040101010101" pitchFamily="2" charset="-122"/>
                <a:ea typeface="华文楷体" panose="02010600040101010101" pitchFamily="2" charset="-122"/>
              </a:rPr>
              <a:t>以春茶留叶为好，少采多留，有利于茶树树冠的养成。</a:t>
            </a:r>
            <a:endParaRPr lang="en-US" altLang="zh-CN" sz="2000" dirty="0">
              <a:solidFill>
                <a:prstClr val="black"/>
              </a:solidFill>
              <a:latin typeface="华文楷体" panose="02010600040101010101" pitchFamily="2" charset="-122"/>
              <a:ea typeface="华文楷体" panose="02010600040101010101" pitchFamily="2" charset="-122"/>
            </a:endParaRPr>
          </a:p>
          <a:p>
            <a:pPr marL="342900" indent="-342900">
              <a:lnSpc>
                <a:spcPct val="150000"/>
              </a:lnSpc>
              <a:buFont typeface="Wingdings" panose="05000000000000000000" pitchFamily="2" charset="2"/>
              <a:buChar char="u"/>
            </a:pPr>
            <a:r>
              <a:rPr lang="zh-CN" altLang="en-US" sz="2000" b="1" dirty="0">
                <a:solidFill>
                  <a:srgbClr val="7030A0"/>
                </a:solidFill>
                <a:latin typeface="华文楷体" panose="02010600040101010101" pitchFamily="2" charset="-122"/>
                <a:ea typeface="华文楷体" panose="02010600040101010101" pitchFamily="2" charset="-122"/>
              </a:rPr>
              <a:t>重修剪和台刈茶树：</a:t>
            </a:r>
            <a:r>
              <a:rPr lang="zh-CN" altLang="en-US" sz="2000" dirty="0">
                <a:solidFill>
                  <a:prstClr val="black"/>
                </a:solidFill>
                <a:latin typeface="华文楷体" panose="02010600040101010101" pitchFamily="2" charset="-122"/>
                <a:ea typeface="华文楷体" panose="02010600040101010101" pitchFamily="2" charset="-122"/>
              </a:rPr>
              <a:t>重修剪第一年、台刈后第一二年的茶树，也以春茶留叶为妥，使其尽早形成树冠。</a:t>
            </a:r>
            <a:endParaRPr lang="en-US" altLang="zh-CN" sz="2000" dirty="0">
              <a:solidFill>
                <a:prstClr val="black"/>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2313415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7587</Words>
  <Application>Microsoft Office PowerPoint</Application>
  <PresentationFormat>全屏显示(4:3)</PresentationFormat>
  <Paragraphs>572</Paragraphs>
  <Slides>77</Slides>
  <Notes>2</Notes>
  <HiddenSlides>0</HiddenSlides>
  <MMClips>0</MMClips>
  <ScaleCrop>false</ScaleCrop>
  <HeadingPairs>
    <vt:vector size="4" baseType="variant">
      <vt:variant>
        <vt:lpstr>主题</vt:lpstr>
      </vt:variant>
      <vt:variant>
        <vt:i4>2</vt:i4>
      </vt:variant>
      <vt:variant>
        <vt:lpstr>幻灯片标题</vt:lpstr>
      </vt:variant>
      <vt:variant>
        <vt:i4>77</vt:i4>
      </vt:variant>
    </vt:vector>
  </HeadingPairs>
  <TitlesOfParts>
    <vt:vector size="79" baseType="lpstr">
      <vt:lpstr>1_Office 主题</vt:lpstr>
      <vt:lpstr>Pixel</vt:lpstr>
      <vt:lpstr>茶叶采摘技术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茶叶采摘技术</dc:title>
  <dc:creator>杨志新</dc:creator>
  <cp:lastModifiedBy>杨志新</cp:lastModifiedBy>
  <cp:revision>2</cp:revision>
  <dcterms:created xsi:type="dcterms:W3CDTF">2017-06-19T02:20:59Z</dcterms:created>
  <dcterms:modified xsi:type="dcterms:W3CDTF">2017-06-19T02:24:23Z</dcterms:modified>
</cp:coreProperties>
</file>