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25.fntdata" ContentType="application/x-fontdata"/>
  <Override PartName="/ppt/fonts/font26.fntdata" ContentType="application/x-fontdata"/>
  <Override PartName="/ppt/fonts/font27.fntdata" ContentType="application/x-fontdata"/>
  <Override PartName="/ppt/fonts/font28.fntdata" ContentType="application/x-fontdata"/>
  <Override PartName="/ppt/fonts/font29.fntdata" ContentType="application/x-fontdata"/>
  <Override PartName="/ppt/fonts/font3.fntdata" ContentType="application/x-fontdata"/>
  <Override PartName="/ppt/fonts/font30.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2" r:id="rId4"/>
    <p:sldMasterId id="2147483684" r:id="rId5"/>
    <p:sldMasterId id="2147483696" r:id="rId6"/>
  </p:sldMasterIdLst>
  <p:notesMasterIdLst>
    <p:notesMasterId r:id="rId38"/>
  </p:notesMasterIdLst>
  <p:sldIdLst>
    <p:sldId id="620" r:id="rId7"/>
    <p:sldId id="5542" r:id="rId8"/>
    <p:sldId id="11890" r:id="rId9"/>
    <p:sldId id="14193" r:id="rId10"/>
    <p:sldId id="14194" r:id="rId11"/>
    <p:sldId id="1103" r:id="rId12"/>
    <p:sldId id="14196" r:id="rId13"/>
    <p:sldId id="1114" r:id="rId14"/>
    <p:sldId id="14195" r:id="rId15"/>
    <p:sldId id="8253" r:id="rId16"/>
    <p:sldId id="8252" r:id="rId17"/>
    <p:sldId id="7947" r:id="rId18"/>
    <p:sldId id="655" r:id="rId19"/>
    <p:sldId id="658" r:id="rId20"/>
    <p:sldId id="11451" r:id="rId21"/>
    <p:sldId id="657" r:id="rId22"/>
    <p:sldId id="951" r:id="rId23"/>
    <p:sldId id="3417" r:id="rId24"/>
    <p:sldId id="8768" r:id="rId25"/>
    <p:sldId id="14479" r:id="rId26"/>
    <p:sldId id="14481" r:id="rId27"/>
    <p:sldId id="11452" r:id="rId28"/>
    <p:sldId id="13060" r:id="rId29"/>
    <p:sldId id="1744" r:id="rId30"/>
    <p:sldId id="9010" r:id="rId31"/>
    <p:sldId id="3875" r:id="rId32"/>
    <p:sldId id="1745" r:id="rId33"/>
    <p:sldId id="14484" r:id="rId34"/>
    <p:sldId id="14485" r:id="rId35"/>
    <p:sldId id="14486" r:id="rId36"/>
    <p:sldId id="13928" r:id="rId37"/>
    <p:sldId id="8772" r:id="rId39"/>
    <p:sldId id="8769" r:id="rId40"/>
    <p:sldId id="3415" r:id="rId41"/>
    <p:sldId id="9007" r:id="rId42"/>
    <p:sldId id="9009" r:id="rId43"/>
    <p:sldId id="12374" r:id="rId44"/>
    <p:sldId id="13291" r:id="rId45"/>
    <p:sldId id="12375" r:id="rId46"/>
    <p:sldId id="13679" r:id="rId47"/>
    <p:sldId id="13676" r:id="rId48"/>
    <p:sldId id="13678" r:id="rId49"/>
    <p:sldId id="13680" r:id="rId50"/>
    <p:sldId id="14487" r:id="rId51"/>
    <p:sldId id="8771" r:id="rId52"/>
    <p:sldId id="7948" r:id="rId53"/>
    <p:sldId id="7949" r:id="rId54"/>
    <p:sldId id="7950" r:id="rId55"/>
    <p:sldId id="7951" r:id="rId56"/>
    <p:sldId id="7913" r:id="rId57"/>
    <p:sldId id="7915" r:id="rId58"/>
    <p:sldId id="9011" r:id="rId59"/>
    <p:sldId id="11891" r:id="rId60"/>
    <p:sldId id="12167" r:id="rId61"/>
    <p:sldId id="12168" r:id="rId62"/>
    <p:sldId id="12169" r:id="rId63"/>
    <p:sldId id="12170" r:id="rId64"/>
    <p:sldId id="12171" r:id="rId65"/>
    <p:sldId id="12172" r:id="rId66"/>
    <p:sldId id="12173" r:id="rId67"/>
    <p:sldId id="13929" r:id="rId68"/>
    <p:sldId id="12174" r:id="rId69"/>
    <p:sldId id="13930" r:id="rId70"/>
    <p:sldId id="13931" r:id="rId71"/>
    <p:sldId id="12180" r:id="rId72"/>
    <p:sldId id="12181" r:id="rId73"/>
    <p:sldId id="12182" r:id="rId74"/>
    <p:sldId id="13926" r:id="rId75"/>
    <p:sldId id="13932" r:id="rId76"/>
    <p:sldId id="13933" r:id="rId77"/>
    <p:sldId id="13934" r:id="rId78"/>
    <p:sldId id="13935" r:id="rId79"/>
    <p:sldId id="14770" r:id="rId80"/>
    <p:sldId id="14769" r:id="rId81"/>
    <p:sldId id="14766" r:id="rId82"/>
    <p:sldId id="14767" r:id="rId83"/>
    <p:sldId id="14768" r:id="rId84"/>
    <p:sldId id="11892" r:id="rId85"/>
    <p:sldId id="4562" r:id="rId86"/>
    <p:sldId id="12376" r:id="rId87"/>
    <p:sldId id="12377" r:id="rId88"/>
    <p:sldId id="12378" r:id="rId89"/>
    <p:sldId id="12379" r:id="rId90"/>
    <p:sldId id="4575" r:id="rId91"/>
    <p:sldId id="7441" r:id="rId92"/>
    <p:sldId id="4576" r:id="rId93"/>
    <p:sldId id="7629" r:id="rId94"/>
    <p:sldId id="11282" r:id="rId95"/>
    <p:sldId id="11711" r:id="rId96"/>
    <p:sldId id="7630" r:id="rId97"/>
    <p:sldId id="7631" r:id="rId98"/>
    <p:sldId id="7632" r:id="rId99"/>
    <p:sldId id="7627" r:id="rId100"/>
    <p:sldId id="4563" r:id="rId101"/>
    <p:sldId id="7411" r:id="rId102"/>
    <p:sldId id="9521" r:id="rId103"/>
    <p:sldId id="10326" r:id="rId104"/>
    <p:sldId id="9522" r:id="rId105"/>
    <p:sldId id="9524" r:id="rId106"/>
    <p:sldId id="9526" r:id="rId107"/>
    <p:sldId id="13062" r:id="rId108"/>
    <p:sldId id="13064" r:id="rId109"/>
    <p:sldId id="13067" r:id="rId110"/>
    <p:sldId id="13073" r:id="rId111"/>
    <p:sldId id="13076" r:id="rId112"/>
    <p:sldId id="13080" r:id="rId113"/>
    <p:sldId id="13081" r:id="rId114"/>
    <p:sldId id="13086" r:id="rId115"/>
    <p:sldId id="13087" r:id="rId116"/>
    <p:sldId id="13095" r:id="rId117"/>
    <p:sldId id="13096" r:id="rId118"/>
    <p:sldId id="13097" r:id="rId119"/>
    <p:sldId id="13110" r:id="rId120"/>
    <p:sldId id="13111" r:id="rId121"/>
    <p:sldId id="13112" r:id="rId122"/>
    <p:sldId id="13113" r:id="rId123"/>
    <p:sldId id="13114" r:id="rId124"/>
    <p:sldId id="13115" r:id="rId125"/>
    <p:sldId id="13116" r:id="rId126"/>
    <p:sldId id="13117" r:id="rId127"/>
    <p:sldId id="13118" r:id="rId128"/>
    <p:sldId id="13121" r:id="rId129"/>
    <p:sldId id="13122" r:id="rId130"/>
    <p:sldId id="13123" r:id="rId131"/>
    <p:sldId id="13126" r:id="rId132"/>
    <p:sldId id="13127" r:id="rId133"/>
    <p:sldId id="13128" r:id="rId134"/>
    <p:sldId id="13129" r:id="rId135"/>
    <p:sldId id="13130" r:id="rId136"/>
    <p:sldId id="13131" r:id="rId137"/>
    <p:sldId id="13132" r:id="rId138"/>
    <p:sldId id="13133" r:id="rId139"/>
    <p:sldId id="13134" r:id="rId140"/>
    <p:sldId id="13135" r:id="rId141"/>
    <p:sldId id="13136" r:id="rId142"/>
    <p:sldId id="13137" r:id="rId143"/>
    <p:sldId id="13138" r:id="rId144"/>
    <p:sldId id="13139" r:id="rId145"/>
    <p:sldId id="13140" r:id="rId146"/>
    <p:sldId id="13141" r:id="rId147"/>
    <p:sldId id="13142" r:id="rId148"/>
    <p:sldId id="13143" r:id="rId149"/>
    <p:sldId id="13146" r:id="rId150"/>
    <p:sldId id="13147" r:id="rId151"/>
    <p:sldId id="13148" r:id="rId152"/>
    <p:sldId id="13149" r:id="rId153"/>
    <p:sldId id="13164" r:id="rId154"/>
    <p:sldId id="13169" r:id="rId155"/>
    <p:sldId id="13190" r:id="rId156"/>
    <p:sldId id="13191" r:id="rId157"/>
    <p:sldId id="13193" r:id="rId158"/>
    <p:sldId id="13194" r:id="rId159"/>
    <p:sldId id="13195" r:id="rId160"/>
    <p:sldId id="13196" r:id="rId161"/>
    <p:sldId id="13197" r:id="rId162"/>
    <p:sldId id="13198" r:id="rId163"/>
    <p:sldId id="13201" r:id="rId164"/>
    <p:sldId id="13202" r:id="rId165"/>
    <p:sldId id="13203" r:id="rId166"/>
    <p:sldId id="13204" r:id="rId167"/>
    <p:sldId id="13205" r:id="rId168"/>
    <p:sldId id="13206" r:id="rId169"/>
    <p:sldId id="13207" r:id="rId170"/>
    <p:sldId id="13208" r:id="rId171"/>
    <p:sldId id="13209" r:id="rId172"/>
    <p:sldId id="13210" r:id="rId173"/>
    <p:sldId id="13211" r:id="rId174"/>
    <p:sldId id="13212" r:id="rId175"/>
    <p:sldId id="13214" r:id="rId176"/>
    <p:sldId id="13215" r:id="rId177"/>
    <p:sldId id="4952" r:id="rId178"/>
  </p:sldIdLst>
  <p:sldSz cx="9144000" cy="6858000" type="screen4x3"/>
  <p:notesSz cx="6858000" cy="9144000"/>
  <p:embeddedFontLst>
    <p:embeddedFont>
      <p:font typeface="Verdana" panose="020B0604030504040204" pitchFamily="2" charset="0"/>
      <p:regular r:id="rId182"/>
      <p:bold r:id="rId183"/>
      <p:italic r:id="rId184"/>
      <p:boldItalic r:id="rId185"/>
    </p:embeddedFont>
    <p:embeddedFont>
      <p:font typeface="黑体" panose="02010600030101010101" pitchFamily="1" charset="-122"/>
      <p:regular r:id="rId186"/>
    </p:embeddedFont>
    <p:embeddedFont>
      <p:font typeface="方正小标宋简体" panose="03000509000000000000" pitchFamily="1" charset="-122"/>
      <p:regular r:id="rId187"/>
    </p:embeddedFont>
    <p:embeddedFont>
      <p:font typeface="方正楷体简体" panose="03000509000000000000" charset="-122"/>
      <p:regular r:id="rId188"/>
    </p:embeddedFont>
    <p:embeddedFont>
      <p:font typeface="方正舒体" panose="02010601030101010101" pitchFamily="2" charset="-122"/>
      <p:regular r:id="rId189"/>
    </p:embeddedFont>
    <p:embeddedFont>
      <p:font typeface="楷体" panose="02010609060101010101" pitchFamily="1" charset="-122"/>
      <p:regular r:id="rId190"/>
    </p:embeddedFont>
    <p:embeddedFont>
      <p:font typeface="微软雅黑" panose="020B0503020204020204" charset="-122"/>
      <p:regular r:id="rId191"/>
    </p:embeddedFont>
    <p:embeddedFont>
      <p:font typeface="楷体_GB2312" panose="02010609030101010101" pitchFamily="1" charset="-122"/>
      <p:regular r:id="rId192"/>
    </p:embeddedFont>
    <p:embeddedFont>
      <p:font typeface="Calibri" panose="020F0502020204030204" pitchFamily="2" charset="0"/>
      <p:regular r:id="rId193"/>
      <p:bold r:id="rId194"/>
      <p:italic r:id="rId195"/>
      <p:boldItalic r:id="rId196"/>
    </p:embeddedFont>
    <p:embeddedFont>
      <p:font typeface="华文彩云" panose="02010800040101010101" charset="-122"/>
      <p:regular r:id="rId197"/>
    </p:embeddedFont>
    <p:embeddedFont>
      <p:font typeface="仿宋_GB2312" panose="02010609030101010101" pitchFamily="1" charset="-122"/>
      <p:regular r:id="rId198"/>
    </p:embeddedFont>
    <p:embeddedFont>
      <p:font typeface="华文行楷" panose="02010800040101010101" pitchFamily="2" charset="-122"/>
      <p:regular r:id="rId199"/>
    </p:embeddedFont>
    <p:embeddedFont>
      <p:font typeface="隶书" panose="02010509060101010101" pitchFamily="1" charset="-122"/>
      <p:regular r:id="rId200"/>
    </p:embeddedFont>
    <p:embeddedFont>
      <p:font typeface="华文新魏" panose="02010800040101010101" charset="-122"/>
      <p:regular r:id="rId201"/>
    </p:embeddedFont>
    <p:embeddedFont>
      <p:font typeface="仿宋" panose="02010609060101010101" pitchFamily="1" charset="-122"/>
      <p:regular r:id="rId202"/>
    </p:embeddedFont>
    <p:embeddedFont>
      <p:font typeface="Wingdings 2" panose="05020102010507070707" pitchFamily="18" charset="2"/>
      <p:regular r:id="rId203"/>
    </p:embeddedFont>
    <p:embeddedFont>
      <p:font typeface="Trebuchet MS" panose="020B0603020202020204" pitchFamily="34" charset="0"/>
      <p:regular r:id="rId204"/>
      <p:bold r:id="rId205"/>
      <p:italic r:id="rId206"/>
      <p:boldItalic r:id="rId207"/>
    </p:embeddedFont>
    <p:embeddedFont>
      <p:font typeface="方正姚体" panose="02010601030101010101" pitchFamily="2" charset="-122"/>
      <p:regular r:id="rId208"/>
    </p:embeddedFont>
    <p:embeddedFont>
      <p:font typeface="锐字云字库魏体1.0" panose="02010600030101010101" charset="-122"/>
      <p:regular r:id="rId209"/>
    </p:embeddedFont>
    <p:embeddedFont>
      <p:font typeface="锐字云字库粗黑体1.0" panose="02010600030101010101" charset="-122"/>
      <p:regular r:id="rId210"/>
    </p:embeddedFont>
    <p:embeddedFont>
      <p:font typeface="经典行书简" panose="02010600030101010101" charset="-122"/>
      <p:regular r:id="rId211"/>
    </p:embeddedFont>
  </p:embeddedFontLst>
  <p:defaultTextStyle>
    <a:defPPr>
      <a:defRPr lang="en-US"/>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9E310B"/>
    <a:srgbClr val="A61E04"/>
    <a:srgbClr val="A80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092"/>
        <p:guide pos="2883"/>
      </p:guideLst>
    </p:cSldViewPr>
  </p:slideViewPr>
  <p:gridSpacing cx="72005" cy="72005"/>
</p:viewPr>
</file>

<file path=ppt/_rels/presentation.xml.rels><?xml version="1.0" encoding="UTF-8" standalone="yes"?>
<Relationships xmlns="http://schemas.openxmlformats.org/package/2006/relationships"><Relationship Id="rId99" Type="http://schemas.openxmlformats.org/officeDocument/2006/relationships/slide" Target="slides/slide92.xml"/><Relationship Id="rId98" Type="http://schemas.openxmlformats.org/officeDocument/2006/relationships/slide" Target="slides/slide91.xml"/><Relationship Id="rId97" Type="http://schemas.openxmlformats.org/officeDocument/2006/relationships/slide" Target="slides/slide90.xml"/><Relationship Id="rId96" Type="http://schemas.openxmlformats.org/officeDocument/2006/relationships/slide" Target="slides/slide89.xml"/><Relationship Id="rId95" Type="http://schemas.openxmlformats.org/officeDocument/2006/relationships/slide" Target="slides/slide88.xml"/><Relationship Id="rId94" Type="http://schemas.openxmlformats.org/officeDocument/2006/relationships/slide" Target="slides/slide87.xml"/><Relationship Id="rId93" Type="http://schemas.openxmlformats.org/officeDocument/2006/relationships/slide" Target="slides/slide86.xml"/><Relationship Id="rId92" Type="http://schemas.openxmlformats.org/officeDocument/2006/relationships/slide" Target="slides/slide85.xml"/><Relationship Id="rId91" Type="http://schemas.openxmlformats.org/officeDocument/2006/relationships/slide" Target="slides/slide84.xml"/><Relationship Id="rId90" Type="http://schemas.openxmlformats.org/officeDocument/2006/relationships/slide" Target="slides/slide83.xml"/><Relationship Id="rId9" Type="http://schemas.openxmlformats.org/officeDocument/2006/relationships/slide" Target="slides/slide3.xml"/><Relationship Id="rId89" Type="http://schemas.openxmlformats.org/officeDocument/2006/relationships/slide" Target="slides/slide82.xml"/><Relationship Id="rId88" Type="http://schemas.openxmlformats.org/officeDocument/2006/relationships/slide" Target="slides/slide81.xml"/><Relationship Id="rId87" Type="http://schemas.openxmlformats.org/officeDocument/2006/relationships/slide" Target="slides/slide80.xml"/><Relationship Id="rId86" Type="http://schemas.openxmlformats.org/officeDocument/2006/relationships/slide" Target="slides/slide79.xml"/><Relationship Id="rId85" Type="http://schemas.openxmlformats.org/officeDocument/2006/relationships/slide" Target="slides/slide78.xml"/><Relationship Id="rId84" Type="http://schemas.openxmlformats.org/officeDocument/2006/relationships/slide" Target="slides/slide77.xml"/><Relationship Id="rId83" Type="http://schemas.openxmlformats.org/officeDocument/2006/relationships/slide" Target="slides/slide76.xml"/><Relationship Id="rId82" Type="http://schemas.openxmlformats.org/officeDocument/2006/relationships/slide" Target="slides/slide75.xml"/><Relationship Id="rId81" Type="http://schemas.openxmlformats.org/officeDocument/2006/relationships/slide" Target="slides/slide74.xml"/><Relationship Id="rId80" Type="http://schemas.openxmlformats.org/officeDocument/2006/relationships/slide" Target="slides/slide73.xml"/><Relationship Id="rId8" Type="http://schemas.openxmlformats.org/officeDocument/2006/relationships/slide" Target="slides/slide2.xml"/><Relationship Id="rId79" Type="http://schemas.openxmlformats.org/officeDocument/2006/relationships/slide" Target="slides/slide72.xml"/><Relationship Id="rId78" Type="http://schemas.openxmlformats.org/officeDocument/2006/relationships/slide" Target="slides/slide71.xml"/><Relationship Id="rId77" Type="http://schemas.openxmlformats.org/officeDocument/2006/relationships/slide" Target="slides/slide70.xml"/><Relationship Id="rId76" Type="http://schemas.openxmlformats.org/officeDocument/2006/relationships/slide" Target="slides/slide69.xml"/><Relationship Id="rId75" Type="http://schemas.openxmlformats.org/officeDocument/2006/relationships/slide" Target="slides/slide68.xml"/><Relationship Id="rId74" Type="http://schemas.openxmlformats.org/officeDocument/2006/relationships/slide" Target="slides/slide67.xml"/><Relationship Id="rId73" Type="http://schemas.openxmlformats.org/officeDocument/2006/relationships/slide" Target="slides/slide66.xml"/><Relationship Id="rId72" Type="http://schemas.openxmlformats.org/officeDocument/2006/relationships/slide" Target="slides/slide65.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notesMaster" Target="notesMasters/notesMaster1.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1" Type="http://schemas.openxmlformats.org/officeDocument/2006/relationships/font" Target="fonts/font30.fntdata"/><Relationship Id="rId210" Type="http://schemas.openxmlformats.org/officeDocument/2006/relationships/font" Target="fonts/font29.fntdata"/><Relationship Id="rId21" Type="http://schemas.openxmlformats.org/officeDocument/2006/relationships/slide" Target="slides/slide15.xml"/><Relationship Id="rId209" Type="http://schemas.openxmlformats.org/officeDocument/2006/relationships/font" Target="fonts/font28.fntdata"/><Relationship Id="rId208" Type="http://schemas.openxmlformats.org/officeDocument/2006/relationships/font" Target="fonts/font27.fntdata"/><Relationship Id="rId207" Type="http://schemas.openxmlformats.org/officeDocument/2006/relationships/font" Target="fonts/font26.fntdata"/><Relationship Id="rId206" Type="http://schemas.openxmlformats.org/officeDocument/2006/relationships/font" Target="fonts/font25.fntdata"/><Relationship Id="rId205" Type="http://schemas.openxmlformats.org/officeDocument/2006/relationships/font" Target="fonts/font24.fntdata"/><Relationship Id="rId204" Type="http://schemas.openxmlformats.org/officeDocument/2006/relationships/font" Target="fonts/font23.fntdata"/><Relationship Id="rId203" Type="http://schemas.openxmlformats.org/officeDocument/2006/relationships/font" Target="fonts/font22.fntdata"/><Relationship Id="rId202" Type="http://schemas.openxmlformats.org/officeDocument/2006/relationships/font" Target="fonts/font21.fntdata"/><Relationship Id="rId201" Type="http://schemas.openxmlformats.org/officeDocument/2006/relationships/font" Target="fonts/font20.fntdata"/><Relationship Id="rId200" Type="http://schemas.openxmlformats.org/officeDocument/2006/relationships/font" Target="fonts/font19.fntdata"/><Relationship Id="rId20" Type="http://schemas.openxmlformats.org/officeDocument/2006/relationships/slide" Target="slides/slide14.xml"/><Relationship Id="rId2" Type="http://schemas.openxmlformats.org/officeDocument/2006/relationships/theme" Target="theme/theme1.xml"/><Relationship Id="rId199" Type="http://schemas.openxmlformats.org/officeDocument/2006/relationships/font" Target="fonts/font18.fntdata"/><Relationship Id="rId198" Type="http://schemas.openxmlformats.org/officeDocument/2006/relationships/font" Target="fonts/font17.fntdata"/><Relationship Id="rId197" Type="http://schemas.openxmlformats.org/officeDocument/2006/relationships/font" Target="fonts/font16.fntdata"/><Relationship Id="rId196" Type="http://schemas.openxmlformats.org/officeDocument/2006/relationships/font" Target="fonts/font15.fntdata"/><Relationship Id="rId195" Type="http://schemas.openxmlformats.org/officeDocument/2006/relationships/font" Target="fonts/font14.fntdata"/><Relationship Id="rId194" Type="http://schemas.openxmlformats.org/officeDocument/2006/relationships/font" Target="fonts/font13.fntdata"/><Relationship Id="rId193" Type="http://schemas.openxmlformats.org/officeDocument/2006/relationships/font" Target="fonts/font12.fntdata"/><Relationship Id="rId192" Type="http://schemas.openxmlformats.org/officeDocument/2006/relationships/font" Target="fonts/font11.fntdata"/><Relationship Id="rId191" Type="http://schemas.openxmlformats.org/officeDocument/2006/relationships/font" Target="fonts/font10.fntdata"/><Relationship Id="rId190" Type="http://schemas.openxmlformats.org/officeDocument/2006/relationships/font" Target="fonts/font9.fntdata"/><Relationship Id="rId19" Type="http://schemas.openxmlformats.org/officeDocument/2006/relationships/slide" Target="slides/slide13.xml"/><Relationship Id="rId189" Type="http://schemas.openxmlformats.org/officeDocument/2006/relationships/font" Target="fonts/font8.fntdata"/><Relationship Id="rId188" Type="http://schemas.openxmlformats.org/officeDocument/2006/relationships/font" Target="fonts/font7.fntdata"/><Relationship Id="rId187" Type="http://schemas.openxmlformats.org/officeDocument/2006/relationships/font" Target="fonts/font6.fntdata"/><Relationship Id="rId186" Type="http://schemas.openxmlformats.org/officeDocument/2006/relationships/font" Target="fonts/font5.fntdata"/><Relationship Id="rId185" Type="http://schemas.openxmlformats.org/officeDocument/2006/relationships/font" Target="fonts/font4.fntdata"/><Relationship Id="rId184" Type="http://schemas.openxmlformats.org/officeDocument/2006/relationships/font" Target="fonts/font3.fntdata"/><Relationship Id="rId183" Type="http://schemas.openxmlformats.org/officeDocument/2006/relationships/font" Target="fonts/font2.fntdata"/><Relationship Id="rId182" Type="http://schemas.openxmlformats.org/officeDocument/2006/relationships/font" Target="fonts/font1.fntdata"/><Relationship Id="rId181" Type="http://schemas.openxmlformats.org/officeDocument/2006/relationships/tableStyles" Target="tableStyles.xml"/><Relationship Id="rId180" Type="http://schemas.openxmlformats.org/officeDocument/2006/relationships/viewProps" Target="viewProps.xml"/><Relationship Id="rId18" Type="http://schemas.openxmlformats.org/officeDocument/2006/relationships/slide" Target="slides/slide12.xml"/><Relationship Id="rId179" Type="http://schemas.openxmlformats.org/officeDocument/2006/relationships/presProps" Target="presProps.xml"/><Relationship Id="rId178" Type="http://schemas.openxmlformats.org/officeDocument/2006/relationships/slide" Target="slides/slide171.xml"/><Relationship Id="rId177" Type="http://schemas.openxmlformats.org/officeDocument/2006/relationships/slide" Target="slides/slide170.xml"/><Relationship Id="rId176" Type="http://schemas.openxmlformats.org/officeDocument/2006/relationships/slide" Target="slides/slide169.xml"/><Relationship Id="rId175" Type="http://schemas.openxmlformats.org/officeDocument/2006/relationships/slide" Target="slides/slide168.xml"/><Relationship Id="rId174" Type="http://schemas.openxmlformats.org/officeDocument/2006/relationships/slide" Target="slides/slide167.xml"/><Relationship Id="rId173" Type="http://schemas.openxmlformats.org/officeDocument/2006/relationships/slide" Target="slides/slide166.xml"/><Relationship Id="rId172" Type="http://schemas.openxmlformats.org/officeDocument/2006/relationships/slide" Target="slides/slide165.xml"/><Relationship Id="rId171" Type="http://schemas.openxmlformats.org/officeDocument/2006/relationships/slide" Target="slides/slide164.xml"/><Relationship Id="rId170" Type="http://schemas.openxmlformats.org/officeDocument/2006/relationships/slide" Target="slides/slide163.xml"/><Relationship Id="rId17" Type="http://schemas.openxmlformats.org/officeDocument/2006/relationships/slide" Target="slides/slide11.xml"/><Relationship Id="rId169" Type="http://schemas.openxmlformats.org/officeDocument/2006/relationships/slide" Target="slides/slide162.xml"/><Relationship Id="rId168" Type="http://schemas.openxmlformats.org/officeDocument/2006/relationships/slide" Target="slides/slide161.xml"/><Relationship Id="rId167" Type="http://schemas.openxmlformats.org/officeDocument/2006/relationships/slide" Target="slides/slide160.xml"/><Relationship Id="rId166" Type="http://schemas.openxmlformats.org/officeDocument/2006/relationships/slide" Target="slides/slide159.xml"/><Relationship Id="rId165" Type="http://schemas.openxmlformats.org/officeDocument/2006/relationships/slide" Target="slides/slide158.xml"/><Relationship Id="rId164" Type="http://schemas.openxmlformats.org/officeDocument/2006/relationships/slide" Target="slides/slide157.xml"/><Relationship Id="rId163" Type="http://schemas.openxmlformats.org/officeDocument/2006/relationships/slide" Target="slides/slide156.xml"/><Relationship Id="rId162" Type="http://schemas.openxmlformats.org/officeDocument/2006/relationships/slide" Target="slides/slide155.xml"/><Relationship Id="rId161" Type="http://schemas.openxmlformats.org/officeDocument/2006/relationships/slide" Target="slides/slide154.xml"/><Relationship Id="rId160" Type="http://schemas.openxmlformats.org/officeDocument/2006/relationships/slide" Target="slides/slide153.xml"/><Relationship Id="rId16" Type="http://schemas.openxmlformats.org/officeDocument/2006/relationships/slide" Target="slides/slide10.xml"/><Relationship Id="rId159" Type="http://schemas.openxmlformats.org/officeDocument/2006/relationships/slide" Target="slides/slide152.xml"/><Relationship Id="rId158" Type="http://schemas.openxmlformats.org/officeDocument/2006/relationships/slide" Target="slides/slide151.xml"/><Relationship Id="rId157" Type="http://schemas.openxmlformats.org/officeDocument/2006/relationships/slide" Target="slides/slide150.xml"/><Relationship Id="rId156" Type="http://schemas.openxmlformats.org/officeDocument/2006/relationships/slide" Target="slides/slide149.xml"/><Relationship Id="rId155" Type="http://schemas.openxmlformats.org/officeDocument/2006/relationships/slide" Target="slides/slide148.xml"/><Relationship Id="rId154" Type="http://schemas.openxmlformats.org/officeDocument/2006/relationships/slide" Target="slides/slide147.xml"/><Relationship Id="rId153" Type="http://schemas.openxmlformats.org/officeDocument/2006/relationships/slide" Target="slides/slide146.xml"/><Relationship Id="rId152" Type="http://schemas.openxmlformats.org/officeDocument/2006/relationships/slide" Target="slides/slide145.xml"/><Relationship Id="rId151" Type="http://schemas.openxmlformats.org/officeDocument/2006/relationships/slide" Target="slides/slide144.xml"/><Relationship Id="rId150" Type="http://schemas.openxmlformats.org/officeDocument/2006/relationships/slide" Target="slides/slide143.xml"/><Relationship Id="rId15" Type="http://schemas.openxmlformats.org/officeDocument/2006/relationships/slide" Target="slides/slide9.xml"/><Relationship Id="rId149" Type="http://schemas.openxmlformats.org/officeDocument/2006/relationships/slide" Target="slides/slide142.xml"/><Relationship Id="rId148" Type="http://schemas.openxmlformats.org/officeDocument/2006/relationships/slide" Target="slides/slide141.xml"/><Relationship Id="rId147" Type="http://schemas.openxmlformats.org/officeDocument/2006/relationships/slide" Target="slides/slide140.xml"/><Relationship Id="rId146" Type="http://schemas.openxmlformats.org/officeDocument/2006/relationships/slide" Target="slides/slide139.xml"/><Relationship Id="rId145" Type="http://schemas.openxmlformats.org/officeDocument/2006/relationships/slide" Target="slides/slide138.xml"/><Relationship Id="rId144" Type="http://schemas.openxmlformats.org/officeDocument/2006/relationships/slide" Target="slides/slide137.xml"/><Relationship Id="rId143" Type="http://schemas.openxmlformats.org/officeDocument/2006/relationships/slide" Target="slides/slide136.xml"/><Relationship Id="rId142" Type="http://schemas.openxmlformats.org/officeDocument/2006/relationships/slide" Target="slides/slide135.xml"/><Relationship Id="rId141" Type="http://schemas.openxmlformats.org/officeDocument/2006/relationships/slide" Target="slides/slide134.xml"/><Relationship Id="rId140" Type="http://schemas.openxmlformats.org/officeDocument/2006/relationships/slide" Target="slides/slide133.xml"/><Relationship Id="rId14" Type="http://schemas.openxmlformats.org/officeDocument/2006/relationships/slide" Target="slides/slide8.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 Type="http://schemas.openxmlformats.org/officeDocument/2006/relationships/slide" Target="slides/slide7.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125" Type="http://schemas.openxmlformats.org/officeDocument/2006/relationships/slide" Target="slides/slide118.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121" Type="http://schemas.openxmlformats.org/officeDocument/2006/relationships/slide" Target="slides/slide114.xml"/><Relationship Id="rId120" Type="http://schemas.openxmlformats.org/officeDocument/2006/relationships/slide" Target="slides/slide113.xml"/><Relationship Id="rId12" Type="http://schemas.openxmlformats.org/officeDocument/2006/relationships/slide" Target="slides/slide6.xml"/><Relationship Id="rId119" Type="http://schemas.openxmlformats.org/officeDocument/2006/relationships/slide" Target="slides/slide112.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4" Type="http://schemas.openxmlformats.org/officeDocument/2006/relationships/slide" Target="slides/slide107.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110" Type="http://schemas.openxmlformats.org/officeDocument/2006/relationships/slide" Target="slides/slide103.xml"/><Relationship Id="rId11" Type="http://schemas.openxmlformats.org/officeDocument/2006/relationships/slide" Target="slides/slide5.xml"/><Relationship Id="rId109" Type="http://schemas.openxmlformats.org/officeDocument/2006/relationships/slide" Target="slides/slide102.xml"/><Relationship Id="rId108" Type="http://schemas.openxmlformats.org/officeDocument/2006/relationships/slide" Target="slides/slide101.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10" Type="http://schemas.openxmlformats.org/officeDocument/2006/relationships/slide" Target="slides/slide4.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6D7A0F0-DB2F-461F-BBA2-BDC140A2F8E2}" type="doc">
      <dgm:prSet loTypeId="urn:microsoft.com/office/officeart/2005/8/layout/process1" loCatId="process" qsTypeId="urn:microsoft.com/office/officeart/2005/8/quickstyle/simple1" qsCatId="simple" csTypeId="urn:microsoft.com/office/officeart/2005/8/colors/accent1_2" csCatId="accent1" phldr="1"/>
      <dgm:spPr/>
    </dgm:pt>
    <dgm:pt modelId="{9132B0BC-E1CC-4E2C-B8A9-E5D44DFE2CDB}">
      <dgm:prSet phldrT="[文本]" custT="1">
        <dgm:style>
          <a:lnRef idx="3">
            <a:schemeClr val="lt1"/>
          </a:lnRef>
          <a:fillRef idx="1">
            <a:schemeClr val="accent3"/>
          </a:fillRef>
          <a:effectRef idx="1">
            <a:schemeClr val="accent3"/>
          </a:effectRef>
          <a:fontRef idx="minor">
            <a:schemeClr val="lt1"/>
          </a:fontRef>
        </dgm:style>
      </dgm:prSet>
      <dgm:spPr/>
      <dgm:t>
        <a:bodyPr/>
        <a:lstStyle/>
        <a:p>
          <a:r>
            <a:rPr lang="zh-CN" altLang="en-US" sz="1600" b="1" dirty="0" smtClean="0">
              <a:solidFill>
                <a:schemeClr val="tx1"/>
              </a:solidFill>
              <a:latin typeface="黑体" panose="02010600030101010101" pitchFamily="1" charset="-122"/>
              <a:ea typeface="黑体" panose="02010600030101010101" pitchFamily="1" charset="-122"/>
            </a:rPr>
            <a:t>条件</a:t>
          </a:r>
          <a:endParaRPr lang="zh-CN" altLang="en-US" sz="1600" b="1" dirty="0">
            <a:solidFill>
              <a:schemeClr val="tx1"/>
            </a:solidFill>
            <a:latin typeface="黑体" panose="02010600030101010101" pitchFamily="1" charset="-122"/>
            <a:ea typeface="黑体" panose="02010600030101010101" pitchFamily="1" charset="-122"/>
          </a:endParaRPr>
        </a:p>
      </dgm:t>
    </dgm:pt>
    <dgm:pt modelId="{06927A8E-3D0C-40C4-9694-F28EC83ED637}" cxnId="{19AEC73E-1AA5-4222-AA2E-319DD8AFC2A0}" type="parTrans">
      <dgm:prSet/>
      <dgm:spPr/>
      <dgm:t>
        <a:bodyPr/>
        <a:lstStyle/>
        <a:p>
          <a:endParaRPr lang="zh-CN" altLang="en-US" sz="1600">
            <a:latin typeface="黑体" panose="02010600030101010101" pitchFamily="1" charset="-122"/>
            <a:ea typeface="黑体" panose="02010600030101010101" pitchFamily="1" charset="-122"/>
          </a:endParaRPr>
        </a:p>
      </dgm:t>
    </dgm:pt>
    <dgm:pt modelId="{F8E3FF36-3608-4C98-AB2D-50634695238C}" cxnId="{19AEC73E-1AA5-4222-AA2E-319DD8AFC2A0}" type="sibTrans">
      <dgm:prSet custT="1">
        <dgm:style>
          <a:lnRef idx="3">
            <a:schemeClr val="lt1"/>
          </a:lnRef>
          <a:fillRef idx="1">
            <a:schemeClr val="accent6"/>
          </a:fillRef>
          <a:effectRef idx="1">
            <a:schemeClr val="accent6"/>
          </a:effectRef>
          <a:fontRef idx="minor">
            <a:schemeClr val="lt1"/>
          </a:fontRef>
        </dgm:style>
      </dgm:prSet>
      <dgm:spPr/>
      <dgm:t>
        <a:bodyPr/>
        <a:lstStyle/>
        <a:p>
          <a:endParaRPr lang="zh-CN" altLang="en-US" sz="1600">
            <a:latin typeface="黑体" panose="02010600030101010101" pitchFamily="1" charset="-122"/>
            <a:ea typeface="黑体" panose="02010600030101010101" pitchFamily="1" charset="-122"/>
          </a:endParaRPr>
        </a:p>
      </dgm:t>
    </dgm:pt>
    <dgm:pt modelId="{0820EF10-800F-4B68-932F-4FC01F23E174}">
      <dgm:prSet phldrT="[文本]" custT="1">
        <dgm:style>
          <a:lnRef idx="1">
            <a:schemeClr val="accent6"/>
          </a:lnRef>
          <a:fillRef idx="2">
            <a:schemeClr val="accent6"/>
          </a:fillRef>
          <a:effectRef idx="1">
            <a:schemeClr val="accent6"/>
          </a:effectRef>
          <a:fontRef idx="minor">
            <a:schemeClr val="dk1"/>
          </a:fontRef>
        </dgm:style>
      </dgm:prSet>
      <dgm:spPr/>
      <dgm:t>
        <a:bodyPr/>
        <a:lstStyle/>
        <a:p>
          <a:r>
            <a:rPr lang="zh-CN" altLang="en-US" sz="1600" b="1" dirty="0" smtClean="0">
              <a:solidFill>
                <a:schemeClr val="tx1"/>
              </a:solidFill>
              <a:latin typeface="黑体" panose="02010600030101010101" pitchFamily="1" charset="-122"/>
              <a:ea typeface="黑体" panose="02010600030101010101" pitchFamily="1" charset="-122"/>
            </a:rPr>
            <a:t>发证</a:t>
          </a:r>
          <a:endParaRPr lang="zh-CN" altLang="en-US" sz="1600" b="1" dirty="0">
            <a:solidFill>
              <a:schemeClr val="tx1"/>
            </a:solidFill>
            <a:latin typeface="黑体" panose="02010600030101010101" pitchFamily="1" charset="-122"/>
            <a:ea typeface="黑体" panose="02010600030101010101" pitchFamily="1" charset="-122"/>
          </a:endParaRPr>
        </a:p>
      </dgm:t>
    </dgm:pt>
    <dgm:pt modelId="{1DAEC58E-157D-47C8-AE37-635C6D633576}" cxnId="{FB642B8F-B7F6-40BB-960C-521256C54EE2}" type="parTrans">
      <dgm:prSet/>
      <dgm:spPr/>
      <dgm:t>
        <a:bodyPr/>
        <a:lstStyle/>
        <a:p>
          <a:endParaRPr lang="zh-CN" altLang="en-US" sz="1600">
            <a:latin typeface="黑体" panose="02010600030101010101" pitchFamily="1" charset="-122"/>
            <a:ea typeface="黑体" panose="02010600030101010101" pitchFamily="1" charset="-122"/>
          </a:endParaRPr>
        </a:p>
      </dgm:t>
    </dgm:pt>
    <dgm:pt modelId="{0123D0EA-8238-40FB-8598-AC59DDCF18B2}" cxnId="{FB642B8F-B7F6-40BB-960C-521256C54EE2}" type="sibTrans">
      <dgm:prSet custT="1">
        <dgm:style>
          <a:lnRef idx="3">
            <a:schemeClr val="lt1"/>
          </a:lnRef>
          <a:fillRef idx="1">
            <a:schemeClr val="accent6"/>
          </a:fillRef>
          <a:effectRef idx="1">
            <a:schemeClr val="accent6"/>
          </a:effectRef>
          <a:fontRef idx="minor">
            <a:schemeClr val="lt1"/>
          </a:fontRef>
        </dgm:style>
      </dgm:prSet>
      <dgm:spPr/>
      <dgm:t>
        <a:bodyPr/>
        <a:lstStyle/>
        <a:p>
          <a:endParaRPr lang="zh-CN" altLang="en-US" sz="1600">
            <a:latin typeface="黑体" panose="02010600030101010101" pitchFamily="1" charset="-122"/>
            <a:ea typeface="黑体" panose="02010600030101010101" pitchFamily="1" charset="-122"/>
          </a:endParaRPr>
        </a:p>
      </dgm:t>
    </dgm:pt>
    <dgm:pt modelId="{3F8C006A-E0C2-4C6C-BBC1-F0BC6D0B37BF}">
      <dgm:prSet phldrT="[文本]" custT="1">
        <dgm:style>
          <a:lnRef idx="1">
            <a:schemeClr val="accent4"/>
          </a:lnRef>
          <a:fillRef idx="2">
            <a:schemeClr val="accent4"/>
          </a:fillRef>
          <a:effectRef idx="1">
            <a:schemeClr val="accent4"/>
          </a:effectRef>
          <a:fontRef idx="minor">
            <a:schemeClr val="dk1"/>
          </a:fontRef>
        </dgm:style>
      </dgm:prSet>
      <dgm:spPr/>
      <dgm:t>
        <a:bodyPr/>
        <a:lstStyle/>
        <a:p>
          <a:r>
            <a:rPr lang="zh-CN" altLang="en-US" sz="1600" b="1" dirty="0" smtClean="0">
              <a:solidFill>
                <a:schemeClr val="tx1"/>
              </a:solidFill>
              <a:latin typeface="黑体" panose="02010600030101010101" pitchFamily="1" charset="-122"/>
              <a:ea typeface="黑体" panose="02010600030101010101" pitchFamily="1" charset="-122"/>
            </a:rPr>
            <a:t>管理服务</a:t>
          </a:r>
          <a:endParaRPr lang="zh-CN" altLang="en-US" sz="1600" b="1" dirty="0">
            <a:solidFill>
              <a:schemeClr val="tx1"/>
            </a:solidFill>
            <a:latin typeface="黑体" panose="02010600030101010101" pitchFamily="1" charset="-122"/>
            <a:ea typeface="黑体" panose="02010600030101010101" pitchFamily="1" charset="-122"/>
          </a:endParaRPr>
        </a:p>
      </dgm:t>
    </dgm:pt>
    <dgm:pt modelId="{1B730BC4-C24D-4824-B1C4-BC9656CC9E4C}" cxnId="{C2E13595-49D2-4430-9E9C-1AFEED0B4B0D}" type="parTrans">
      <dgm:prSet/>
      <dgm:spPr/>
      <dgm:t>
        <a:bodyPr/>
        <a:lstStyle/>
        <a:p>
          <a:endParaRPr lang="zh-CN" altLang="en-US" sz="1600">
            <a:latin typeface="黑体" panose="02010600030101010101" pitchFamily="1" charset="-122"/>
            <a:ea typeface="黑体" panose="02010600030101010101" pitchFamily="1" charset="-122"/>
          </a:endParaRPr>
        </a:p>
      </dgm:t>
    </dgm:pt>
    <dgm:pt modelId="{E1DDBF83-E8F9-4FA1-80CE-A7244641A1EF}" cxnId="{C2E13595-49D2-4430-9E9C-1AFEED0B4B0D}" type="sibTrans">
      <dgm:prSet/>
      <dgm:spPr/>
      <dgm:t>
        <a:bodyPr/>
        <a:lstStyle/>
        <a:p>
          <a:endParaRPr lang="zh-CN" altLang="en-US" sz="1600">
            <a:latin typeface="黑体" panose="02010600030101010101" pitchFamily="1" charset="-122"/>
            <a:ea typeface="黑体" panose="02010600030101010101" pitchFamily="1" charset="-122"/>
          </a:endParaRPr>
        </a:p>
      </dgm:t>
    </dgm:pt>
    <dgm:pt modelId="{DE265073-F825-4B45-B986-AB720244D5B4}">
      <dgm:prSet phldrT="[文本]" custT="1">
        <dgm:style>
          <a:lnRef idx="3">
            <a:schemeClr val="lt1"/>
          </a:lnRef>
          <a:fillRef idx="1">
            <a:schemeClr val="accent5"/>
          </a:fillRef>
          <a:effectRef idx="1">
            <a:schemeClr val="accent5"/>
          </a:effectRef>
          <a:fontRef idx="minor">
            <a:schemeClr val="lt1"/>
          </a:fontRef>
        </dgm:style>
      </dgm:prSet>
      <dgm:spPr/>
      <dgm:t>
        <a:bodyPr/>
        <a:lstStyle/>
        <a:p>
          <a:r>
            <a:rPr lang="zh-CN" altLang="en-US" sz="1600" b="1" dirty="0" smtClean="0">
              <a:solidFill>
                <a:schemeClr val="tx1"/>
              </a:solidFill>
              <a:latin typeface="黑体" panose="02010600030101010101" pitchFamily="1" charset="-122"/>
              <a:ea typeface="黑体" panose="02010600030101010101" pitchFamily="1" charset="-122"/>
            </a:rPr>
            <a:t>程序</a:t>
          </a:r>
          <a:endParaRPr lang="zh-CN" altLang="en-US" sz="1600" b="1" dirty="0">
            <a:solidFill>
              <a:schemeClr val="tx1"/>
            </a:solidFill>
            <a:latin typeface="黑体" panose="02010600030101010101" pitchFamily="1" charset="-122"/>
            <a:ea typeface="黑体" panose="02010600030101010101" pitchFamily="1" charset="-122"/>
          </a:endParaRPr>
        </a:p>
      </dgm:t>
    </dgm:pt>
    <dgm:pt modelId="{C791A2B3-3D7A-492E-93DC-8D450CA742D7}" cxnId="{E7E6AD20-24FA-4422-A571-036722909394}" type="parTrans">
      <dgm:prSet/>
      <dgm:spPr/>
      <dgm:t>
        <a:bodyPr/>
        <a:lstStyle/>
        <a:p>
          <a:endParaRPr lang="zh-CN" altLang="en-US" sz="1600">
            <a:latin typeface="黑体" panose="02010600030101010101" pitchFamily="1" charset="-122"/>
            <a:ea typeface="黑体" panose="02010600030101010101" pitchFamily="1" charset="-122"/>
          </a:endParaRPr>
        </a:p>
      </dgm:t>
    </dgm:pt>
    <dgm:pt modelId="{CE97D646-FEDD-41DD-BDE2-A351BAA3721F}" cxnId="{E7E6AD20-24FA-4422-A571-036722909394}" type="sibTrans">
      <dgm:prSet custT="1">
        <dgm:style>
          <a:lnRef idx="3">
            <a:schemeClr val="lt1"/>
          </a:lnRef>
          <a:fillRef idx="1">
            <a:schemeClr val="accent6"/>
          </a:fillRef>
          <a:effectRef idx="1">
            <a:schemeClr val="accent6"/>
          </a:effectRef>
          <a:fontRef idx="minor">
            <a:schemeClr val="lt1"/>
          </a:fontRef>
        </dgm:style>
      </dgm:prSet>
      <dgm:spPr/>
      <dgm:t>
        <a:bodyPr/>
        <a:lstStyle/>
        <a:p>
          <a:endParaRPr lang="zh-CN" altLang="en-US" sz="1600">
            <a:latin typeface="黑体" panose="02010600030101010101" pitchFamily="1" charset="-122"/>
            <a:ea typeface="黑体" panose="02010600030101010101" pitchFamily="1" charset="-122"/>
          </a:endParaRPr>
        </a:p>
      </dgm:t>
    </dgm:pt>
    <dgm:pt modelId="{A93CE725-441D-4D4E-BC73-E8352B3EDB2D}" type="pres">
      <dgm:prSet presAssocID="{D6D7A0F0-DB2F-461F-BBA2-BDC140A2F8E2}" presName="Name0" presStyleCnt="0">
        <dgm:presLayoutVars>
          <dgm:dir/>
          <dgm:resizeHandles val="exact"/>
        </dgm:presLayoutVars>
      </dgm:prSet>
      <dgm:spPr/>
    </dgm:pt>
    <dgm:pt modelId="{812C3BB7-0F99-49E2-852B-5E909B033F1C}" type="pres">
      <dgm:prSet presAssocID="{9132B0BC-E1CC-4E2C-B8A9-E5D44DFE2CDB}" presName="node" presStyleLbl="node1" presStyleIdx="0" presStyleCnt="4" custScaleX="219677" custLinFactNeighborX="12347" custLinFactNeighborY="-80000">
        <dgm:presLayoutVars>
          <dgm:bulletEnabled val="1"/>
        </dgm:presLayoutVars>
      </dgm:prSet>
      <dgm:spPr/>
      <dgm:t>
        <a:bodyPr/>
        <a:lstStyle/>
        <a:p>
          <a:endParaRPr lang="zh-CN" altLang="en-US"/>
        </a:p>
      </dgm:t>
    </dgm:pt>
    <dgm:pt modelId="{0185A1E7-B067-454E-AEA4-90D05365FB4E}" type="pres">
      <dgm:prSet presAssocID="{F8E3FF36-3608-4C98-AB2D-50634695238C}" presName="sibTrans" presStyleLbl="sibTrans2D1" presStyleIdx="0" presStyleCnt="3"/>
      <dgm:spPr/>
      <dgm:t>
        <a:bodyPr/>
        <a:lstStyle/>
        <a:p>
          <a:endParaRPr lang="zh-CN" altLang="en-US"/>
        </a:p>
      </dgm:t>
    </dgm:pt>
    <dgm:pt modelId="{4E9BB8BD-50F0-4ECF-8509-6F5527506D8F}" type="pres">
      <dgm:prSet presAssocID="{F8E3FF36-3608-4C98-AB2D-50634695238C}" presName="connectorText" presStyleLbl="sibTrans2D1" presStyleIdx="0" presStyleCnt="3"/>
      <dgm:spPr/>
      <dgm:t>
        <a:bodyPr/>
        <a:lstStyle/>
        <a:p>
          <a:endParaRPr lang="zh-CN" altLang="en-US"/>
        </a:p>
      </dgm:t>
    </dgm:pt>
    <dgm:pt modelId="{B51DF3D2-6C54-431B-A13C-A872CEA6E26B}" type="pres">
      <dgm:prSet presAssocID="{DE265073-F825-4B45-B986-AB720244D5B4}" presName="node" presStyleLbl="node1" presStyleIdx="1" presStyleCnt="4" custScaleX="72126">
        <dgm:presLayoutVars>
          <dgm:bulletEnabled val="1"/>
        </dgm:presLayoutVars>
      </dgm:prSet>
      <dgm:spPr/>
      <dgm:t>
        <a:bodyPr/>
        <a:lstStyle/>
        <a:p>
          <a:endParaRPr lang="zh-CN" altLang="en-US"/>
        </a:p>
      </dgm:t>
    </dgm:pt>
    <dgm:pt modelId="{BBF1C549-9B6E-4FBD-AD53-3894F56BE480}" type="pres">
      <dgm:prSet presAssocID="{CE97D646-FEDD-41DD-BDE2-A351BAA3721F}" presName="sibTrans" presStyleLbl="sibTrans2D1" presStyleIdx="1" presStyleCnt="3"/>
      <dgm:spPr/>
      <dgm:t>
        <a:bodyPr/>
        <a:lstStyle/>
        <a:p>
          <a:endParaRPr lang="zh-CN" altLang="en-US"/>
        </a:p>
      </dgm:t>
    </dgm:pt>
    <dgm:pt modelId="{5FFA2D58-A916-4A2E-B390-DDAAFCD1FCF0}" type="pres">
      <dgm:prSet presAssocID="{CE97D646-FEDD-41DD-BDE2-A351BAA3721F}" presName="connectorText" presStyleLbl="sibTrans2D1" presStyleIdx="1" presStyleCnt="3"/>
      <dgm:spPr/>
      <dgm:t>
        <a:bodyPr/>
        <a:lstStyle/>
        <a:p>
          <a:endParaRPr lang="zh-CN" altLang="en-US"/>
        </a:p>
      </dgm:t>
    </dgm:pt>
    <dgm:pt modelId="{0F9C8457-4C05-4B5D-8987-094F62090997}" type="pres">
      <dgm:prSet presAssocID="{0820EF10-800F-4B68-932F-4FC01F23E174}" presName="node" presStyleLbl="node1" presStyleIdx="2" presStyleCnt="4" custScaleX="70221">
        <dgm:presLayoutVars>
          <dgm:bulletEnabled val="1"/>
        </dgm:presLayoutVars>
      </dgm:prSet>
      <dgm:spPr/>
      <dgm:t>
        <a:bodyPr/>
        <a:lstStyle/>
        <a:p>
          <a:endParaRPr lang="zh-CN" altLang="en-US"/>
        </a:p>
      </dgm:t>
    </dgm:pt>
    <dgm:pt modelId="{632ED016-D4AC-49F8-9DD1-F05AA1E765F6}" type="pres">
      <dgm:prSet presAssocID="{0123D0EA-8238-40FB-8598-AC59DDCF18B2}" presName="sibTrans" presStyleLbl="sibTrans2D1" presStyleIdx="2" presStyleCnt="3"/>
      <dgm:spPr/>
      <dgm:t>
        <a:bodyPr/>
        <a:lstStyle/>
        <a:p>
          <a:endParaRPr lang="zh-CN" altLang="en-US"/>
        </a:p>
      </dgm:t>
    </dgm:pt>
    <dgm:pt modelId="{BC54FA34-F0F8-43BE-B41B-D3E73ACAD44A}" type="pres">
      <dgm:prSet presAssocID="{0123D0EA-8238-40FB-8598-AC59DDCF18B2}" presName="connectorText" presStyleLbl="sibTrans2D1" presStyleIdx="2" presStyleCnt="3"/>
      <dgm:spPr/>
      <dgm:t>
        <a:bodyPr/>
        <a:lstStyle/>
        <a:p>
          <a:endParaRPr lang="zh-CN" altLang="en-US"/>
        </a:p>
      </dgm:t>
    </dgm:pt>
    <dgm:pt modelId="{9A06BAE6-D3E2-4EA0-B3BC-78E920E800FC}" type="pres">
      <dgm:prSet presAssocID="{3F8C006A-E0C2-4C6C-BBC1-F0BC6D0B37BF}" presName="node" presStyleLbl="node1" presStyleIdx="3" presStyleCnt="4">
        <dgm:presLayoutVars>
          <dgm:bulletEnabled val="1"/>
        </dgm:presLayoutVars>
      </dgm:prSet>
      <dgm:spPr/>
      <dgm:t>
        <a:bodyPr/>
        <a:lstStyle/>
        <a:p>
          <a:endParaRPr lang="zh-CN" altLang="en-US"/>
        </a:p>
      </dgm:t>
    </dgm:pt>
  </dgm:ptLst>
  <dgm:cxnLst>
    <dgm:cxn modelId="{C2E13595-49D2-4430-9E9C-1AFEED0B4B0D}" srcId="{D6D7A0F0-DB2F-461F-BBA2-BDC140A2F8E2}" destId="{3F8C006A-E0C2-4C6C-BBC1-F0BC6D0B37BF}" srcOrd="3" destOrd="0" parTransId="{1B730BC4-C24D-4824-B1C4-BC9656CC9E4C}" sibTransId="{E1DDBF83-E8F9-4FA1-80CE-A7244641A1EF}"/>
    <dgm:cxn modelId="{B96F129A-2E3D-4882-B27A-22A6B62E239E}" type="presOf" srcId="{0123D0EA-8238-40FB-8598-AC59DDCF18B2}" destId="{BC54FA34-F0F8-43BE-B41B-D3E73ACAD44A}" srcOrd="1" destOrd="0" presId="urn:microsoft.com/office/officeart/2005/8/layout/process1"/>
    <dgm:cxn modelId="{E7E6AD20-24FA-4422-A571-036722909394}" srcId="{D6D7A0F0-DB2F-461F-BBA2-BDC140A2F8E2}" destId="{DE265073-F825-4B45-B986-AB720244D5B4}" srcOrd="1" destOrd="0" parTransId="{C791A2B3-3D7A-492E-93DC-8D450CA742D7}" sibTransId="{CE97D646-FEDD-41DD-BDE2-A351BAA3721F}"/>
    <dgm:cxn modelId="{19AEC73E-1AA5-4222-AA2E-319DD8AFC2A0}" srcId="{D6D7A0F0-DB2F-461F-BBA2-BDC140A2F8E2}" destId="{9132B0BC-E1CC-4E2C-B8A9-E5D44DFE2CDB}" srcOrd="0" destOrd="0" parTransId="{06927A8E-3D0C-40C4-9694-F28EC83ED637}" sibTransId="{F8E3FF36-3608-4C98-AB2D-50634695238C}"/>
    <dgm:cxn modelId="{CF8D3D98-87F7-44CF-B967-530EEED85478}" type="presOf" srcId="{DE265073-F825-4B45-B986-AB720244D5B4}" destId="{B51DF3D2-6C54-431B-A13C-A872CEA6E26B}" srcOrd="0" destOrd="0" presId="urn:microsoft.com/office/officeart/2005/8/layout/process1"/>
    <dgm:cxn modelId="{D9B0190B-4407-47FA-B293-5259C018516C}" type="presOf" srcId="{CE97D646-FEDD-41DD-BDE2-A351BAA3721F}" destId="{5FFA2D58-A916-4A2E-B390-DDAAFCD1FCF0}" srcOrd="1" destOrd="0" presId="urn:microsoft.com/office/officeart/2005/8/layout/process1"/>
    <dgm:cxn modelId="{5C942B54-A730-495D-9DE7-7DEE0EFE36FA}" type="presOf" srcId="{0820EF10-800F-4B68-932F-4FC01F23E174}" destId="{0F9C8457-4C05-4B5D-8987-094F62090997}" srcOrd="0" destOrd="0" presId="urn:microsoft.com/office/officeart/2005/8/layout/process1"/>
    <dgm:cxn modelId="{B9346E6A-C297-4857-9E43-F02B88356548}" type="presOf" srcId="{0123D0EA-8238-40FB-8598-AC59DDCF18B2}" destId="{632ED016-D4AC-49F8-9DD1-F05AA1E765F6}" srcOrd="0" destOrd="0" presId="urn:microsoft.com/office/officeart/2005/8/layout/process1"/>
    <dgm:cxn modelId="{F82B84E6-D62F-478B-9346-4BA2F898C3DF}" type="presOf" srcId="{3F8C006A-E0C2-4C6C-BBC1-F0BC6D0B37BF}" destId="{9A06BAE6-D3E2-4EA0-B3BC-78E920E800FC}" srcOrd="0" destOrd="0" presId="urn:microsoft.com/office/officeart/2005/8/layout/process1"/>
    <dgm:cxn modelId="{EED1822E-A511-460F-A66F-FFA23D546217}" type="presOf" srcId="{F8E3FF36-3608-4C98-AB2D-50634695238C}" destId="{4E9BB8BD-50F0-4ECF-8509-6F5527506D8F}" srcOrd="1" destOrd="0" presId="urn:microsoft.com/office/officeart/2005/8/layout/process1"/>
    <dgm:cxn modelId="{DC16816C-CA56-4DB9-85D6-5865A385A869}" type="presOf" srcId="{D6D7A0F0-DB2F-461F-BBA2-BDC140A2F8E2}" destId="{A93CE725-441D-4D4E-BC73-E8352B3EDB2D}" srcOrd="0" destOrd="0" presId="urn:microsoft.com/office/officeart/2005/8/layout/process1"/>
    <dgm:cxn modelId="{C2F2CB0E-D451-4F5F-A63C-81D7624EC347}" type="presOf" srcId="{CE97D646-FEDD-41DD-BDE2-A351BAA3721F}" destId="{BBF1C549-9B6E-4FBD-AD53-3894F56BE480}" srcOrd="0" destOrd="0" presId="urn:microsoft.com/office/officeart/2005/8/layout/process1"/>
    <dgm:cxn modelId="{FB642B8F-B7F6-40BB-960C-521256C54EE2}" srcId="{D6D7A0F0-DB2F-461F-BBA2-BDC140A2F8E2}" destId="{0820EF10-800F-4B68-932F-4FC01F23E174}" srcOrd="2" destOrd="0" parTransId="{1DAEC58E-157D-47C8-AE37-635C6D633576}" sibTransId="{0123D0EA-8238-40FB-8598-AC59DDCF18B2}"/>
    <dgm:cxn modelId="{CEED6403-158F-4A21-A16F-1A4AC794A57D}" type="presOf" srcId="{9132B0BC-E1CC-4E2C-B8A9-E5D44DFE2CDB}" destId="{812C3BB7-0F99-49E2-852B-5E909B033F1C}" srcOrd="0" destOrd="0" presId="urn:microsoft.com/office/officeart/2005/8/layout/process1"/>
    <dgm:cxn modelId="{CEC77A65-E725-46BB-AEA0-219AE142A9BC}" type="presOf" srcId="{F8E3FF36-3608-4C98-AB2D-50634695238C}" destId="{0185A1E7-B067-454E-AEA4-90D05365FB4E}" srcOrd="0" destOrd="0" presId="urn:microsoft.com/office/officeart/2005/8/layout/process1"/>
    <dgm:cxn modelId="{155905A7-9B8B-4BD3-B0AA-79A3B97C8D9B}" type="presParOf" srcId="{A93CE725-441D-4D4E-BC73-E8352B3EDB2D}" destId="{812C3BB7-0F99-49E2-852B-5E909B033F1C}" srcOrd="0" destOrd="0" presId="urn:microsoft.com/office/officeart/2005/8/layout/process1"/>
    <dgm:cxn modelId="{D4F9CF0A-B0E7-41D6-80B0-E357D128A241}" type="presParOf" srcId="{A93CE725-441D-4D4E-BC73-E8352B3EDB2D}" destId="{0185A1E7-B067-454E-AEA4-90D05365FB4E}" srcOrd="1" destOrd="0" presId="urn:microsoft.com/office/officeart/2005/8/layout/process1"/>
    <dgm:cxn modelId="{F0F01562-4E45-4936-B153-1FA4A7A1C35A}" type="presParOf" srcId="{0185A1E7-B067-454E-AEA4-90D05365FB4E}" destId="{4E9BB8BD-50F0-4ECF-8509-6F5527506D8F}" srcOrd="0" destOrd="0" presId="urn:microsoft.com/office/officeart/2005/8/layout/process1"/>
    <dgm:cxn modelId="{6ABFC8E0-8A82-4C5D-846B-BFF788168C65}" type="presParOf" srcId="{A93CE725-441D-4D4E-BC73-E8352B3EDB2D}" destId="{B51DF3D2-6C54-431B-A13C-A872CEA6E26B}" srcOrd="2" destOrd="0" presId="urn:microsoft.com/office/officeart/2005/8/layout/process1"/>
    <dgm:cxn modelId="{675189AB-F271-4295-B43B-6B713BBE0246}" type="presParOf" srcId="{A93CE725-441D-4D4E-BC73-E8352B3EDB2D}" destId="{BBF1C549-9B6E-4FBD-AD53-3894F56BE480}" srcOrd="3" destOrd="0" presId="urn:microsoft.com/office/officeart/2005/8/layout/process1"/>
    <dgm:cxn modelId="{CC77FBA0-4990-4E4E-99CF-D49DE9E0C028}" type="presParOf" srcId="{BBF1C549-9B6E-4FBD-AD53-3894F56BE480}" destId="{5FFA2D58-A916-4A2E-B390-DDAAFCD1FCF0}" srcOrd="0" destOrd="0" presId="urn:microsoft.com/office/officeart/2005/8/layout/process1"/>
    <dgm:cxn modelId="{EC5AA74E-0F59-49AB-B2C6-B21E1FA1304D}" type="presParOf" srcId="{A93CE725-441D-4D4E-BC73-E8352B3EDB2D}" destId="{0F9C8457-4C05-4B5D-8987-094F62090997}" srcOrd="4" destOrd="0" presId="urn:microsoft.com/office/officeart/2005/8/layout/process1"/>
    <dgm:cxn modelId="{B7811314-60C3-4F23-91C2-8B6455EE4D89}" type="presParOf" srcId="{A93CE725-441D-4D4E-BC73-E8352B3EDB2D}" destId="{632ED016-D4AC-49F8-9DD1-F05AA1E765F6}" srcOrd="5" destOrd="0" presId="urn:microsoft.com/office/officeart/2005/8/layout/process1"/>
    <dgm:cxn modelId="{27FBACCE-5DCD-4E54-B972-95EF7BFC8C66}" type="presParOf" srcId="{632ED016-D4AC-49F8-9DD1-F05AA1E765F6}" destId="{BC54FA34-F0F8-43BE-B41B-D3E73ACAD44A}" srcOrd="0" destOrd="0" presId="urn:microsoft.com/office/officeart/2005/8/layout/process1"/>
    <dgm:cxn modelId="{A368B407-F9B0-4A8A-9939-F7040C5CADBB}" type="presParOf" srcId="{A93CE725-441D-4D4E-BC73-E8352B3EDB2D}" destId="{9A06BAE6-D3E2-4EA0-B3BC-78E920E800FC}" srcOrd="6"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71D018-EA8B-40DB-B74F-BA929818772D}"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zh-CN" altLang="en-US"/>
        </a:p>
      </dgm:t>
    </dgm:pt>
    <dgm:pt modelId="{12087874-701D-4C67-9A81-E733D24D4957}">
      <dgm:prSet custT="1">
        <dgm:style>
          <a:lnRef idx="1">
            <a:schemeClr val="accent3"/>
          </a:lnRef>
          <a:fillRef idx="2">
            <a:schemeClr val="accent3"/>
          </a:fillRef>
          <a:effectRef idx="1">
            <a:schemeClr val="accent3"/>
          </a:effectRef>
          <a:fontRef idx="minor">
            <a:schemeClr val="dk1"/>
          </a:fontRef>
        </dgm:style>
      </dgm:prSet>
      <dgm:spPr/>
      <dgm:t>
        <a:bodyPr/>
        <a:lstStyle/>
        <a:p>
          <a:r>
            <a:rPr lang="zh-CN" altLang="en-US" sz="1400" b="1" dirty="0" smtClean="0">
              <a:solidFill>
                <a:schemeClr val="tx1"/>
              </a:solidFill>
              <a:latin typeface="黑体" panose="02010600030101010101" pitchFamily="1" charset="-122"/>
              <a:ea typeface="黑体" panose="02010600030101010101" pitchFamily="1" charset="-122"/>
            </a:rPr>
            <a:t>接受过阳光工程、农业职业技能鉴定等农业培训或中等及以上农业学历教育合格</a:t>
          </a:r>
          <a:endParaRPr lang="zh-CN" altLang="en-US" sz="1400" b="1" dirty="0">
            <a:solidFill>
              <a:schemeClr val="tx1"/>
            </a:solidFill>
            <a:latin typeface="黑体" panose="02010600030101010101" pitchFamily="1" charset="-122"/>
            <a:ea typeface="黑体" panose="02010600030101010101" pitchFamily="1" charset="-122"/>
          </a:endParaRPr>
        </a:p>
      </dgm:t>
    </dgm:pt>
    <dgm:pt modelId="{89D01C94-6DD9-463D-B8EC-2C0FB8B029A5}" cxnId="{DBA60808-ECDE-4BF0-B6DD-20D5EA13594B}" type="parTrans">
      <dgm:prSet/>
      <dgm:spPr/>
      <dgm:t>
        <a:bodyPr/>
        <a:lstStyle/>
        <a:p>
          <a:endParaRPr lang="zh-CN" altLang="en-US"/>
        </a:p>
      </dgm:t>
    </dgm:pt>
    <dgm:pt modelId="{44C02922-8255-46C3-872F-9E9F2EB77267}" cxnId="{DBA60808-ECDE-4BF0-B6DD-20D5EA13594B}" type="sibTrans">
      <dgm:prSet>
        <dgm:style>
          <a:lnRef idx="3">
            <a:schemeClr val="lt1"/>
          </a:lnRef>
          <a:fillRef idx="1">
            <a:schemeClr val="accent6"/>
          </a:fillRef>
          <a:effectRef idx="1">
            <a:schemeClr val="accent6"/>
          </a:effectRef>
          <a:fontRef idx="minor">
            <a:schemeClr val="lt1"/>
          </a:fontRef>
        </dgm:style>
      </dgm:prSet>
      <dgm:spPr/>
      <dgm:t>
        <a:bodyPr/>
        <a:lstStyle/>
        <a:p>
          <a:endParaRPr lang="zh-CN" altLang="en-US"/>
        </a:p>
      </dgm:t>
    </dgm:pt>
    <dgm:pt modelId="{07DAE7EC-653E-4A64-84D9-3415A6DD33B9}">
      <dgm:prSet custT="1">
        <dgm:style>
          <a:lnRef idx="1">
            <a:schemeClr val="accent3"/>
          </a:lnRef>
          <a:fillRef idx="2">
            <a:schemeClr val="accent3"/>
          </a:fillRef>
          <a:effectRef idx="1">
            <a:schemeClr val="accent3"/>
          </a:effectRef>
          <a:fontRef idx="minor">
            <a:schemeClr val="dk1"/>
          </a:fontRef>
        </dgm:style>
      </dgm:prSet>
      <dgm:spPr/>
      <dgm:t>
        <a:bodyPr/>
        <a:lstStyle/>
        <a:p>
          <a:r>
            <a:rPr lang="zh-CN" altLang="en-US" sz="1400" b="1" dirty="0" smtClean="0">
              <a:solidFill>
                <a:schemeClr val="tx1"/>
              </a:solidFill>
              <a:latin typeface="黑体" panose="02010600030101010101" pitchFamily="1" charset="-122"/>
              <a:ea typeface="黑体" panose="02010600030101010101" pitchFamily="1" charset="-122"/>
            </a:rPr>
            <a:t>粮油作物生产经营规模须达到</a:t>
          </a:r>
          <a:r>
            <a:rPr lang="en-US" altLang="en-US" sz="1400" b="1" dirty="0" smtClean="0">
              <a:solidFill>
                <a:schemeClr val="tx1"/>
              </a:solidFill>
              <a:latin typeface="黑体" panose="02010600030101010101" pitchFamily="1" charset="-122"/>
              <a:ea typeface="黑体" panose="02010600030101010101" pitchFamily="1" charset="-122"/>
            </a:rPr>
            <a:t>30</a:t>
          </a:r>
          <a:r>
            <a:rPr lang="zh-CN" altLang="en-US" sz="1400" b="1" dirty="0" smtClean="0">
              <a:solidFill>
                <a:schemeClr val="tx1"/>
              </a:solidFill>
              <a:latin typeface="黑体" panose="02010600030101010101" pitchFamily="1" charset="-122"/>
              <a:ea typeface="黑体" panose="02010600030101010101" pitchFamily="1" charset="-122"/>
            </a:rPr>
            <a:t>亩以上（平原地区</a:t>
          </a:r>
          <a:r>
            <a:rPr lang="en-US" altLang="en-US" sz="1400" b="1" dirty="0" smtClean="0">
              <a:solidFill>
                <a:schemeClr val="tx1"/>
              </a:solidFill>
              <a:latin typeface="黑体" panose="02010600030101010101" pitchFamily="1" charset="-122"/>
              <a:ea typeface="黑体" panose="02010600030101010101" pitchFamily="1" charset="-122"/>
            </a:rPr>
            <a:t>50</a:t>
          </a:r>
          <a:r>
            <a:rPr lang="zh-CN" altLang="en-US" sz="1400" b="1" dirty="0" smtClean="0">
              <a:solidFill>
                <a:schemeClr val="tx1"/>
              </a:solidFill>
              <a:latin typeface="黑体" panose="02010600030101010101" pitchFamily="1" charset="-122"/>
              <a:ea typeface="黑体" panose="02010600030101010101" pitchFamily="1" charset="-122"/>
            </a:rPr>
            <a:t>亩以上）；经济作物生产经营规模须达到</a:t>
          </a:r>
          <a:r>
            <a:rPr lang="en-US" altLang="en-US" sz="1400" b="1" dirty="0" smtClean="0">
              <a:solidFill>
                <a:schemeClr val="tx1"/>
              </a:solidFill>
              <a:latin typeface="黑体" panose="02010600030101010101" pitchFamily="1" charset="-122"/>
              <a:ea typeface="黑体" panose="02010600030101010101" pitchFamily="1" charset="-122"/>
            </a:rPr>
            <a:t>30</a:t>
          </a:r>
          <a:r>
            <a:rPr lang="zh-CN" altLang="en-US" sz="1400" b="1" dirty="0" smtClean="0">
              <a:solidFill>
                <a:schemeClr val="tx1"/>
              </a:solidFill>
              <a:latin typeface="黑体" panose="02010600030101010101" pitchFamily="1" charset="-122"/>
              <a:ea typeface="黑体" panose="02010600030101010101" pitchFamily="1" charset="-122"/>
            </a:rPr>
            <a:t>亩以上；代耕代种或单季全程托管作业面积须达到</a:t>
          </a:r>
          <a:r>
            <a:rPr lang="en-US" altLang="en-US" sz="1400" b="1" dirty="0" smtClean="0">
              <a:solidFill>
                <a:schemeClr val="tx1"/>
              </a:solidFill>
              <a:latin typeface="黑体" panose="02010600030101010101" pitchFamily="1" charset="-122"/>
              <a:ea typeface="黑体" panose="02010600030101010101" pitchFamily="1" charset="-122"/>
            </a:rPr>
            <a:t>100</a:t>
          </a:r>
          <a:r>
            <a:rPr lang="zh-CN" altLang="en-US" sz="1400" b="1" dirty="0" smtClean="0">
              <a:solidFill>
                <a:schemeClr val="tx1"/>
              </a:solidFill>
              <a:latin typeface="黑体" panose="02010600030101010101" pitchFamily="1" charset="-122"/>
              <a:ea typeface="黑体" panose="02010600030101010101" pitchFamily="1" charset="-122"/>
            </a:rPr>
            <a:t>亩以上</a:t>
          </a:r>
          <a:endParaRPr lang="zh-CN" altLang="en-US" sz="1400" b="1" dirty="0">
            <a:solidFill>
              <a:schemeClr val="tx1"/>
            </a:solidFill>
            <a:latin typeface="黑体" panose="02010600030101010101" pitchFamily="1" charset="-122"/>
            <a:ea typeface="黑体" panose="02010600030101010101" pitchFamily="1" charset="-122"/>
          </a:endParaRPr>
        </a:p>
      </dgm:t>
    </dgm:pt>
    <dgm:pt modelId="{A46A8EE4-56E4-46D7-8980-9C4CA4AE00ED}" cxnId="{55CE4738-E890-438B-BEC0-04CF6DC83E59}" type="parTrans">
      <dgm:prSet/>
      <dgm:spPr/>
      <dgm:t>
        <a:bodyPr/>
        <a:lstStyle/>
        <a:p>
          <a:endParaRPr lang="zh-CN" altLang="en-US"/>
        </a:p>
      </dgm:t>
    </dgm:pt>
    <dgm:pt modelId="{4689EBF8-BB5A-4F0E-88AC-311160DA8248}" cxnId="{55CE4738-E890-438B-BEC0-04CF6DC83E59}" type="sibTrans">
      <dgm:prSet>
        <dgm:style>
          <a:lnRef idx="3">
            <a:schemeClr val="lt1"/>
          </a:lnRef>
          <a:fillRef idx="1">
            <a:schemeClr val="accent6"/>
          </a:fillRef>
          <a:effectRef idx="1">
            <a:schemeClr val="accent6"/>
          </a:effectRef>
          <a:fontRef idx="minor">
            <a:schemeClr val="lt1"/>
          </a:fontRef>
        </dgm:style>
      </dgm:prSet>
      <dgm:spPr/>
      <dgm:t>
        <a:bodyPr/>
        <a:lstStyle/>
        <a:p>
          <a:endParaRPr lang="zh-CN" altLang="en-US"/>
        </a:p>
      </dgm:t>
    </dgm:pt>
    <dgm:pt modelId="{ED535B4A-7B01-4D0E-AEA8-AAF3E659CFDC}">
      <dgm:prSet custT="1">
        <dgm:style>
          <a:lnRef idx="1">
            <a:schemeClr val="accent3"/>
          </a:lnRef>
          <a:fillRef idx="2">
            <a:schemeClr val="accent3"/>
          </a:fillRef>
          <a:effectRef idx="1">
            <a:schemeClr val="accent3"/>
          </a:effectRef>
          <a:fontRef idx="minor">
            <a:schemeClr val="dk1"/>
          </a:fontRef>
        </dgm:style>
      </dgm:prSet>
      <dgm:spPr/>
      <dgm:t>
        <a:bodyPr/>
        <a:lstStyle/>
        <a:p>
          <a:r>
            <a:rPr lang="zh-CN" altLang="en-US" sz="1400" b="1" dirty="0" smtClean="0">
              <a:solidFill>
                <a:schemeClr val="tx1"/>
              </a:solidFill>
              <a:latin typeface="黑体" panose="02010600030101010101" pitchFamily="1" charset="-122"/>
              <a:ea typeface="黑体" panose="02010600030101010101" pitchFamily="1" charset="-122"/>
            </a:rPr>
            <a:t>收入高于当地城镇居民平均收入水平</a:t>
          </a:r>
          <a:endParaRPr lang="zh-CN" altLang="en-US" sz="1400" b="1" dirty="0">
            <a:solidFill>
              <a:schemeClr val="tx1"/>
            </a:solidFill>
            <a:latin typeface="黑体" panose="02010600030101010101" pitchFamily="1" charset="-122"/>
            <a:ea typeface="黑体" panose="02010600030101010101" pitchFamily="1" charset="-122"/>
          </a:endParaRPr>
        </a:p>
      </dgm:t>
    </dgm:pt>
    <dgm:pt modelId="{B89914FE-F621-41C0-9C1D-0520AC5BC75C}" cxnId="{FF70AADE-17D5-4DBA-99DE-69C5658CAC32}" type="parTrans">
      <dgm:prSet/>
      <dgm:spPr/>
      <dgm:t>
        <a:bodyPr/>
        <a:lstStyle/>
        <a:p>
          <a:endParaRPr lang="zh-CN" altLang="en-US"/>
        </a:p>
      </dgm:t>
    </dgm:pt>
    <dgm:pt modelId="{375648C7-BDFD-4F14-BE27-A68FC67789B5}" cxnId="{FF70AADE-17D5-4DBA-99DE-69C5658CAC32}" type="sibTrans">
      <dgm:prSet>
        <dgm:style>
          <a:lnRef idx="3">
            <a:schemeClr val="lt1"/>
          </a:lnRef>
          <a:fillRef idx="1">
            <a:schemeClr val="accent6"/>
          </a:fillRef>
          <a:effectRef idx="1">
            <a:schemeClr val="accent6"/>
          </a:effectRef>
          <a:fontRef idx="minor">
            <a:schemeClr val="lt1"/>
          </a:fontRef>
        </dgm:style>
      </dgm:prSet>
      <dgm:spPr/>
      <dgm:t>
        <a:bodyPr/>
        <a:lstStyle/>
        <a:p>
          <a:endParaRPr lang="zh-CN" altLang="en-US"/>
        </a:p>
      </dgm:t>
    </dgm:pt>
    <dgm:pt modelId="{224BA57C-348C-4FDE-806D-83EEECBA76D7}">
      <dgm:prSet custT="1">
        <dgm:style>
          <a:lnRef idx="1">
            <a:schemeClr val="accent3"/>
          </a:lnRef>
          <a:fillRef idx="2">
            <a:schemeClr val="accent3"/>
          </a:fillRef>
          <a:effectRef idx="1">
            <a:schemeClr val="accent3"/>
          </a:effectRef>
          <a:fontRef idx="minor">
            <a:schemeClr val="dk1"/>
          </a:fontRef>
        </dgm:style>
      </dgm:prSet>
      <dgm:spPr/>
      <dgm:t>
        <a:bodyPr/>
        <a:lstStyle/>
        <a:p>
          <a:r>
            <a:rPr lang="zh-CN" altLang="en-US" sz="1400" b="1" dirty="0" smtClean="0">
              <a:solidFill>
                <a:schemeClr val="tx1"/>
              </a:solidFill>
              <a:latin typeface="黑体" panose="02010600030101010101" pitchFamily="1" charset="-122"/>
              <a:ea typeface="黑体" panose="02010600030101010101" pitchFamily="1" charset="-122"/>
            </a:rPr>
            <a:t>在当地从事农业生产经营有明显示范引领作用</a:t>
          </a:r>
          <a:endParaRPr lang="zh-CN" altLang="en-US" sz="1400" b="1" dirty="0">
            <a:solidFill>
              <a:schemeClr val="tx1"/>
            </a:solidFill>
            <a:latin typeface="黑体" panose="02010600030101010101" pitchFamily="1" charset="-122"/>
            <a:ea typeface="黑体" panose="02010600030101010101" pitchFamily="1" charset="-122"/>
          </a:endParaRPr>
        </a:p>
      </dgm:t>
    </dgm:pt>
    <dgm:pt modelId="{6DB14C83-FC1E-4A61-B549-35E9CAC6FC2D}" cxnId="{A64DA5AE-4BCD-41CD-B6A6-3DC5BB1D476D}" type="parTrans">
      <dgm:prSet/>
      <dgm:spPr/>
      <dgm:t>
        <a:bodyPr/>
        <a:lstStyle/>
        <a:p>
          <a:endParaRPr lang="zh-CN" altLang="en-US"/>
        </a:p>
      </dgm:t>
    </dgm:pt>
    <dgm:pt modelId="{C8E2C169-9991-495A-8873-203B7E3677B7}" cxnId="{A64DA5AE-4BCD-41CD-B6A6-3DC5BB1D476D}" type="sibTrans">
      <dgm:prSet/>
      <dgm:spPr/>
      <dgm:t>
        <a:bodyPr/>
        <a:lstStyle/>
        <a:p>
          <a:endParaRPr lang="zh-CN" altLang="en-US"/>
        </a:p>
      </dgm:t>
    </dgm:pt>
    <dgm:pt modelId="{A16D8B14-F22F-421E-8B0A-1B4AEF18CD0E}" type="pres">
      <dgm:prSet presAssocID="{0B71D018-EA8B-40DB-B74F-BA929818772D}" presName="linearFlow" presStyleCnt="0">
        <dgm:presLayoutVars>
          <dgm:resizeHandles val="exact"/>
        </dgm:presLayoutVars>
      </dgm:prSet>
      <dgm:spPr/>
      <dgm:t>
        <a:bodyPr/>
        <a:lstStyle/>
        <a:p>
          <a:endParaRPr lang="zh-CN" altLang="en-US"/>
        </a:p>
      </dgm:t>
    </dgm:pt>
    <dgm:pt modelId="{B2F4B5AA-46E6-452B-9CC7-78C7EDB768E9}" type="pres">
      <dgm:prSet presAssocID="{12087874-701D-4C67-9A81-E733D24D4957}" presName="node" presStyleLbl="node1" presStyleIdx="0" presStyleCnt="4" custScaleX="112655" custScaleY="56679">
        <dgm:presLayoutVars>
          <dgm:bulletEnabled val="1"/>
        </dgm:presLayoutVars>
      </dgm:prSet>
      <dgm:spPr/>
      <dgm:t>
        <a:bodyPr/>
        <a:lstStyle/>
        <a:p>
          <a:endParaRPr lang="zh-CN" altLang="en-US"/>
        </a:p>
      </dgm:t>
    </dgm:pt>
    <dgm:pt modelId="{98872AD0-F881-4B78-A5B7-D90AC3155C47}" type="pres">
      <dgm:prSet presAssocID="{44C02922-8255-46C3-872F-9E9F2EB77267}" presName="sibTrans" presStyleLbl="sibTrans2D1" presStyleIdx="0" presStyleCnt="3" custScaleX="46683" custLinFactNeighborX="-24211" custLinFactNeighborY="-5254"/>
      <dgm:spPr/>
      <dgm:t>
        <a:bodyPr/>
        <a:lstStyle/>
        <a:p>
          <a:endParaRPr lang="zh-CN" altLang="en-US"/>
        </a:p>
      </dgm:t>
    </dgm:pt>
    <dgm:pt modelId="{666E454C-E998-4FCC-8EB1-EE4A57AB0148}" type="pres">
      <dgm:prSet presAssocID="{44C02922-8255-46C3-872F-9E9F2EB77267}" presName="connectorText" presStyleLbl="sibTrans2D1" presStyleIdx="0" presStyleCnt="3"/>
      <dgm:spPr/>
      <dgm:t>
        <a:bodyPr/>
        <a:lstStyle/>
        <a:p>
          <a:endParaRPr lang="zh-CN" altLang="en-US"/>
        </a:p>
      </dgm:t>
    </dgm:pt>
    <dgm:pt modelId="{30F92CE6-B052-418A-93E9-06C3341FDC35}" type="pres">
      <dgm:prSet presAssocID="{07DAE7EC-653E-4A64-84D9-3415A6DD33B9}" presName="node" presStyleLbl="node1" presStyleIdx="1" presStyleCnt="4" custScaleX="120732" custScaleY="121915">
        <dgm:presLayoutVars>
          <dgm:bulletEnabled val="1"/>
        </dgm:presLayoutVars>
      </dgm:prSet>
      <dgm:spPr/>
      <dgm:t>
        <a:bodyPr/>
        <a:lstStyle/>
        <a:p>
          <a:endParaRPr lang="zh-CN" altLang="en-US"/>
        </a:p>
      </dgm:t>
    </dgm:pt>
    <dgm:pt modelId="{BE19CC5E-05DF-4422-8987-06CC1A071A17}" type="pres">
      <dgm:prSet presAssocID="{4689EBF8-BB5A-4F0E-88AC-311160DA8248}" presName="sibTrans" presStyleLbl="sibTrans2D1" presStyleIdx="1" presStyleCnt="3" custScaleX="67485" custLinFactNeighborX="-29296" custLinFactNeighborY="1704"/>
      <dgm:spPr/>
      <dgm:t>
        <a:bodyPr/>
        <a:lstStyle/>
        <a:p>
          <a:endParaRPr lang="zh-CN" altLang="en-US"/>
        </a:p>
      </dgm:t>
    </dgm:pt>
    <dgm:pt modelId="{FC4EE146-727F-4C9D-A3FA-AF51D3DC37D5}" type="pres">
      <dgm:prSet presAssocID="{4689EBF8-BB5A-4F0E-88AC-311160DA8248}" presName="connectorText" presStyleLbl="sibTrans2D1" presStyleIdx="1" presStyleCnt="3"/>
      <dgm:spPr/>
      <dgm:t>
        <a:bodyPr/>
        <a:lstStyle/>
        <a:p>
          <a:endParaRPr lang="zh-CN" altLang="en-US"/>
        </a:p>
      </dgm:t>
    </dgm:pt>
    <dgm:pt modelId="{5A26505E-7418-41C5-8948-0BD4DAE58DDB}" type="pres">
      <dgm:prSet presAssocID="{ED535B4A-7B01-4D0E-AEA8-AAF3E659CFDC}" presName="node" presStyleLbl="node1" presStyleIdx="2" presStyleCnt="4" custScaleX="114541" custScaleY="49462">
        <dgm:presLayoutVars>
          <dgm:bulletEnabled val="1"/>
        </dgm:presLayoutVars>
      </dgm:prSet>
      <dgm:spPr/>
      <dgm:t>
        <a:bodyPr/>
        <a:lstStyle/>
        <a:p>
          <a:endParaRPr lang="zh-CN" altLang="en-US"/>
        </a:p>
      </dgm:t>
    </dgm:pt>
    <dgm:pt modelId="{C164DE82-F786-4CA4-B517-0A5694B4EAF3}" type="pres">
      <dgm:prSet presAssocID="{375648C7-BDFD-4F14-BE27-A68FC67789B5}" presName="sibTrans" presStyleLbl="sibTrans2D1" presStyleIdx="2" presStyleCnt="3" custScaleX="70853" custLinFactNeighborX="-29296" custLinFactNeighborY="5035"/>
      <dgm:spPr/>
      <dgm:t>
        <a:bodyPr/>
        <a:lstStyle/>
        <a:p>
          <a:endParaRPr lang="zh-CN" altLang="en-US"/>
        </a:p>
      </dgm:t>
    </dgm:pt>
    <dgm:pt modelId="{958FB647-48ED-43FE-93E9-00A79666FCAF}" type="pres">
      <dgm:prSet presAssocID="{375648C7-BDFD-4F14-BE27-A68FC67789B5}" presName="connectorText" presStyleLbl="sibTrans2D1" presStyleIdx="2" presStyleCnt="3"/>
      <dgm:spPr/>
      <dgm:t>
        <a:bodyPr/>
        <a:lstStyle/>
        <a:p>
          <a:endParaRPr lang="zh-CN" altLang="en-US"/>
        </a:p>
      </dgm:t>
    </dgm:pt>
    <dgm:pt modelId="{956C8C9C-9B7E-43CE-8ACC-EFCE5E7225B8}" type="pres">
      <dgm:prSet presAssocID="{224BA57C-348C-4FDE-806D-83EEECBA76D7}" presName="node" presStyleLbl="node1" presStyleIdx="3" presStyleCnt="4" custScaleX="118088" custScaleY="54904">
        <dgm:presLayoutVars>
          <dgm:bulletEnabled val="1"/>
        </dgm:presLayoutVars>
      </dgm:prSet>
      <dgm:spPr/>
      <dgm:t>
        <a:bodyPr/>
        <a:lstStyle/>
        <a:p>
          <a:endParaRPr lang="zh-CN" altLang="en-US"/>
        </a:p>
      </dgm:t>
    </dgm:pt>
  </dgm:ptLst>
  <dgm:cxnLst>
    <dgm:cxn modelId="{A64DA5AE-4BCD-41CD-B6A6-3DC5BB1D476D}" srcId="{0B71D018-EA8B-40DB-B74F-BA929818772D}" destId="{224BA57C-348C-4FDE-806D-83EEECBA76D7}" srcOrd="3" destOrd="0" parTransId="{6DB14C83-FC1E-4A61-B549-35E9CAC6FC2D}" sibTransId="{C8E2C169-9991-495A-8873-203B7E3677B7}"/>
    <dgm:cxn modelId="{246CE734-240A-481A-9626-C61EC02D88A7}" type="presOf" srcId="{375648C7-BDFD-4F14-BE27-A68FC67789B5}" destId="{958FB647-48ED-43FE-93E9-00A79666FCAF}" srcOrd="1" destOrd="0" presId="urn:microsoft.com/office/officeart/2005/8/layout/process2"/>
    <dgm:cxn modelId="{43E99AA7-00CC-479D-895C-EC94418E690D}" type="presOf" srcId="{44C02922-8255-46C3-872F-9E9F2EB77267}" destId="{666E454C-E998-4FCC-8EB1-EE4A57AB0148}" srcOrd="1" destOrd="0" presId="urn:microsoft.com/office/officeart/2005/8/layout/process2"/>
    <dgm:cxn modelId="{908C26D4-5B21-4B3F-B969-D81730DEB03B}" type="presOf" srcId="{ED535B4A-7B01-4D0E-AEA8-AAF3E659CFDC}" destId="{5A26505E-7418-41C5-8948-0BD4DAE58DDB}" srcOrd="0" destOrd="0" presId="urn:microsoft.com/office/officeart/2005/8/layout/process2"/>
    <dgm:cxn modelId="{FBBF09D8-E50C-4936-9F3A-CC9C416AD684}" type="presOf" srcId="{0B71D018-EA8B-40DB-B74F-BA929818772D}" destId="{A16D8B14-F22F-421E-8B0A-1B4AEF18CD0E}" srcOrd="0" destOrd="0" presId="urn:microsoft.com/office/officeart/2005/8/layout/process2"/>
    <dgm:cxn modelId="{55CE4738-E890-438B-BEC0-04CF6DC83E59}" srcId="{0B71D018-EA8B-40DB-B74F-BA929818772D}" destId="{07DAE7EC-653E-4A64-84D9-3415A6DD33B9}" srcOrd="1" destOrd="0" parTransId="{A46A8EE4-56E4-46D7-8980-9C4CA4AE00ED}" sibTransId="{4689EBF8-BB5A-4F0E-88AC-311160DA8248}"/>
    <dgm:cxn modelId="{DBA60808-ECDE-4BF0-B6DD-20D5EA13594B}" srcId="{0B71D018-EA8B-40DB-B74F-BA929818772D}" destId="{12087874-701D-4C67-9A81-E733D24D4957}" srcOrd="0" destOrd="0" parTransId="{89D01C94-6DD9-463D-B8EC-2C0FB8B029A5}" sibTransId="{44C02922-8255-46C3-872F-9E9F2EB77267}"/>
    <dgm:cxn modelId="{FF70AADE-17D5-4DBA-99DE-69C5658CAC32}" srcId="{0B71D018-EA8B-40DB-B74F-BA929818772D}" destId="{ED535B4A-7B01-4D0E-AEA8-AAF3E659CFDC}" srcOrd="2" destOrd="0" parTransId="{B89914FE-F621-41C0-9C1D-0520AC5BC75C}" sibTransId="{375648C7-BDFD-4F14-BE27-A68FC67789B5}"/>
    <dgm:cxn modelId="{7647CA04-E8F4-49C6-A773-2C8457CCC0F9}" type="presOf" srcId="{12087874-701D-4C67-9A81-E733D24D4957}" destId="{B2F4B5AA-46E6-452B-9CC7-78C7EDB768E9}" srcOrd="0" destOrd="0" presId="urn:microsoft.com/office/officeart/2005/8/layout/process2"/>
    <dgm:cxn modelId="{E07135C0-52F8-4571-89F8-9AE1251218A5}" type="presOf" srcId="{4689EBF8-BB5A-4F0E-88AC-311160DA8248}" destId="{FC4EE146-727F-4C9D-A3FA-AF51D3DC37D5}" srcOrd="1" destOrd="0" presId="urn:microsoft.com/office/officeart/2005/8/layout/process2"/>
    <dgm:cxn modelId="{E89480F4-1732-438C-89FE-439CB8DC9495}" type="presOf" srcId="{44C02922-8255-46C3-872F-9E9F2EB77267}" destId="{98872AD0-F881-4B78-A5B7-D90AC3155C47}" srcOrd="0" destOrd="0" presId="urn:microsoft.com/office/officeart/2005/8/layout/process2"/>
    <dgm:cxn modelId="{CD528C6A-35C8-4D3D-BBD3-F66214AF980C}" type="presOf" srcId="{07DAE7EC-653E-4A64-84D9-3415A6DD33B9}" destId="{30F92CE6-B052-418A-93E9-06C3341FDC35}" srcOrd="0" destOrd="0" presId="urn:microsoft.com/office/officeart/2005/8/layout/process2"/>
    <dgm:cxn modelId="{BF7F0C67-9BB7-4F08-AEB9-63F7A75C7DA9}" type="presOf" srcId="{224BA57C-348C-4FDE-806D-83EEECBA76D7}" destId="{956C8C9C-9B7E-43CE-8ACC-EFCE5E7225B8}" srcOrd="0" destOrd="0" presId="urn:microsoft.com/office/officeart/2005/8/layout/process2"/>
    <dgm:cxn modelId="{A85D80AD-47DF-4E13-9AED-6966FB97AE40}" type="presOf" srcId="{375648C7-BDFD-4F14-BE27-A68FC67789B5}" destId="{C164DE82-F786-4CA4-B517-0A5694B4EAF3}" srcOrd="0" destOrd="0" presId="urn:microsoft.com/office/officeart/2005/8/layout/process2"/>
    <dgm:cxn modelId="{9131CFDD-27EB-4552-8E9B-5E3CCDDA2103}" type="presOf" srcId="{4689EBF8-BB5A-4F0E-88AC-311160DA8248}" destId="{BE19CC5E-05DF-4422-8987-06CC1A071A17}" srcOrd="0" destOrd="0" presId="urn:microsoft.com/office/officeart/2005/8/layout/process2"/>
    <dgm:cxn modelId="{2A6D487D-EFFE-499A-B25B-CEEADCC4134C}" type="presParOf" srcId="{A16D8B14-F22F-421E-8B0A-1B4AEF18CD0E}" destId="{B2F4B5AA-46E6-452B-9CC7-78C7EDB768E9}" srcOrd="0" destOrd="0" presId="urn:microsoft.com/office/officeart/2005/8/layout/process2"/>
    <dgm:cxn modelId="{45FA0894-8BDF-4D0C-A9BA-F15926D69ABB}" type="presParOf" srcId="{A16D8B14-F22F-421E-8B0A-1B4AEF18CD0E}" destId="{98872AD0-F881-4B78-A5B7-D90AC3155C47}" srcOrd="1" destOrd="0" presId="urn:microsoft.com/office/officeart/2005/8/layout/process2"/>
    <dgm:cxn modelId="{FE5E3937-15F0-4B1F-B355-017D406D3929}" type="presParOf" srcId="{98872AD0-F881-4B78-A5B7-D90AC3155C47}" destId="{666E454C-E998-4FCC-8EB1-EE4A57AB0148}" srcOrd="0" destOrd="0" presId="urn:microsoft.com/office/officeart/2005/8/layout/process2"/>
    <dgm:cxn modelId="{A90E842B-F522-4FD1-B639-0DF6897A379C}" type="presParOf" srcId="{A16D8B14-F22F-421E-8B0A-1B4AEF18CD0E}" destId="{30F92CE6-B052-418A-93E9-06C3341FDC35}" srcOrd="2" destOrd="0" presId="urn:microsoft.com/office/officeart/2005/8/layout/process2"/>
    <dgm:cxn modelId="{E13834BB-F54B-49DB-99D3-DED4838842CF}" type="presParOf" srcId="{A16D8B14-F22F-421E-8B0A-1B4AEF18CD0E}" destId="{BE19CC5E-05DF-4422-8987-06CC1A071A17}" srcOrd="3" destOrd="0" presId="urn:microsoft.com/office/officeart/2005/8/layout/process2"/>
    <dgm:cxn modelId="{14AD8D8B-B96C-4982-9740-C88F1EF38090}" type="presParOf" srcId="{BE19CC5E-05DF-4422-8987-06CC1A071A17}" destId="{FC4EE146-727F-4C9D-A3FA-AF51D3DC37D5}" srcOrd="0" destOrd="0" presId="urn:microsoft.com/office/officeart/2005/8/layout/process2"/>
    <dgm:cxn modelId="{596F4E97-75BE-4636-ABB2-06E4C1526254}" type="presParOf" srcId="{A16D8B14-F22F-421E-8B0A-1B4AEF18CD0E}" destId="{5A26505E-7418-41C5-8948-0BD4DAE58DDB}" srcOrd="4" destOrd="0" presId="urn:microsoft.com/office/officeart/2005/8/layout/process2"/>
    <dgm:cxn modelId="{BC4138C6-0ABC-40FF-B8A4-36C7B53BB47D}" type="presParOf" srcId="{A16D8B14-F22F-421E-8B0A-1B4AEF18CD0E}" destId="{C164DE82-F786-4CA4-B517-0A5694B4EAF3}" srcOrd="5" destOrd="0" presId="urn:microsoft.com/office/officeart/2005/8/layout/process2"/>
    <dgm:cxn modelId="{C2244BB5-D30C-439B-8C94-BD7A9D4BD7B2}" type="presParOf" srcId="{C164DE82-F786-4CA4-B517-0A5694B4EAF3}" destId="{958FB647-48ED-43FE-93E9-00A79666FCAF}" srcOrd="0" destOrd="0" presId="urn:microsoft.com/office/officeart/2005/8/layout/process2"/>
    <dgm:cxn modelId="{82518B2E-CF22-473C-B5AE-382D44635DF1}" type="presParOf" srcId="{A16D8B14-F22F-421E-8B0A-1B4AEF18CD0E}" destId="{956C8C9C-9B7E-43CE-8ACC-EFCE5E7225B8}"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C3F551-1D1E-4ACE-BEBE-15D00DD062F5}" type="doc">
      <dgm:prSet loTypeId="urn:microsoft.com/office/officeart/2005/8/layout/process2" loCatId="process" qsTypeId="urn:microsoft.com/office/officeart/2005/8/quickstyle/simple1" qsCatId="simple" csTypeId="urn:microsoft.com/office/officeart/2005/8/colors/accent1_2" csCatId="accent1" phldr="1"/>
      <dgm:spPr/>
    </dgm:pt>
    <dgm:pt modelId="{71F8BEF1-86AD-4A67-8B97-ADFCD6BB1EAD}">
      <dgm:prSet phldrT="[文本]" custT="1">
        <dgm:style>
          <a:lnRef idx="1">
            <a:schemeClr val="accent5"/>
          </a:lnRef>
          <a:fillRef idx="2">
            <a:schemeClr val="accent5"/>
          </a:fillRef>
          <a:effectRef idx="1">
            <a:schemeClr val="accent5"/>
          </a:effectRef>
          <a:fontRef idx="minor">
            <a:schemeClr val="dk1"/>
          </a:fontRef>
        </dgm:style>
      </dgm:prSet>
      <dgm:spPr/>
      <dgm:t>
        <a:bodyPr/>
        <a:lstStyle/>
        <a:p>
          <a:r>
            <a:rPr lang="zh-CN" altLang="en-US" sz="1400" b="1" dirty="0" smtClean="0">
              <a:solidFill>
                <a:schemeClr val="tx1"/>
              </a:solidFill>
              <a:latin typeface="黑体" panose="02010600030101010101" pitchFamily="1" charset="-122"/>
              <a:ea typeface="黑体" panose="02010600030101010101" pitchFamily="1" charset="-122"/>
            </a:rPr>
            <a:t>自愿</a:t>
          </a:r>
          <a:endParaRPr lang="en-US" altLang="zh-CN" sz="1400" b="1" dirty="0" smtClean="0">
            <a:solidFill>
              <a:schemeClr val="tx1"/>
            </a:solidFill>
            <a:latin typeface="黑体" panose="02010600030101010101" pitchFamily="1" charset="-122"/>
            <a:ea typeface="黑体" panose="02010600030101010101" pitchFamily="1" charset="-122"/>
          </a:endParaRPr>
        </a:p>
        <a:p>
          <a:r>
            <a:rPr lang="zh-CN" altLang="en-US" sz="1400" b="1" dirty="0" smtClean="0">
              <a:solidFill>
                <a:schemeClr val="tx1"/>
              </a:solidFill>
              <a:latin typeface="黑体" panose="02010600030101010101" pitchFamily="1" charset="-122"/>
              <a:ea typeface="黑体" panose="02010600030101010101" pitchFamily="1" charset="-122"/>
            </a:rPr>
            <a:t>申报</a:t>
          </a:r>
          <a:endParaRPr lang="zh-CN" altLang="en-US" sz="1400" b="1" dirty="0">
            <a:solidFill>
              <a:schemeClr val="tx1"/>
            </a:solidFill>
            <a:latin typeface="黑体" panose="02010600030101010101" pitchFamily="1" charset="-122"/>
            <a:ea typeface="黑体" panose="02010600030101010101" pitchFamily="1" charset="-122"/>
          </a:endParaRPr>
        </a:p>
      </dgm:t>
    </dgm:pt>
    <dgm:pt modelId="{6D5D52C9-A68D-4F1D-BCED-A9C1CC83E519}" cxnId="{7212E1B9-2DE2-460E-AA58-38752D832FA0}" type="parTrans">
      <dgm:prSet/>
      <dgm:spPr/>
      <dgm:t>
        <a:bodyPr/>
        <a:lstStyle/>
        <a:p>
          <a:endParaRPr lang="zh-CN" altLang="en-US"/>
        </a:p>
      </dgm:t>
    </dgm:pt>
    <dgm:pt modelId="{3D7EEF88-726D-4725-8045-BA6B8EF463CC}" cxnId="{7212E1B9-2DE2-460E-AA58-38752D832FA0}" type="sibTrans">
      <dgm:prSet>
        <dgm:style>
          <a:lnRef idx="3">
            <a:schemeClr val="lt1"/>
          </a:lnRef>
          <a:fillRef idx="1">
            <a:schemeClr val="accent6"/>
          </a:fillRef>
          <a:effectRef idx="1">
            <a:schemeClr val="accent6"/>
          </a:effectRef>
          <a:fontRef idx="minor">
            <a:schemeClr val="lt1"/>
          </a:fontRef>
        </dgm:style>
      </dgm:prSet>
      <dgm:spPr/>
      <dgm:t>
        <a:bodyPr/>
        <a:lstStyle/>
        <a:p>
          <a:endParaRPr lang="zh-CN" altLang="en-US"/>
        </a:p>
      </dgm:t>
    </dgm:pt>
    <dgm:pt modelId="{A874D91A-4579-489A-B6D3-B81E60ED9468}">
      <dgm:prSet phldrT="[文本]" custT="1">
        <dgm:style>
          <a:lnRef idx="1">
            <a:schemeClr val="accent5"/>
          </a:lnRef>
          <a:fillRef idx="2">
            <a:schemeClr val="accent5"/>
          </a:fillRef>
          <a:effectRef idx="1">
            <a:schemeClr val="accent5"/>
          </a:effectRef>
          <a:fontRef idx="minor">
            <a:schemeClr val="dk1"/>
          </a:fontRef>
        </dgm:style>
      </dgm:prSet>
      <dgm:spPr/>
      <dgm:t>
        <a:bodyPr/>
        <a:lstStyle/>
        <a:p>
          <a:r>
            <a:rPr lang="zh-CN" altLang="en-US" sz="1400" b="1" dirty="0" smtClean="0">
              <a:solidFill>
                <a:schemeClr val="tx1"/>
              </a:solidFill>
              <a:latin typeface="黑体" panose="02010600030101010101" pitchFamily="1" charset="-122"/>
              <a:ea typeface="黑体" panose="02010600030101010101" pitchFamily="1" charset="-122"/>
            </a:rPr>
            <a:t>提供</a:t>
          </a:r>
          <a:endParaRPr lang="en-US" altLang="zh-CN" sz="1400" b="1" dirty="0" smtClean="0">
            <a:solidFill>
              <a:schemeClr val="tx1"/>
            </a:solidFill>
            <a:latin typeface="黑体" panose="02010600030101010101" pitchFamily="1" charset="-122"/>
            <a:ea typeface="黑体" panose="02010600030101010101" pitchFamily="1" charset="-122"/>
          </a:endParaRPr>
        </a:p>
        <a:p>
          <a:r>
            <a:rPr lang="zh-CN" altLang="en-US" sz="1400" b="1" dirty="0" smtClean="0">
              <a:solidFill>
                <a:schemeClr val="tx1"/>
              </a:solidFill>
              <a:latin typeface="黑体" panose="02010600030101010101" pitchFamily="1" charset="-122"/>
              <a:ea typeface="黑体" panose="02010600030101010101" pitchFamily="1" charset="-122"/>
            </a:rPr>
            <a:t>材料</a:t>
          </a:r>
          <a:endParaRPr lang="zh-CN" altLang="en-US" sz="1400" b="1" dirty="0">
            <a:solidFill>
              <a:schemeClr val="tx1"/>
            </a:solidFill>
            <a:latin typeface="黑体" panose="02010600030101010101" pitchFamily="1" charset="-122"/>
            <a:ea typeface="黑体" panose="02010600030101010101" pitchFamily="1" charset="-122"/>
          </a:endParaRPr>
        </a:p>
      </dgm:t>
    </dgm:pt>
    <dgm:pt modelId="{B86F7D62-D2F9-4348-B12D-D2E20B5BD654}" cxnId="{DAFD5991-A0F0-44F0-A833-0AB9BE03B07A}" type="parTrans">
      <dgm:prSet/>
      <dgm:spPr/>
      <dgm:t>
        <a:bodyPr/>
        <a:lstStyle/>
        <a:p>
          <a:endParaRPr lang="zh-CN" altLang="en-US"/>
        </a:p>
      </dgm:t>
    </dgm:pt>
    <dgm:pt modelId="{92B274A6-E39B-4FDF-BA9E-149D06E0A308}" cxnId="{DAFD5991-A0F0-44F0-A833-0AB9BE03B07A}" type="sibTrans">
      <dgm:prSet>
        <dgm:style>
          <a:lnRef idx="3">
            <a:schemeClr val="lt1"/>
          </a:lnRef>
          <a:fillRef idx="1">
            <a:schemeClr val="accent6"/>
          </a:fillRef>
          <a:effectRef idx="1">
            <a:schemeClr val="accent6"/>
          </a:effectRef>
          <a:fontRef idx="minor">
            <a:schemeClr val="lt1"/>
          </a:fontRef>
        </dgm:style>
      </dgm:prSet>
      <dgm:spPr/>
      <dgm:t>
        <a:bodyPr/>
        <a:lstStyle/>
        <a:p>
          <a:endParaRPr lang="zh-CN" altLang="en-US"/>
        </a:p>
      </dgm:t>
    </dgm:pt>
    <dgm:pt modelId="{F0D92262-0306-44C0-8013-E2A4F7398706}">
      <dgm:prSet phldrT="[文本]" custT="1">
        <dgm:style>
          <a:lnRef idx="1">
            <a:schemeClr val="accent5"/>
          </a:lnRef>
          <a:fillRef idx="2">
            <a:schemeClr val="accent5"/>
          </a:fillRef>
          <a:effectRef idx="1">
            <a:schemeClr val="accent5"/>
          </a:effectRef>
          <a:fontRef idx="minor">
            <a:schemeClr val="dk1"/>
          </a:fontRef>
        </dgm:style>
      </dgm:prSet>
      <dgm:spPr/>
      <dgm:t>
        <a:bodyPr/>
        <a:lstStyle/>
        <a:p>
          <a:r>
            <a:rPr lang="zh-CN" altLang="en-US" sz="1400" b="1" dirty="0" smtClean="0">
              <a:solidFill>
                <a:schemeClr val="tx1"/>
              </a:solidFill>
              <a:latin typeface="黑体" panose="02010600030101010101" pitchFamily="1" charset="-122"/>
              <a:ea typeface="黑体" panose="02010600030101010101" pitchFamily="1" charset="-122"/>
            </a:rPr>
            <a:t>县级</a:t>
          </a:r>
          <a:endParaRPr lang="en-US" altLang="zh-CN" sz="1400" b="1" dirty="0" smtClean="0">
            <a:solidFill>
              <a:schemeClr val="tx1"/>
            </a:solidFill>
            <a:latin typeface="黑体" panose="02010600030101010101" pitchFamily="1" charset="-122"/>
            <a:ea typeface="黑体" panose="02010600030101010101" pitchFamily="1" charset="-122"/>
          </a:endParaRPr>
        </a:p>
        <a:p>
          <a:r>
            <a:rPr lang="zh-CN" altLang="en-US" sz="1400" b="1" dirty="0" smtClean="0">
              <a:solidFill>
                <a:schemeClr val="tx1"/>
              </a:solidFill>
              <a:latin typeface="黑体" panose="02010600030101010101" pitchFamily="1" charset="-122"/>
              <a:ea typeface="黑体" panose="02010600030101010101" pitchFamily="1" charset="-122"/>
            </a:rPr>
            <a:t>审核</a:t>
          </a:r>
          <a:endParaRPr lang="zh-CN" altLang="en-US" sz="1400" b="1" dirty="0">
            <a:solidFill>
              <a:schemeClr val="tx1"/>
            </a:solidFill>
            <a:latin typeface="黑体" panose="02010600030101010101" pitchFamily="1" charset="-122"/>
            <a:ea typeface="黑体" panose="02010600030101010101" pitchFamily="1" charset="-122"/>
          </a:endParaRPr>
        </a:p>
      </dgm:t>
    </dgm:pt>
    <dgm:pt modelId="{62B52754-13C6-4668-A45F-780E71BAEA03}" cxnId="{297DDE8E-5F13-4DB0-AD6A-5B05762A28B2}" type="parTrans">
      <dgm:prSet/>
      <dgm:spPr/>
      <dgm:t>
        <a:bodyPr/>
        <a:lstStyle/>
        <a:p>
          <a:endParaRPr lang="zh-CN" altLang="en-US"/>
        </a:p>
      </dgm:t>
    </dgm:pt>
    <dgm:pt modelId="{B592AEE0-9D2D-4550-BCE8-E9A5E687938D}" cxnId="{297DDE8E-5F13-4DB0-AD6A-5B05762A28B2}" type="sibTrans">
      <dgm:prSet/>
      <dgm:spPr/>
      <dgm:t>
        <a:bodyPr/>
        <a:lstStyle/>
        <a:p>
          <a:endParaRPr lang="zh-CN" altLang="en-US"/>
        </a:p>
      </dgm:t>
    </dgm:pt>
    <dgm:pt modelId="{C26110B9-3159-4D9F-88B3-2482375AED50}" type="pres">
      <dgm:prSet presAssocID="{2AC3F551-1D1E-4ACE-BEBE-15D00DD062F5}" presName="linearFlow" presStyleCnt="0">
        <dgm:presLayoutVars>
          <dgm:resizeHandles val="exact"/>
        </dgm:presLayoutVars>
      </dgm:prSet>
      <dgm:spPr/>
    </dgm:pt>
    <dgm:pt modelId="{F18CAD0A-450F-4E76-BEFC-2F97739B361B}" type="pres">
      <dgm:prSet presAssocID="{71F8BEF1-86AD-4A67-8B97-ADFCD6BB1EAD}" presName="node" presStyleLbl="node1" presStyleIdx="0" presStyleCnt="3">
        <dgm:presLayoutVars>
          <dgm:bulletEnabled val="1"/>
        </dgm:presLayoutVars>
      </dgm:prSet>
      <dgm:spPr/>
      <dgm:t>
        <a:bodyPr/>
        <a:lstStyle/>
        <a:p>
          <a:endParaRPr lang="zh-CN" altLang="en-US"/>
        </a:p>
      </dgm:t>
    </dgm:pt>
    <dgm:pt modelId="{51A4AEBC-D606-46AA-B76D-C5F0BB929FFF}" type="pres">
      <dgm:prSet presAssocID="{3D7EEF88-726D-4725-8045-BA6B8EF463CC}" presName="sibTrans" presStyleLbl="sibTrans2D1" presStyleIdx="0" presStyleCnt="2" custScaleX="76574"/>
      <dgm:spPr/>
      <dgm:t>
        <a:bodyPr/>
        <a:lstStyle/>
        <a:p>
          <a:endParaRPr lang="zh-CN" altLang="en-US"/>
        </a:p>
      </dgm:t>
    </dgm:pt>
    <dgm:pt modelId="{F91A11BE-8D65-42D9-97D4-0177CDF8D8F9}" type="pres">
      <dgm:prSet presAssocID="{3D7EEF88-726D-4725-8045-BA6B8EF463CC}" presName="connectorText" presStyleLbl="sibTrans2D1" presStyleIdx="0" presStyleCnt="2"/>
      <dgm:spPr/>
      <dgm:t>
        <a:bodyPr/>
        <a:lstStyle/>
        <a:p>
          <a:endParaRPr lang="zh-CN" altLang="en-US"/>
        </a:p>
      </dgm:t>
    </dgm:pt>
    <dgm:pt modelId="{F3B4BB76-0428-44B4-A7ED-0D0A2CA6E266}" type="pres">
      <dgm:prSet presAssocID="{A874D91A-4579-489A-B6D3-B81E60ED9468}" presName="node" presStyleLbl="node1" presStyleIdx="1" presStyleCnt="3">
        <dgm:presLayoutVars>
          <dgm:bulletEnabled val="1"/>
        </dgm:presLayoutVars>
      </dgm:prSet>
      <dgm:spPr/>
      <dgm:t>
        <a:bodyPr/>
        <a:lstStyle/>
        <a:p>
          <a:endParaRPr lang="zh-CN" altLang="en-US"/>
        </a:p>
      </dgm:t>
    </dgm:pt>
    <dgm:pt modelId="{924DDF37-E6D5-4199-970F-29C8189B2D9C}" type="pres">
      <dgm:prSet presAssocID="{92B274A6-E39B-4FDF-BA9E-149D06E0A308}" presName="sibTrans" presStyleLbl="sibTrans2D1" presStyleIdx="1" presStyleCnt="2" custScaleX="63536"/>
      <dgm:spPr/>
      <dgm:t>
        <a:bodyPr/>
        <a:lstStyle/>
        <a:p>
          <a:endParaRPr lang="zh-CN" altLang="en-US"/>
        </a:p>
      </dgm:t>
    </dgm:pt>
    <dgm:pt modelId="{45D149EE-0113-47C1-9144-A7AC35E6CE34}" type="pres">
      <dgm:prSet presAssocID="{92B274A6-E39B-4FDF-BA9E-149D06E0A308}" presName="connectorText" presStyleLbl="sibTrans2D1" presStyleIdx="1" presStyleCnt="2"/>
      <dgm:spPr/>
      <dgm:t>
        <a:bodyPr/>
        <a:lstStyle/>
        <a:p>
          <a:endParaRPr lang="zh-CN" altLang="en-US"/>
        </a:p>
      </dgm:t>
    </dgm:pt>
    <dgm:pt modelId="{0CCC2A94-B2AB-449F-B189-A1EFBBAA3533}" type="pres">
      <dgm:prSet presAssocID="{F0D92262-0306-44C0-8013-E2A4F7398706}" presName="node" presStyleLbl="node1" presStyleIdx="2" presStyleCnt="3">
        <dgm:presLayoutVars>
          <dgm:bulletEnabled val="1"/>
        </dgm:presLayoutVars>
      </dgm:prSet>
      <dgm:spPr/>
      <dgm:t>
        <a:bodyPr/>
        <a:lstStyle/>
        <a:p>
          <a:endParaRPr lang="zh-CN" altLang="en-US"/>
        </a:p>
      </dgm:t>
    </dgm:pt>
  </dgm:ptLst>
  <dgm:cxnLst>
    <dgm:cxn modelId="{9919A040-6249-4DD1-8365-7B80EFE969A2}" type="presOf" srcId="{71F8BEF1-86AD-4A67-8B97-ADFCD6BB1EAD}" destId="{F18CAD0A-450F-4E76-BEFC-2F97739B361B}" srcOrd="0" destOrd="0" presId="urn:microsoft.com/office/officeart/2005/8/layout/process2"/>
    <dgm:cxn modelId="{60A699AE-8E1B-4CD3-B595-489A51D94647}" type="presOf" srcId="{3D7EEF88-726D-4725-8045-BA6B8EF463CC}" destId="{51A4AEBC-D606-46AA-B76D-C5F0BB929FFF}" srcOrd="0" destOrd="0" presId="urn:microsoft.com/office/officeart/2005/8/layout/process2"/>
    <dgm:cxn modelId="{297DDE8E-5F13-4DB0-AD6A-5B05762A28B2}" srcId="{2AC3F551-1D1E-4ACE-BEBE-15D00DD062F5}" destId="{F0D92262-0306-44C0-8013-E2A4F7398706}" srcOrd="2" destOrd="0" parTransId="{62B52754-13C6-4668-A45F-780E71BAEA03}" sibTransId="{B592AEE0-9D2D-4550-BCE8-E9A5E687938D}"/>
    <dgm:cxn modelId="{7212E1B9-2DE2-460E-AA58-38752D832FA0}" srcId="{2AC3F551-1D1E-4ACE-BEBE-15D00DD062F5}" destId="{71F8BEF1-86AD-4A67-8B97-ADFCD6BB1EAD}" srcOrd="0" destOrd="0" parTransId="{6D5D52C9-A68D-4F1D-BCED-A9C1CC83E519}" sibTransId="{3D7EEF88-726D-4725-8045-BA6B8EF463CC}"/>
    <dgm:cxn modelId="{FA810C84-64C1-464E-89E0-64DA484D1604}" type="presOf" srcId="{A874D91A-4579-489A-B6D3-B81E60ED9468}" destId="{F3B4BB76-0428-44B4-A7ED-0D0A2CA6E266}" srcOrd="0" destOrd="0" presId="urn:microsoft.com/office/officeart/2005/8/layout/process2"/>
    <dgm:cxn modelId="{F91C614E-7DAA-4EB7-BE27-0CF2192D6283}" type="presOf" srcId="{2AC3F551-1D1E-4ACE-BEBE-15D00DD062F5}" destId="{C26110B9-3159-4D9F-88B3-2482375AED50}" srcOrd="0" destOrd="0" presId="urn:microsoft.com/office/officeart/2005/8/layout/process2"/>
    <dgm:cxn modelId="{819559D4-1EF5-468A-910C-341A95E3F45E}" type="presOf" srcId="{F0D92262-0306-44C0-8013-E2A4F7398706}" destId="{0CCC2A94-B2AB-449F-B189-A1EFBBAA3533}" srcOrd="0" destOrd="0" presId="urn:microsoft.com/office/officeart/2005/8/layout/process2"/>
    <dgm:cxn modelId="{C67292B1-A21A-40BC-8539-DD6E49CBBB74}" type="presOf" srcId="{92B274A6-E39B-4FDF-BA9E-149D06E0A308}" destId="{45D149EE-0113-47C1-9144-A7AC35E6CE34}" srcOrd="1" destOrd="0" presId="urn:microsoft.com/office/officeart/2005/8/layout/process2"/>
    <dgm:cxn modelId="{5EEF9B10-8DF1-46F9-BC12-4BC9B840EBB0}" type="presOf" srcId="{92B274A6-E39B-4FDF-BA9E-149D06E0A308}" destId="{924DDF37-E6D5-4199-970F-29C8189B2D9C}" srcOrd="0" destOrd="0" presId="urn:microsoft.com/office/officeart/2005/8/layout/process2"/>
    <dgm:cxn modelId="{DAFD5991-A0F0-44F0-A833-0AB9BE03B07A}" srcId="{2AC3F551-1D1E-4ACE-BEBE-15D00DD062F5}" destId="{A874D91A-4579-489A-B6D3-B81E60ED9468}" srcOrd="1" destOrd="0" parTransId="{B86F7D62-D2F9-4348-B12D-D2E20B5BD654}" sibTransId="{92B274A6-E39B-4FDF-BA9E-149D06E0A308}"/>
    <dgm:cxn modelId="{6FFD86BC-3FA6-4E45-942D-D9DEAE36E296}" type="presOf" srcId="{3D7EEF88-726D-4725-8045-BA6B8EF463CC}" destId="{F91A11BE-8D65-42D9-97D4-0177CDF8D8F9}" srcOrd="1" destOrd="0" presId="urn:microsoft.com/office/officeart/2005/8/layout/process2"/>
    <dgm:cxn modelId="{A8E843B8-D020-4357-B336-D6C016D03FBC}" type="presParOf" srcId="{C26110B9-3159-4D9F-88B3-2482375AED50}" destId="{F18CAD0A-450F-4E76-BEFC-2F97739B361B}" srcOrd="0" destOrd="0" presId="urn:microsoft.com/office/officeart/2005/8/layout/process2"/>
    <dgm:cxn modelId="{9AAFDB93-7FFD-47AE-8790-BD43CA3E8B2F}" type="presParOf" srcId="{C26110B9-3159-4D9F-88B3-2482375AED50}" destId="{51A4AEBC-D606-46AA-B76D-C5F0BB929FFF}" srcOrd="1" destOrd="0" presId="urn:microsoft.com/office/officeart/2005/8/layout/process2"/>
    <dgm:cxn modelId="{0310E811-6BF2-4DD2-9E57-CF53EAAE6762}" type="presParOf" srcId="{51A4AEBC-D606-46AA-B76D-C5F0BB929FFF}" destId="{F91A11BE-8D65-42D9-97D4-0177CDF8D8F9}" srcOrd="0" destOrd="0" presId="urn:microsoft.com/office/officeart/2005/8/layout/process2"/>
    <dgm:cxn modelId="{0321D8BA-0485-472F-AC00-2FBE1782F3D8}" type="presParOf" srcId="{C26110B9-3159-4D9F-88B3-2482375AED50}" destId="{F3B4BB76-0428-44B4-A7ED-0D0A2CA6E266}" srcOrd="2" destOrd="0" presId="urn:microsoft.com/office/officeart/2005/8/layout/process2"/>
    <dgm:cxn modelId="{B2EE18D8-4C7C-48D3-BDF9-3CDBCCB38D3F}" type="presParOf" srcId="{C26110B9-3159-4D9F-88B3-2482375AED50}" destId="{924DDF37-E6D5-4199-970F-29C8189B2D9C}" srcOrd="3" destOrd="0" presId="urn:microsoft.com/office/officeart/2005/8/layout/process2"/>
    <dgm:cxn modelId="{B1DDD110-5D73-4082-BAFE-B1BF14A5D78E}" type="presParOf" srcId="{924DDF37-E6D5-4199-970F-29C8189B2D9C}" destId="{45D149EE-0113-47C1-9144-A7AC35E6CE34}" srcOrd="0" destOrd="0" presId="urn:microsoft.com/office/officeart/2005/8/layout/process2"/>
    <dgm:cxn modelId="{76941D0A-1319-4746-BC11-E1E48137B63C}" type="presParOf" srcId="{C26110B9-3159-4D9F-88B3-2482375AED50}" destId="{0CCC2A94-B2AB-449F-B189-A1EFBBAA3533}" srcOrd="4" destOrd="0" presId="urn:microsoft.com/office/officeart/2005/8/layout/process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C3F551-1D1E-4ACE-BEBE-15D00DD062F5}" type="doc">
      <dgm:prSet loTypeId="urn:microsoft.com/office/officeart/2005/8/layout/process2" loCatId="process" qsTypeId="urn:microsoft.com/office/officeart/2005/8/quickstyle/simple1" qsCatId="simple" csTypeId="urn:microsoft.com/office/officeart/2005/8/colors/accent1_2" csCatId="accent1" phldr="1"/>
      <dgm:spPr/>
    </dgm:pt>
    <dgm:pt modelId="{A874D91A-4579-489A-B6D3-B81E60ED9468}">
      <dgm:prSet phldrT="[文本]" custT="1">
        <dgm:style>
          <a:lnRef idx="1">
            <a:schemeClr val="accent6"/>
          </a:lnRef>
          <a:fillRef idx="2">
            <a:schemeClr val="accent6"/>
          </a:fillRef>
          <a:effectRef idx="1">
            <a:schemeClr val="accent6"/>
          </a:effectRef>
          <a:fontRef idx="minor">
            <a:schemeClr val="dk1"/>
          </a:fontRef>
        </dgm:style>
      </dgm:prSet>
      <dgm:spPr/>
      <dgm:t>
        <a:bodyPr/>
        <a:lstStyle/>
        <a:p>
          <a:r>
            <a:rPr lang="zh-CN" altLang="en-US" sz="1400" b="1" dirty="0" smtClean="0">
              <a:solidFill>
                <a:schemeClr val="tx1"/>
              </a:solidFill>
              <a:latin typeface="黑体" panose="02010600030101010101" pitchFamily="1" charset="-122"/>
              <a:ea typeface="黑体" panose="02010600030101010101" pitchFamily="1" charset="-122"/>
            </a:rPr>
            <a:t>省农业厅统一印制编号</a:t>
          </a:r>
          <a:endParaRPr lang="zh-CN" altLang="en-US" sz="1400" b="1" dirty="0">
            <a:solidFill>
              <a:schemeClr val="tx1"/>
            </a:solidFill>
            <a:latin typeface="黑体" panose="02010600030101010101" pitchFamily="1" charset="-122"/>
            <a:ea typeface="黑体" panose="02010600030101010101" pitchFamily="1" charset="-122"/>
          </a:endParaRPr>
        </a:p>
      </dgm:t>
    </dgm:pt>
    <dgm:pt modelId="{B86F7D62-D2F9-4348-B12D-D2E20B5BD654}" cxnId="{DAFD5991-A0F0-44F0-A833-0AB9BE03B07A}" type="parTrans">
      <dgm:prSet/>
      <dgm:spPr/>
      <dgm:t>
        <a:bodyPr/>
        <a:lstStyle/>
        <a:p>
          <a:endParaRPr lang="zh-CN" altLang="en-US"/>
        </a:p>
      </dgm:t>
    </dgm:pt>
    <dgm:pt modelId="{92B274A6-E39B-4FDF-BA9E-149D06E0A308}" cxnId="{DAFD5991-A0F0-44F0-A833-0AB9BE03B07A}" type="sibTrans">
      <dgm:prSet>
        <dgm:style>
          <a:lnRef idx="3">
            <a:schemeClr val="lt1"/>
          </a:lnRef>
          <a:fillRef idx="1">
            <a:schemeClr val="accent6"/>
          </a:fillRef>
          <a:effectRef idx="1">
            <a:schemeClr val="accent6"/>
          </a:effectRef>
          <a:fontRef idx="minor">
            <a:schemeClr val="lt1"/>
          </a:fontRef>
        </dgm:style>
      </dgm:prSet>
      <dgm:spPr/>
      <dgm:t>
        <a:bodyPr/>
        <a:lstStyle/>
        <a:p>
          <a:endParaRPr lang="zh-CN" altLang="en-US"/>
        </a:p>
      </dgm:t>
    </dgm:pt>
    <dgm:pt modelId="{F0D92262-0306-44C0-8013-E2A4F7398706}">
      <dgm:prSet phldrT="[文本]" custT="1">
        <dgm:style>
          <a:lnRef idx="1">
            <a:schemeClr val="accent6"/>
          </a:lnRef>
          <a:fillRef idx="2">
            <a:schemeClr val="accent6"/>
          </a:fillRef>
          <a:effectRef idx="1">
            <a:schemeClr val="accent6"/>
          </a:effectRef>
          <a:fontRef idx="minor">
            <a:schemeClr val="dk1"/>
          </a:fontRef>
        </dgm:style>
      </dgm:prSet>
      <dgm:spPr/>
      <dgm:t>
        <a:bodyPr/>
        <a:lstStyle/>
        <a:p>
          <a:r>
            <a:rPr lang="zh-CN" altLang="en-US" sz="1400" b="1" dirty="0" smtClean="0">
              <a:solidFill>
                <a:schemeClr val="tx1"/>
              </a:solidFill>
              <a:latin typeface="黑体" panose="02010600030101010101" pitchFamily="1" charset="-122"/>
              <a:ea typeface="黑体" panose="02010600030101010101" pitchFamily="1" charset="-122"/>
            </a:rPr>
            <a:t>县级农业行政主管部门颁发有效期两年</a:t>
          </a:r>
          <a:endParaRPr lang="zh-CN" altLang="en-US" sz="1400" b="1" dirty="0">
            <a:solidFill>
              <a:schemeClr val="tx1"/>
            </a:solidFill>
            <a:latin typeface="黑体" panose="02010600030101010101" pitchFamily="1" charset="-122"/>
            <a:ea typeface="黑体" panose="02010600030101010101" pitchFamily="1" charset="-122"/>
          </a:endParaRPr>
        </a:p>
      </dgm:t>
    </dgm:pt>
    <dgm:pt modelId="{62B52754-13C6-4668-A45F-780E71BAEA03}" cxnId="{297DDE8E-5F13-4DB0-AD6A-5B05762A28B2}" type="parTrans">
      <dgm:prSet/>
      <dgm:spPr/>
      <dgm:t>
        <a:bodyPr/>
        <a:lstStyle/>
        <a:p>
          <a:endParaRPr lang="zh-CN" altLang="en-US"/>
        </a:p>
      </dgm:t>
    </dgm:pt>
    <dgm:pt modelId="{B592AEE0-9D2D-4550-BCE8-E9A5E687938D}" cxnId="{297DDE8E-5F13-4DB0-AD6A-5B05762A28B2}" type="sibTrans">
      <dgm:prSet/>
      <dgm:spPr/>
      <dgm:t>
        <a:bodyPr/>
        <a:lstStyle/>
        <a:p>
          <a:endParaRPr lang="zh-CN" altLang="en-US"/>
        </a:p>
      </dgm:t>
    </dgm:pt>
    <dgm:pt modelId="{C26110B9-3159-4D9F-88B3-2482375AED50}" type="pres">
      <dgm:prSet presAssocID="{2AC3F551-1D1E-4ACE-BEBE-15D00DD062F5}" presName="linearFlow" presStyleCnt="0">
        <dgm:presLayoutVars>
          <dgm:resizeHandles val="exact"/>
        </dgm:presLayoutVars>
      </dgm:prSet>
      <dgm:spPr/>
    </dgm:pt>
    <dgm:pt modelId="{F3B4BB76-0428-44B4-A7ED-0D0A2CA6E266}" type="pres">
      <dgm:prSet presAssocID="{A874D91A-4579-489A-B6D3-B81E60ED9468}" presName="node" presStyleLbl="node1" presStyleIdx="0" presStyleCnt="2" custScaleY="54936">
        <dgm:presLayoutVars>
          <dgm:bulletEnabled val="1"/>
        </dgm:presLayoutVars>
      </dgm:prSet>
      <dgm:spPr/>
      <dgm:t>
        <a:bodyPr/>
        <a:lstStyle/>
        <a:p>
          <a:endParaRPr lang="zh-CN" altLang="en-US"/>
        </a:p>
      </dgm:t>
    </dgm:pt>
    <dgm:pt modelId="{924DDF37-E6D5-4199-970F-29C8189B2D9C}" type="pres">
      <dgm:prSet presAssocID="{92B274A6-E39B-4FDF-BA9E-149D06E0A308}" presName="sibTrans" presStyleLbl="sibTrans2D1" presStyleIdx="0" presStyleCnt="1" custScaleX="50922" custScaleY="55441"/>
      <dgm:spPr/>
      <dgm:t>
        <a:bodyPr/>
        <a:lstStyle/>
        <a:p>
          <a:endParaRPr lang="zh-CN" altLang="en-US"/>
        </a:p>
      </dgm:t>
    </dgm:pt>
    <dgm:pt modelId="{45D149EE-0113-47C1-9144-A7AC35E6CE34}" type="pres">
      <dgm:prSet presAssocID="{92B274A6-E39B-4FDF-BA9E-149D06E0A308}" presName="connectorText" presStyleLbl="sibTrans2D1" presStyleIdx="0" presStyleCnt="1"/>
      <dgm:spPr/>
      <dgm:t>
        <a:bodyPr/>
        <a:lstStyle/>
        <a:p>
          <a:endParaRPr lang="zh-CN" altLang="en-US"/>
        </a:p>
      </dgm:t>
    </dgm:pt>
    <dgm:pt modelId="{0CCC2A94-B2AB-449F-B189-A1EFBBAA3533}" type="pres">
      <dgm:prSet presAssocID="{F0D92262-0306-44C0-8013-E2A4F7398706}" presName="node" presStyleLbl="node1" presStyleIdx="1" presStyleCnt="2">
        <dgm:presLayoutVars>
          <dgm:bulletEnabled val="1"/>
        </dgm:presLayoutVars>
      </dgm:prSet>
      <dgm:spPr/>
      <dgm:t>
        <a:bodyPr/>
        <a:lstStyle/>
        <a:p>
          <a:endParaRPr lang="zh-CN" altLang="en-US"/>
        </a:p>
      </dgm:t>
    </dgm:pt>
  </dgm:ptLst>
  <dgm:cxnLst>
    <dgm:cxn modelId="{4986D6FF-C0AE-4DCE-8C9E-AE99902140AB}" type="presOf" srcId="{F0D92262-0306-44C0-8013-E2A4F7398706}" destId="{0CCC2A94-B2AB-449F-B189-A1EFBBAA3533}" srcOrd="0" destOrd="0" presId="urn:microsoft.com/office/officeart/2005/8/layout/process2"/>
    <dgm:cxn modelId="{297DDE8E-5F13-4DB0-AD6A-5B05762A28B2}" srcId="{2AC3F551-1D1E-4ACE-BEBE-15D00DD062F5}" destId="{F0D92262-0306-44C0-8013-E2A4F7398706}" srcOrd="1" destOrd="0" parTransId="{62B52754-13C6-4668-A45F-780E71BAEA03}" sibTransId="{B592AEE0-9D2D-4550-BCE8-E9A5E687938D}"/>
    <dgm:cxn modelId="{C87EE985-73DB-4449-9161-AD9779096ADA}" type="presOf" srcId="{92B274A6-E39B-4FDF-BA9E-149D06E0A308}" destId="{45D149EE-0113-47C1-9144-A7AC35E6CE34}" srcOrd="1" destOrd="0" presId="urn:microsoft.com/office/officeart/2005/8/layout/process2"/>
    <dgm:cxn modelId="{ECF80554-1635-41D6-8865-ED914631A7A9}" type="presOf" srcId="{2AC3F551-1D1E-4ACE-BEBE-15D00DD062F5}" destId="{C26110B9-3159-4D9F-88B3-2482375AED50}" srcOrd="0" destOrd="0" presId="urn:microsoft.com/office/officeart/2005/8/layout/process2"/>
    <dgm:cxn modelId="{A3EF80E6-C94A-4C48-A63A-5CB19567AF43}" type="presOf" srcId="{A874D91A-4579-489A-B6D3-B81E60ED9468}" destId="{F3B4BB76-0428-44B4-A7ED-0D0A2CA6E266}" srcOrd="0" destOrd="0" presId="urn:microsoft.com/office/officeart/2005/8/layout/process2"/>
    <dgm:cxn modelId="{CFC9C845-14CF-47DB-ABCB-73534C9228B0}" type="presOf" srcId="{92B274A6-E39B-4FDF-BA9E-149D06E0A308}" destId="{924DDF37-E6D5-4199-970F-29C8189B2D9C}" srcOrd="0" destOrd="0" presId="urn:microsoft.com/office/officeart/2005/8/layout/process2"/>
    <dgm:cxn modelId="{DAFD5991-A0F0-44F0-A833-0AB9BE03B07A}" srcId="{2AC3F551-1D1E-4ACE-BEBE-15D00DD062F5}" destId="{A874D91A-4579-489A-B6D3-B81E60ED9468}" srcOrd="0" destOrd="0" parTransId="{B86F7D62-D2F9-4348-B12D-D2E20B5BD654}" sibTransId="{92B274A6-E39B-4FDF-BA9E-149D06E0A308}"/>
    <dgm:cxn modelId="{4FF4E6D5-C1E1-4024-9087-8CCAD5D08B29}" type="presParOf" srcId="{C26110B9-3159-4D9F-88B3-2482375AED50}" destId="{F3B4BB76-0428-44B4-A7ED-0D0A2CA6E266}" srcOrd="0" destOrd="0" presId="urn:microsoft.com/office/officeart/2005/8/layout/process2"/>
    <dgm:cxn modelId="{8BFB6B1A-6003-4587-9E5A-31679B6519A1}" type="presParOf" srcId="{C26110B9-3159-4D9F-88B3-2482375AED50}" destId="{924DDF37-E6D5-4199-970F-29C8189B2D9C}" srcOrd="1" destOrd="0" presId="urn:microsoft.com/office/officeart/2005/8/layout/process2"/>
    <dgm:cxn modelId="{D56BC4D6-C117-4662-86EA-A8770A243328}" type="presParOf" srcId="{924DDF37-E6D5-4199-970F-29C8189B2D9C}" destId="{45D149EE-0113-47C1-9144-A7AC35E6CE34}" srcOrd="0" destOrd="0" presId="urn:microsoft.com/office/officeart/2005/8/layout/process2"/>
    <dgm:cxn modelId="{CE2CEFED-61E0-40B3-BF85-F56A3D59E0E4}" type="presParOf" srcId="{C26110B9-3159-4D9F-88B3-2482375AED50}" destId="{0CCC2A94-B2AB-449F-B189-A1EFBBAA3533}" srcOrd="2" destOrd="0" presId="urn:microsoft.com/office/officeart/2005/8/layout/process2"/>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C3F551-1D1E-4ACE-BEBE-15D00DD062F5}" type="doc">
      <dgm:prSet loTypeId="urn:microsoft.com/office/officeart/2005/8/layout/process2" loCatId="process" qsTypeId="urn:microsoft.com/office/officeart/2005/8/quickstyle/simple1" qsCatId="simple" csTypeId="urn:microsoft.com/office/officeart/2005/8/colors/accent1_2" csCatId="accent1" phldr="1"/>
      <dgm:spPr/>
    </dgm:pt>
    <dgm:pt modelId="{A874D91A-4579-489A-B6D3-B81E60ED9468}">
      <dgm:prSet phldrT="[文本]" custT="1">
        <dgm:style>
          <a:lnRef idx="1">
            <a:schemeClr val="accent4"/>
          </a:lnRef>
          <a:fillRef idx="2">
            <a:schemeClr val="accent4"/>
          </a:fillRef>
          <a:effectRef idx="1">
            <a:schemeClr val="accent4"/>
          </a:effectRef>
          <a:fontRef idx="minor">
            <a:schemeClr val="dk1"/>
          </a:fontRef>
        </dgm:style>
      </dgm:prSet>
      <dgm:spPr/>
      <dgm:t>
        <a:bodyPr/>
        <a:lstStyle/>
        <a:p>
          <a:r>
            <a:rPr lang="zh-CN" altLang="en-US" sz="1400" b="1" dirty="0" smtClean="0">
              <a:solidFill>
                <a:schemeClr val="tx1"/>
              </a:solidFill>
              <a:latin typeface="黑体" panose="02010600030101010101" pitchFamily="1" charset="-122"/>
              <a:ea typeface="黑体" panose="02010600030101010101" pitchFamily="1" charset="-122"/>
            </a:rPr>
            <a:t>实名登记、分类归档和动态管理制度，对连续两年未从事本产业的不再认定为新型职业农民</a:t>
          </a:r>
          <a:endParaRPr lang="zh-CN" altLang="en-US" sz="1400" b="1" dirty="0">
            <a:solidFill>
              <a:schemeClr val="tx1"/>
            </a:solidFill>
            <a:latin typeface="黑体" panose="02010600030101010101" pitchFamily="1" charset="-122"/>
            <a:ea typeface="黑体" panose="02010600030101010101" pitchFamily="1" charset="-122"/>
          </a:endParaRPr>
        </a:p>
      </dgm:t>
    </dgm:pt>
    <dgm:pt modelId="{B86F7D62-D2F9-4348-B12D-D2E20B5BD654}" cxnId="{DAFD5991-A0F0-44F0-A833-0AB9BE03B07A}" type="parTrans">
      <dgm:prSet/>
      <dgm:spPr/>
      <dgm:t>
        <a:bodyPr/>
        <a:lstStyle/>
        <a:p>
          <a:endParaRPr lang="zh-CN" altLang="en-US"/>
        </a:p>
      </dgm:t>
    </dgm:pt>
    <dgm:pt modelId="{92B274A6-E39B-4FDF-BA9E-149D06E0A308}" cxnId="{DAFD5991-A0F0-44F0-A833-0AB9BE03B07A}" type="sibTrans">
      <dgm:prSet>
        <dgm:style>
          <a:lnRef idx="3">
            <a:schemeClr val="lt1"/>
          </a:lnRef>
          <a:fillRef idx="1">
            <a:schemeClr val="accent6"/>
          </a:fillRef>
          <a:effectRef idx="1">
            <a:schemeClr val="accent6"/>
          </a:effectRef>
          <a:fontRef idx="minor">
            <a:schemeClr val="lt1"/>
          </a:fontRef>
        </dgm:style>
      </dgm:prSet>
      <dgm:spPr/>
      <dgm:t>
        <a:bodyPr/>
        <a:lstStyle/>
        <a:p>
          <a:endParaRPr lang="zh-CN" altLang="en-US"/>
        </a:p>
      </dgm:t>
    </dgm:pt>
    <dgm:pt modelId="{F0D92262-0306-44C0-8013-E2A4F7398706}">
      <dgm:prSet phldrT="[文本]" custT="1">
        <dgm:style>
          <a:lnRef idx="1">
            <a:schemeClr val="accent4"/>
          </a:lnRef>
          <a:fillRef idx="2">
            <a:schemeClr val="accent4"/>
          </a:fillRef>
          <a:effectRef idx="1">
            <a:schemeClr val="accent4"/>
          </a:effectRef>
          <a:fontRef idx="minor">
            <a:schemeClr val="dk1"/>
          </a:fontRef>
        </dgm:style>
      </dgm:prSet>
      <dgm:spPr/>
      <dgm:t>
        <a:bodyPr/>
        <a:lstStyle/>
        <a:p>
          <a:r>
            <a:rPr lang="zh-CN" altLang="en-US" sz="1400" b="1" dirty="0" smtClean="0">
              <a:solidFill>
                <a:schemeClr val="tx1"/>
              </a:solidFill>
              <a:latin typeface="黑体" panose="02010600030101010101" pitchFamily="1" charset="-122"/>
              <a:ea typeface="黑体" panose="02010600030101010101" pitchFamily="1" charset="-122"/>
            </a:rPr>
            <a:t>各级政府和农业等部门在产业发展、科技扶持、农业保险及金融信贷等方面加大对新型职业农民的扶持。</a:t>
          </a:r>
          <a:endParaRPr lang="zh-CN" altLang="en-US" sz="1400" b="1" dirty="0">
            <a:solidFill>
              <a:schemeClr val="tx1"/>
            </a:solidFill>
            <a:latin typeface="黑体" panose="02010600030101010101" pitchFamily="1" charset="-122"/>
            <a:ea typeface="黑体" panose="02010600030101010101" pitchFamily="1" charset="-122"/>
          </a:endParaRPr>
        </a:p>
      </dgm:t>
    </dgm:pt>
    <dgm:pt modelId="{62B52754-13C6-4668-A45F-780E71BAEA03}" cxnId="{297DDE8E-5F13-4DB0-AD6A-5B05762A28B2}" type="parTrans">
      <dgm:prSet/>
      <dgm:spPr/>
      <dgm:t>
        <a:bodyPr/>
        <a:lstStyle/>
        <a:p>
          <a:endParaRPr lang="zh-CN" altLang="en-US"/>
        </a:p>
      </dgm:t>
    </dgm:pt>
    <dgm:pt modelId="{B592AEE0-9D2D-4550-BCE8-E9A5E687938D}" cxnId="{297DDE8E-5F13-4DB0-AD6A-5B05762A28B2}" type="sibTrans">
      <dgm:prSet/>
      <dgm:spPr/>
      <dgm:t>
        <a:bodyPr/>
        <a:lstStyle/>
        <a:p>
          <a:endParaRPr lang="zh-CN" altLang="en-US"/>
        </a:p>
      </dgm:t>
    </dgm:pt>
    <dgm:pt modelId="{C26110B9-3159-4D9F-88B3-2482375AED50}" type="pres">
      <dgm:prSet presAssocID="{2AC3F551-1D1E-4ACE-BEBE-15D00DD062F5}" presName="linearFlow" presStyleCnt="0">
        <dgm:presLayoutVars>
          <dgm:resizeHandles val="exact"/>
        </dgm:presLayoutVars>
      </dgm:prSet>
      <dgm:spPr/>
    </dgm:pt>
    <dgm:pt modelId="{F3B4BB76-0428-44B4-A7ED-0D0A2CA6E266}" type="pres">
      <dgm:prSet presAssocID="{A874D91A-4579-489A-B6D3-B81E60ED9468}" presName="node" presStyleLbl="node1" presStyleIdx="0" presStyleCnt="2" custScaleY="113123">
        <dgm:presLayoutVars>
          <dgm:bulletEnabled val="1"/>
        </dgm:presLayoutVars>
      </dgm:prSet>
      <dgm:spPr/>
      <dgm:t>
        <a:bodyPr/>
        <a:lstStyle/>
        <a:p>
          <a:endParaRPr lang="zh-CN" altLang="en-US"/>
        </a:p>
      </dgm:t>
    </dgm:pt>
    <dgm:pt modelId="{924DDF37-E6D5-4199-970F-29C8189B2D9C}" type="pres">
      <dgm:prSet presAssocID="{92B274A6-E39B-4FDF-BA9E-149D06E0A308}" presName="sibTrans" presStyleLbl="sibTrans2D1" presStyleIdx="0" presStyleCnt="1" custScaleX="50922" custScaleY="55441"/>
      <dgm:spPr/>
      <dgm:t>
        <a:bodyPr/>
        <a:lstStyle/>
        <a:p>
          <a:endParaRPr lang="zh-CN" altLang="en-US"/>
        </a:p>
      </dgm:t>
    </dgm:pt>
    <dgm:pt modelId="{45D149EE-0113-47C1-9144-A7AC35E6CE34}" type="pres">
      <dgm:prSet presAssocID="{92B274A6-E39B-4FDF-BA9E-149D06E0A308}" presName="connectorText" presStyleLbl="sibTrans2D1" presStyleIdx="0" presStyleCnt="1"/>
      <dgm:spPr/>
      <dgm:t>
        <a:bodyPr/>
        <a:lstStyle/>
        <a:p>
          <a:endParaRPr lang="zh-CN" altLang="en-US"/>
        </a:p>
      </dgm:t>
    </dgm:pt>
    <dgm:pt modelId="{0CCC2A94-B2AB-449F-B189-A1EFBBAA3533}" type="pres">
      <dgm:prSet presAssocID="{F0D92262-0306-44C0-8013-E2A4F7398706}" presName="node" presStyleLbl="node1" presStyleIdx="1" presStyleCnt="2" custScaleY="128281">
        <dgm:presLayoutVars>
          <dgm:bulletEnabled val="1"/>
        </dgm:presLayoutVars>
      </dgm:prSet>
      <dgm:spPr/>
      <dgm:t>
        <a:bodyPr/>
        <a:lstStyle/>
        <a:p>
          <a:endParaRPr lang="zh-CN" altLang="en-US"/>
        </a:p>
      </dgm:t>
    </dgm:pt>
  </dgm:ptLst>
  <dgm:cxnLst>
    <dgm:cxn modelId="{07DF39FF-EAD0-48C7-BB1F-C91F37463D0D}" type="presOf" srcId="{2AC3F551-1D1E-4ACE-BEBE-15D00DD062F5}" destId="{C26110B9-3159-4D9F-88B3-2482375AED50}" srcOrd="0" destOrd="0" presId="urn:microsoft.com/office/officeart/2005/8/layout/process2"/>
    <dgm:cxn modelId="{297DDE8E-5F13-4DB0-AD6A-5B05762A28B2}" srcId="{2AC3F551-1D1E-4ACE-BEBE-15D00DD062F5}" destId="{F0D92262-0306-44C0-8013-E2A4F7398706}" srcOrd="1" destOrd="0" parTransId="{62B52754-13C6-4668-A45F-780E71BAEA03}" sibTransId="{B592AEE0-9D2D-4550-BCE8-E9A5E687938D}"/>
    <dgm:cxn modelId="{7BBA2717-A4D8-48DE-9B0B-B7DE286DBCBF}" type="presOf" srcId="{92B274A6-E39B-4FDF-BA9E-149D06E0A308}" destId="{45D149EE-0113-47C1-9144-A7AC35E6CE34}" srcOrd="1" destOrd="0" presId="urn:microsoft.com/office/officeart/2005/8/layout/process2"/>
    <dgm:cxn modelId="{359505E9-AB5D-495C-8846-E452A0669D51}" type="presOf" srcId="{92B274A6-E39B-4FDF-BA9E-149D06E0A308}" destId="{924DDF37-E6D5-4199-970F-29C8189B2D9C}" srcOrd="0" destOrd="0" presId="urn:microsoft.com/office/officeart/2005/8/layout/process2"/>
    <dgm:cxn modelId="{89DB2671-F3AB-4AFD-90A2-C1CF5C0548E9}" type="presOf" srcId="{A874D91A-4579-489A-B6D3-B81E60ED9468}" destId="{F3B4BB76-0428-44B4-A7ED-0D0A2CA6E266}" srcOrd="0" destOrd="0" presId="urn:microsoft.com/office/officeart/2005/8/layout/process2"/>
    <dgm:cxn modelId="{EC103F19-701C-4B8A-9458-DEB95F27D6B1}" type="presOf" srcId="{F0D92262-0306-44C0-8013-E2A4F7398706}" destId="{0CCC2A94-B2AB-449F-B189-A1EFBBAA3533}" srcOrd="0" destOrd="0" presId="urn:microsoft.com/office/officeart/2005/8/layout/process2"/>
    <dgm:cxn modelId="{DAFD5991-A0F0-44F0-A833-0AB9BE03B07A}" srcId="{2AC3F551-1D1E-4ACE-BEBE-15D00DD062F5}" destId="{A874D91A-4579-489A-B6D3-B81E60ED9468}" srcOrd="0" destOrd="0" parTransId="{B86F7D62-D2F9-4348-B12D-D2E20B5BD654}" sibTransId="{92B274A6-E39B-4FDF-BA9E-149D06E0A308}"/>
    <dgm:cxn modelId="{09F21C8A-EB7C-438D-BF71-A74E75604F92}" type="presParOf" srcId="{C26110B9-3159-4D9F-88B3-2482375AED50}" destId="{F3B4BB76-0428-44B4-A7ED-0D0A2CA6E266}" srcOrd="0" destOrd="0" presId="urn:microsoft.com/office/officeart/2005/8/layout/process2"/>
    <dgm:cxn modelId="{E8082AB3-C170-4EC0-92D9-65BA33DDFA74}" type="presParOf" srcId="{C26110B9-3159-4D9F-88B3-2482375AED50}" destId="{924DDF37-E6D5-4199-970F-29C8189B2D9C}" srcOrd="1" destOrd="0" presId="urn:microsoft.com/office/officeart/2005/8/layout/process2"/>
    <dgm:cxn modelId="{91BCDF4B-3DA3-4056-A060-494957A72D6F}" type="presParOf" srcId="{924DDF37-E6D5-4199-970F-29C8189B2D9C}" destId="{45D149EE-0113-47C1-9144-A7AC35E6CE34}" srcOrd="0" destOrd="0" presId="urn:microsoft.com/office/officeart/2005/8/layout/process2"/>
    <dgm:cxn modelId="{A413F945-41FC-45DD-8D9D-0177A6CC839B}" type="presParOf" srcId="{C26110B9-3159-4D9F-88B3-2482375AED50}" destId="{0CCC2A94-B2AB-449F-B189-A1EFBBAA3533}" srcOrd="2" destOrd="0" presId="urn:microsoft.com/office/officeart/2005/8/layout/process2"/>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CB622E-F0E2-4772-AB23-B679B9A02220}" type="doc">
      <dgm:prSet loTypeId="urn:microsoft.com/office/officeart/2005/8/layout/equation2" loCatId="relationship" qsTypeId="urn:microsoft.com/office/officeart/2005/8/quickstyle/simple1" qsCatId="simple" csTypeId="urn:microsoft.com/office/officeart/2005/8/colors/accent1_2" csCatId="accent1" phldr="1"/>
      <dgm:spPr/>
      <dgm:t>
        <a:bodyPr/>
        <a:lstStyle/>
        <a:p>
          <a:endParaRPr lang="zh-CN" altLang="en-US"/>
        </a:p>
      </dgm:t>
    </dgm:pt>
    <dgm:pt modelId="{4F0538EF-8AA3-44AC-8265-888188C2692B}">
      <dgm:prSet phldrT="[文本]" custT="1"/>
      <dgm:spPr>
        <a:gradFill rotWithShape="0">
          <a:gsLst>
            <a:gs pos="0">
              <a:srgbClr val="03D4A8"/>
            </a:gs>
            <a:gs pos="25000">
              <a:srgbClr val="21D6E0"/>
            </a:gs>
            <a:gs pos="75000">
              <a:srgbClr val="0087E6"/>
            </a:gs>
            <a:gs pos="100000">
              <a:srgbClr val="005CBF"/>
            </a:gs>
          </a:gsLst>
          <a:lin ang="5400000" scaled="0"/>
        </a:gradFill>
      </dgm:spPr>
      <dgm:t>
        <a:bodyPr/>
        <a:lstStyle/>
        <a:p>
          <a:r>
            <a:rPr lang="zh-CN" altLang="en-US" sz="1600" b="1" dirty="0" smtClean="0">
              <a:latin typeface="黑体" panose="02010600030101010101" pitchFamily="1" charset="-122"/>
              <a:ea typeface="黑体" panose="02010600030101010101" pitchFamily="1" charset="-122"/>
            </a:rPr>
            <a:t>取得现代农业职业经理人资格证</a:t>
          </a:r>
          <a:endParaRPr lang="zh-CN" altLang="en-US" sz="1600" b="1" dirty="0">
            <a:latin typeface="黑体" panose="02010600030101010101" pitchFamily="1" charset="-122"/>
            <a:ea typeface="黑体" panose="02010600030101010101" pitchFamily="1" charset="-122"/>
          </a:endParaRPr>
        </a:p>
      </dgm:t>
    </dgm:pt>
    <dgm:pt modelId="{B00547F4-E558-4B62-B249-CA9479898880}" cxnId="{C49B88D3-8D52-409C-8981-5FBD59482AE2}" type="parTrans">
      <dgm:prSet/>
      <dgm:spPr/>
      <dgm:t>
        <a:bodyPr/>
        <a:lstStyle/>
        <a:p>
          <a:endParaRPr lang="zh-CN" altLang="en-US"/>
        </a:p>
      </dgm:t>
    </dgm:pt>
    <dgm:pt modelId="{3BE9457E-9C7C-455B-9897-FA1B47E2B14A}" cxnId="{C49B88D3-8D52-409C-8981-5FBD59482AE2}" type="sibTrans">
      <dgm:prSet>
        <dgm:style>
          <a:lnRef idx="1">
            <a:schemeClr val="accent4"/>
          </a:lnRef>
          <a:fillRef idx="3">
            <a:schemeClr val="accent4"/>
          </a:fillRef>
          <a:effectRef idx="2">
            <a:schemeClr val="accent4"/>
          </a:effectRef>
          <a:fontRef idx="minor">
            <a:schemeClr val="lt1"/>
          </a:fontRef>
        </dgm:style>
      </dgm:prSet>
      <dgm:spPr/>
      <dgm:t>
        <a:bodyPr/>
        <a:lstStyle/>
        <a:p>
          <a:endParaRPr lang="zh-CN" altLang="en-US"/>
        </a:p>
      </dgm:t>
    </dgm:pt>
    <dgm:pt modelId="{464DAA40-B6C4-4D16-9419-5EF1499C1A0A}">
      <dgm:prSet phldrT="[文本]" custT="1"/>
      <dgm:spPr>
        <a:gradFill rotWithShape="0">
          <a:gsLst>
            <a:gs pos="0">
              <a:srgbClr val="03D4A8"/>
            </a:gs>
            <a:gs pos="25000">
              <a:srgbClr val="21D6E0"/>
            </a:gs>
            <a:gs pos="75000">
              <a:srgbClr val="0087E6"/>
            </a:gs>
            <a:gs pos="100000">
              <a:srgbClr val="005CBF"/>
            </a:gs>
          </a:gsLst>
          <a:lin ang="5400000" scaled="0"/>
        </a:gradFill>
      </dgm:spPr>
      <dgm:t>
        <a:bodyPr/>
        <a:lstStyle/>
        <a:p>
          <a:r>
            <a:rPr lang="zh-CN" altLang="en-US" sz="1600" b="1" dirty="0" smtClean="0">
              <a:latin typeface="黑体" panose="02010600030101010101" pitchFamily="1" charset="-122"/>
              <a:ea typeface="黑体" panose="02010600030101010101" pitchFamily="1" charset="-122"/>
            </a:rPr>
            <a:t>在土地股份合作社实际经营管理</a:t>
          </a:r>
          <a:r>
            <a:rPr lang="en-US" altLang="zh-CN" sz="1600" b="1" dirty="0" smtClean="0">
              <a:solidFill>
                <a:srgbClr val="C00000"/>
              </a:solidFill>
              <a:latin typeface="黑体" panose="02010600030101010101" pitchFamily="1" charset="-122"/>
              <a:ea typeface="黑体" panose="02010600030101010101" pitchFamily="1" charset="-122"/>
            </a:rPr>
            <a:t>1</a:t>
          </a:r>
          <a:r>
            <a:rPr lang="zh-CN" altLang="en-US" sz="1600" b="1" dirty="0" smtClean="0">
              <a:solidFill>
                <a:srgbClr val="C00000"/>
              </a:solidFill>
              <a:latin typeface="黑体" panose="02010600030101010101" pitchFamily="1" charset="-122"/>
              <a:ea typeface="黑体" panose="02010600030101010101" pitchFamily="1" charset="-122"/>
            </a:rPr>
            <a:t>年</a:t>
          </a:r>
          <a:r>
            <a:rPr lang="zh-CN" altLang="en-US" sz="1600" b="1" dirty="0" smtClean="0">
              <a:latin typeface="黑体" panose="02010600030101010101" pitchFamily="1" charset="-122"/>
              <a:ea typeface="黑体" panose="02010600030101010101" pitchFamily="1" charset="-122"/>
            </a:rPr>
            <a:t>以上并在岗</a:t>
          </a:r>
          <a:endParaRPr lang="zh-CN" altLang="en-US" sz="1600" b="1" dirty="0">
            <a:latin typeface="黑体" panose="02010600030101010101" pitchFamily="1" charset="-122"/>
            <a:ea typeface="黑体" panose="02010600030101010101" pitchFamily="1" charset="-122"/>
          </a:endParaRPr>
        </a:p>
      </dgm:t>
    </dgm:pt>
    <dgm:pt modelId="{DA7DD5DF-EA9F-45EE-9BA7-6361140E3705}" cxnId="{C7FDF549-FECD-477F-A75E-668F2253CED1}" type="parTrans">
      <dgm:prSet/>
      <dgm:spPr/>
      <dgm:t>
        <a:bodyPr/>
        <a:lstStyle/>
        <a:p>
          <a:endParaRPr lang="zh-CN" altLang="en-US"/>
        </a:p>
      </dgm:t>
    </dgm:pt>
    <dgm:pt modelId="{44C20F73-332E-4088-B8D9-5327B2C2B3B2}" cxnId="{C7FDF549-FECD-477F-A75E-668F2253CED1}" type="sibTrans">
      <dgm:prSet>
        <dgm:style>
          <a:lnRef idx="1">
            <a:schemeClr val="accent4"/>
          </a:lnRef>
          <a:fillRef idx="3">
            <a:schemeClr val="accent4"/>
          </a:fillRef>
          <a:effectRef idx="2">
            <a:schemeClr val="accent4"/>
          </a:effectRef>
          <a:fontRef idx="minor">
            <a:schemeClr val="lt1"/>
          </a:fontRef>
        </dgm:style>
      </dgm:prSet>
      <dgm:spPr/>
      <dgm:t>
        <a:bodyPr/>
        <a:lstStyle/>
        <a:p>
          <a:endParaRPr lang="zh-CN" altLang="en-US"/>
        </a:p>
      </dgm:t>
    </dgm:pt>
    <dgm:pt modelId="{F4253A72-7147-45EC-85D9-1F54EB63D90B}">
      <dgm:prSet phldrT="[文本]" custT="1"/>
      <dgm:spPr>
        <a:gradFill rotWithShape="0">
          <a:gsLst>
            <a:gs pos="0">
              <a:srgbClr val="03D4A8"/>
            </a:gs>
            <a:gs pos="25000">
              <a:srgbClr val="21D6E0"/>
            </a:gs>
            <a:gs pos="75000">
              <a:srgbClr val="0087E6"/>
            </a:gs>
            <a:gs pos="100000">
              <a:srgbClr val="005CBF"/>
            </a:gs>
          </a:gsLst>
          <a:lin ang="5400000" scaled="0"/>
        </a:gradFill>
      </dgm:spPr>
      <dgm:t>
        <a:bodyPr/>
        <a:lstStyle/>
        <a:p>
          <a:r>
            <a:rPr lang="zh-CN" altLang="en-US" sz="1600" b="1" dirty="0" smtClean="0">
              <a:latin typeface="黑体" panose="02010600030101010101" pitchFamily="1" charset="-122"/>
              <a:ea typeface="黑体" panose="02010600030101010101" pitchFamily="1" charset="-122"/>
            </a:rPr>
            <a:t>所服务的合作社经营面积</a:t>
          </a:r>
          <a:r>
            <a:rPr lang="en-US" altLang="zh-CN" sz="1600" b="1" dirty="0" smtClean="0">
              <a:solidFill>
                <a:srgbClr val="C00000"/>
              </a:solidFill>
              <a:latin typeface="黑体" panose="02010600030101010101" pitchFamily="1" charset="-122"/>
              <a:ea typeface="黑体" panose="02010600030101010101" pitchFamily="1" charset="-122"/>
            </a:rPr>
            <a:t>100</a:t>
          </a:r>
          <a:r>
            <a:rPr lang="zh-CN" altLang="en-US" sz="1600" b="1" dirty="0" smtClean="0">
              <a:solidFill>
                <a:srgbClr val="C00000"/>
              </a:solidFill>
              <a:latin typeface="黑体" panose="02010600030101010101" pitchFamily="1" charset="-122"/>
              <a:ea typeface="黑体" panose="02010600030101010101" pitchFamily="1" charset="-122"/>
            </a:rPr>
            <a:t>亩</a:t>
          </a:r>
          <a:r>
            <a:rPr lang="zh-CN" altLang="en-US" sz="1600" b="1" dirty="0" smtClean="0">
              <a:latin typeface="黑体" panose="02010600030101010101" pitchFamily="1" charset="-122"/>
              <a:ea typeface="黑体" panose="02010600030101010101" pitchFamily="1" charset="-122"/>
            </a:rPr>
            <a:t>以上，且粮油产是高于当地未入社农户平均产量</a:t>
          </a:r>
          <a:endParaRPr lang="zh-CN" altLang="en-US" sz="1600" b="1" dirty="0">
            <a:latin typeface="黑体" panose="02010600030101010101" pitchFamily="1" charset="-122"/>
            <a:ea typeface="黑体" panose="02010600030101010101" pitchFamily="1" charset="-122"/>
          </a:endParaRPr>
        </a:p>
      </dgm:t>
    </dgm:pt>
    <dgm:pt modelId="{9ABDB0BE-8225-49E8-9F92-7FB684456FA8}" cxnId="{FF67C502-38B3-46C7-A224-2A6465743463}" type="parTrans">
      <dgm:prSet/>
      <dgm:spPr/>
      <dgm:t>
        <a:bodyPr/>
        <a:lstStyle/>
        <a:p>
          <a:endParaRPr lang="zh-CN" altLang="en-US"/>
        </a:p>
      </dgm:t>
    </dgm:pt>
    <dgm:pt modelId="{2FAB1086-FE25-4656-9F56-4C021737E56F}" cxnId="{FF67C502-38B3-46C7-A224-2A6465743463}" type="sibTrans">
      <dgm:prSet>
        <dgm:style>
          <a:lnRef idx="1">
            <a:schemeClr val="accent4"/>
          </a:lnRef>
          <a:fillRef idx="3">
            <a:schemeClr val="accent4"/>
          </a:fillRef>
          <a:effectRef idx="2">
            <a:schemeClr val="accent4"/>
          </a:effectRef>
          <a:fontRef idx="minor">
            <a:schemeClr val="lt1"/>
          </a:fontRef>
        </dgm:style>
      </dgm:prSet>
      <dgm:spPr/>
      <dgm:t>
        <a:bodyPr/>
        <a:lstStyle/>
        <a:p>
          <a:endParaRPr lang="zh-CN" altLang="en-US"/>
        </a:p>
      </dgm:t>
    </dgm:pt>
    <dgm:pt modelId="{005929D2-DE49-4169-80CD-E8120E8B2DB5}">
      <dgm:prSet/>
      <dgm:spPr>
        <a:gradFill rotWithShape="0">
          <a:gsLst>
            <a:gs pos="0">
              <a:srgbClr val="03D4A8"/>
            </a:gs>
            <a:gs pos="25000">
              <a:srgbClr val="21D6E0"/>
            </a:gs>
            <a:gs pos="75000">
              <a:srgbClr val="0087E6"/>
            </a:gs>
            <a:gs pos="100000">
              <a:srgbClr val="005CBF"/>
            </a:gs>
          </a:gsLst>
          <a:lin ang="5400000" scaled="0"/>
        </a:gradFill>
      </dgm:spPr>
      <dgm:t>
        <a:bodyPr/>
        <a:lstStyle/>
        <a:p>
          <a:r>
            <a:rPr lang="zh-CN" altLang="en-US" b="1" dirty="0" smtClean="0">
              <a:solidFill>
                <a:srgbClr val="C00000"/>
              </a:solidFill>
              <a:latin typeface="黑体" panose="02010600030101010101" pitchFamily="1" charset="-122"/>
              <a:ea typeface="黑体" panose="02010600030101010101" pitchFamily="1" charset="-122"/>
            </a:rPr>
            <a:t>初级</a:t>
          </a:r>
          <a:r>
            <a:rPr lang="zh-CN" altLang="en-US" b="1" dirty="0" smtClean="0">
              <a:solidFill>
                <a:srgbClr val="FFC000"/>
              </a:solidFill>
              <a:latin typeface="黑体" panose="02010600030101010101" pitchFamily="1" charset="-122"/>
              <a:ea typeface="黑体" panose="02010600030101010101" pitchFamily="1" charset="-122"/>
            </a:rPr>
            <a:t>农业职业经理</a:t>
          </a:r>
          <a:endParaRPr lang="zh-CN" altLang="en-US" b="1" dirty="0">
            <a:solidFill>
              <a:srgbClr val="FFC000"/>
            </a:solidFill>
            <a:latin typeface="黑体" panose="02010600030101010101" pitchFamily="1" charset="-122"/>
            <a:ea typeface="黑体" panose="02010600030101010101" pitchFamily="1" charset="-122"/>
          </a:endParaRPr>
        </a:p>
      </dgm:t>
    </dgm:pt>
    <dgm:pt modelId="{3C17DDBD-EF4C-4164-9E0A-496FCADA0352}" cxnId="{019CDCFA-61D5-402C-96C1-21270F0C3ACF}" type="parTrans">
      <dgm:prSet/>
      <dgm:spPr/>
      <dgm:t>
        <a:bodyPr/>
        <a:lstStyle/>
        <a:p>
          <a:endParaRPr lang="zh-CN" altLang="en-US"/>
        </a:p>
      </dgm:t>
    </dgm:pt>
    <dgm:pt modelId="{5207E0DC-E06B-4530-B44C-B085C7B2931F}" cxnId="{019CDCFA-61D5-402C-96C1-21270F0C3ACF}" type="sibTrans">
      <dgm:prSet/>
      <dgm:spPr/>
      <dgm:t>
        <a:bodyPr/>
        <a:lstStyle/>
        <a:p>
          <a:endParaRPr lang="zh-CN" altLang="en-US"/>
        </a:p>
      </dgm:t>
    </dgm:pt>
    <dgm:pt modelId="{9E7B7549-9408-494C-8E15-8EEF5C71B4AC}" type="pres">
      <dgm:prSet presAssocID="{E6CB622E-F0E2-4772-AB23-B679B9A02220}" presName="Name0" presStyleCnt="0">
        <dgm:presLayoutVars>
          <dgm:dir/>
          <dgm:resizeHandles val="exact"/>
        </dgm:presLayoutVars>
      </dgm:prSet>
      <dgm:spPr/>
      <dgm:t>
        <a:bodyPr/>
        <a:lstStyle/>
        <a:p>
          <a:endParaRPr lang="zh-CN" altLang="en-US"/>
        </a:p>
      </dgm:t>
    </dgm:pt>
    <dgm:pt modelId="{D5F9FB64-7BF6-4CC9-BC45-3F55B85F91CA}" type="pres">
      <dgm:prSet presAssocID="{E6CB622E-F0E2-4772-AB23-B679B9A02220}" presName="vNodes" presStyleCnt="0"/>
      <dgm:spPr/>
    </dgm:pt>
    <dgm:pt modelId="{B3B41ACC-E380-45D6-B013-E3F0AA499177}" type="pres">
      <dgm:prSet presAssocID="{4F0538EF-8AA3-44AC-8265-888188C2692B}" presName="node" presStyleLbl="node1" presStyleIdx="0" presStyleCnt="4" custScaleX="359207">
        <dgm:presLayoutVars>
          <dgm:bulletEnabled val="1"/>
        </dgm:presLayoutVars>
      </dgm:prSet>
      <dgm:spPr/>
      <dgm:t>
        <a:bodyPr/>
        <a:lstStyle/>
        <a:p>
          <a:endParaRPr lang="zh-CN" altLang="en-US"/>
        </a:p>
      </dgm:t>
    </dgm:pt>
    <dgm:pt modelId="{332162BF-5706-4B8F-A4BC-02DDFE6E08DB}" type="pres">
      <dgm:prSet presAssocID="{3BE9457E-9C7C-455B-9897-FA1B47E2B14A}" presName="spacerT" presStyleCnt="0"/>
      <dgm:spPr/>
    </dgm:pt>
    <dgm:pt modelId="{6910FBF3-9038-42F8-97F5-B7BAE002C943}" type="pres">
      <dgm:prSet presAssocID="{3BE9457E-9C7C-455B-9897-FA1B47E2B14A}" presName="sibTrans" presStyleLbl="sibTrans2D1" presStyleIdx="0" presStyleCnt="3"/>
      <dgm:spPr/>
      <dgm:t>
        <a:bodyPr/>
        <a:lstStyle/>
        <a:p>
          <a:endParaRPr lang="zh-CN" altLang="en-US"/>
        </a:p>
      </dgm:t>
    </dgm:pt>
    <dgm:pt modelId="{EC5ED190-7569-4575-9E09-82EC7F1E8CDB}" type="pres">
      <dgm:prSet presAssocID="{3BE9457E-9C7C-455B-9897-FA1B47E2B14A}" presName="spacerB" presStyleCnt="0"/>
      <dgm:spPr/>
    </dgm:pt>
    <dgm:pt modelId="{6F38ADC8-6757-4EC0-B3F2-7422077A5E85}" type="pres">
      <dgm:prSet presAssocID="{464DAA40-B6C4-4D16-9419-5EF1499C1A0A}" presName="node" presStyleLbl="node1" presStyleIdx="1" presStyleCnt="4" custScaleX="411366">
        <dgm:presLayoutVars>
          <dgm:bulletEnabled val="1"/>
        </dgm:presLayoutVars>
      </dgm:prSet>
      <dgm:spPr/>
      <dgm:t>
        <a:bodyPr/>
        <a:lstStyle/>
        <a:p>
          <a:endParaRPr lang="zh-CN" altLang="en-US"/>
        </a:p>
      </dgm:t>
    </dgm:pt>
    <dgm:pt modelId="{5725DDA9-9864-41F8-AC07-07C8098E5011}" type="pres">
      <dgm:prSet presAssocID="{44C20F73-332E-4088-B8D9-5327B2C2B3B2}" presName="spacerT" presStyleCnt="0"/>
      <dgm:spPr/>
    </dgm:pt>
    <dgm:pt modelId="{04822AF8-FEDF-4C07-B433-0D046A0A6962}" type="pres">
      <dgm:prSet presAssocID="{44C20F73-332E-4088-B8D9-5327B2C2B3B2}" presName="sibTrans" presStyleLbl="sibTrans2D1" presStyleIdx="1" presStyleCnt="3"/>
      <dgm:spPr/>
      <dgm:t>
        <a:bodyPr/>
        <a:lstStyle/>
        <a:p>
          <a:endParaRPr lang="zh-CN" altLang="en-US"/>
        </a:p>
      </dgm:t>
    </dgm:pt>
    <dgm:pt modelId="{FBF7D6F6-13F9-4BD3-9C93-A54ABDFD1AF3}" type="pres">
      <dgm:prSet presAssocID="{44C20F73-332E-4088-B8D9-5327B2C2B3B2}" presName="spacerB" presStyleCnt="0"/>
      <dgm:spPr/>
    </dgm:pt>
    <dgm:pt modelId="{5E6BC0F8-069E-4749-83BE-8A51FF2A83E0}" type="pres">
      <dgm:prSet presAssocID="{F4253A72-7147-45EC-85D9-1F54EB63D90B}" presName="node" presStyleLbl="node1" presStyleIdx="2" presStyleCnt="4" custScaleX="411366" custScaleY="171456">
        <dgm:presLayoutVars>
          <dgm:bulletEnabled val="1"/>
        </dgm:presLayoutVars>
      </dgm:prSet>
      <dgm:spPr/>
      <dgm:t>
        <a:bodyPr/>
        <a:lstStyle/>
        <a:p>
          <a:endParaRPr lang="zh-CN" altLang="en-US"/>
        </a:p>
      </dgm:t>
    </dgm:pt>
    <dgm:pt modelId="{EE874CC1-1C1D-49F6-8B01-5C97CA03E563}" type="pres">
      <dgm:prSet presAssocID="{E6CB622E-F0E2-4772-AB23-B679B9A02220}" presName="sibTransLast" presStyleLbl="sibTrans2D1" presStyleIdx="2" presStyleCnt="3"/>
      <dgm:spPr/>
      <dgm:t>
        <a:bodyPr/>
        <a:lstStyle/>
        <a:p>
          <a:endParaRPr lang="zh-CN" altLang="en-US"/>
        </a:p>
      </dgm:t>
    </dgm:pt>
    <dgm:pt modelId="{C17E6CFC-1981-4A42-A6CE-5EAC8E5BD098}" type="pres">
      <dgm:prSet presAssocID="{E6CB622E-F0E2-4772-AB23-B679B9A02220}" presName="connectorText" presStyleLbl="sibTrans2D1" presStyleIdx="2" presStyleCnt="3"/>
      <dgm:spPr/>
      <dgm:t>
        <a:bodyPr/>
        <a:lstStyle/>
        <a:p>
          <a:endParaRPr lang="zh-CN" altLang="en-US"/>
        </a:p>
      </dgm:t>
    </dgm:pt>
    <dgm:pt modelId="{32D47443-951B-4AAB-B84E-53139E2DDB8A}" type="pres">
      <dgm:prSet presAssocID="{E6CB622E-F0E2-4772-AB23-B679B9A02220}" presName="lastNode" presStyleLbl="node1" presStyleIdx="3" presStyleCnt="4" custScaleX="89926" custScaleY="53113" custLinFactNeighborX="9798" custLinFactNeighborY="-6513">
        <dgm:presLayoutVars>
          <dgm:bulletEnabled val="1"/>
        </dgm:presLayoutVars>
      </dgm:prSet>
      <dgm:spPr/>
      <dgm:t>
        <a:bodyPr/>
        <a:lstStyle/>
        <a:p>
          <a:endParaRPr lang="zh-CN" altLang="en-US"/>
        </a:p>
      </dgm:t>
    </dgm:pt>
  </dgm:ptLst>
  <dgm:cxnLst>
    <dgm:cxn modelId="{DA2DFF01-092A-415B-8C0B-E6FDF46AEABE}" type="presOf" srcId="{4F0538EF-8AA3-44AC-8265-888188C2692B}" destId="{B3B41ACC-E380-45D6-B013-E3F0AA499177}" srcOrd="0" destOrd="0" presId="urn:microsoft.com/office/officeart/2005/8/layout/equation2"/>
    <dgm:cxn modelId="{2E515900-260C-4261-B496-E31AE7FA5F73}" type="presOf" srcId="{005929D2-DE49-4169-80CD-E8120E8B2DB5}" destId="{32D47443-951B-4AAB-B84E-53139E2DDB8A}" srcOrd="0" destOrd="0" presId="urn:microsoft.com/office/officeart/2005/8/layout/equation2"/>
    <dgm:cxn modelId="{C7FDF549-FECD-477F-A75E-668F2253CED1}" srcId="{E6CB622E-F0E2-4772-AB23-B679B9A02220}" destId="{464DAA40-B6C4-4D16-9419-5EF1499C1A0A}" srcOrd="1" destOrd="0" parTransId="{DA7DD5DF-EA9F-45EE-9BA7-6361140E3705}" sibTransId="{44C20F73-332E-4088-B8D9-5327B2C2B3B2}"/>
    <dgm:cxn modelId="{AB3BD04F-211F-4E2D-BE37-628D69CF8577}" type="presOf" srcId="{464DAA40-B6C4-4D16-9419-5EF1499C1A0A}" destId="{6F38ADC8-6757-4EC0-B3F2-7422077A5E85}" srcOrd="0" destOrd="0" presId="urn:microsoft.com/office/officeart/2005/8/layout/equation2"/>
    <dgm:cxn modelId="{F21AE426-383B-4018-A059-52729D45D2CF}" type="presOf" srcId="{44C20F73-332E-4088-B8D9-5327B2C2B3B2}" destId="{04822AF8-FEDF-4C07-B433-0D046A0A6962}" srcOrd="0" destOrd="0" presId="urn:microsoft.com/office/officeart/2005/8/layout/equation2"/>
    <dgm:cxn modelId="{099B417C-2E78-4DC2-A621-4199D23E33F6}" type="presOf" srcId="{E6CB622E-F0E2-4772-AB23-B679B9A02220}" destId="{9E7B7549-9408-494C-8E15-8EEF5C71B4AC}" srcOrd="0" destOrd="0" presId="urn:microsoft.com/office/officeart/2005/8/layout/equation2"/>
    <dgm:cxn modelId="{019CDCFA-61D5-402C-96C1-21270F0C3ACF}" srcId="{E6CB622E-F0E2-4772-AB23-B679B9A02220}" destId="{005929D2-DE49-4169-80CD-E8120E8B2DB5}" srcOrd="3" destOrd="0" parTransId="{3C17DDBD-EF4C-4164-9E0A-496FCADA0352}" sibTransId="{5207E0DC-E06B-4530-B44C-B085C7B2931F}"/>
    <dgm:cxn modelId="{5B064B62-3C2C-4E5F-9D47-F3CED9CE74FA}" type="presOf" srcId="{F4253A72-7147-45EC-85D9-1F54EB63D90B}" destId="{5E6BC0F8-069E-4749-83BE-8A51FF2A83E0}" srcOrd="0" destOrd="0" presId="urn:microsoft.com/office/officeart/2005/8/layout/equation2"/>
    <dgm:cxn modelId="{FF67C502-38B3-46C7-A224-2A6465743463}" srcId="{E6CB622E-F0E2-4772-AB23-B679B9A02220}" destId="{F4253A72-7147-45EC-85D9-1F54EB63D90B}" srcOrd="2" destOrd="0" parTransId="{9ABDB0BE-8225-49E8-9F92-7FB684456FA8}" sibTransId="{2FAB1086-FE25-4656-9F56-4C021737E56F}"/>
    <dgm:cxn modelId="{C49B88D3-8D52-409C-8981-5FBD59482AE2}" srcId="{E6CB622E-F0E2-4772-AB23-B679B9A02220}" destId="{4F0538EF-8AA3-44AC-8265-888188C2692B}" srcOrd="0" destOrd="0" parTransId="{B00547F4-E558-4B62-B249-CA9479898880}" sibTransId="{3BE9457E-9C7C-455B-9897-FA1B47E2B14A}"/>
    <dgm:cxn modelId="{DDDF93CA-DC5B-425E-8B22-0D6467B42812}" type="presOf" srcId="{2FAB1086-FE25-4656-9F56-4C021737E56F}" destId="{C17E6CFC-1981-4A42-A6CE-5EAC8E5BD098}" srcOrd="1" destOrd="0" presId="urn:microsoft.com/office/officeart/2005/8/layout/equation2"/>
    <dgm:cxn modelId="{F53DB3A0-393F-4372-9764-9FF8CC450A29}" type="presOf" srcId="{3BE9457E-9C7C-455B-9897-FA1B47E2B14A}" destId="{6910FBF3-9038-42F8-97F5-B7BAE002C943}" srcOrd="0" destOrd="0" presId="urn:microsoft.com/office/officeart/2005/8/layout/equation2"/>
    <dgm:cxn modelId="{EB50D08C-0284-4259-AE4F-9068DD799857}" type="presOf" srcId="{2FAB1086-FE25-4656-9F56-4C021737E56F}" destId="{EE874CC1-1C1D-49F6-8B01-5C97CA03E563}" srcOrd="0" destOrd="0" presId="urn:microsoft.com/office/officeart/2005/8/layout/equation2"/>
    <dgm:cxn modelId="{07E64187-4F31-417F-96E9-A0ED29F564D7}" type="presParOf" srcId="{9E7B7549-9408-494C-8E15-8EEF5C71B4AC}" destId="{D5F9FB64-7BF6-4CC9-BC45-3F55B85F91CA}" srcOrd="0" destOrd="0" presId="urn:microsoft.com/office/officeart/2005/8/layout/equation2"/>
    <dgm:cxn modelId="{797030D3-1D9C-4144-925C-2B9326AB8277}" type="presParOf" srcId="{D5F9FB64-7BF6-4CC9-BC45-3F55B85F91CA}" destId="{B3B41ACC-E380-45D6-B013-E3F0AA499177}" srcOrd="0" destOrd="0" presId="urn:microsoft.com/office/officeart/2005/8/layout/equation2"/>
    <dgm:cxn modelId="{DD72C72F-1202-4102-9387-71E795C438C6}" type="presParOf" srcId="{D5F9FB64-7BF6-4CC9-BC45-3F55B85F91CA}" destId="{332162BF-5706-4B8F-A4BC-02DDFE6E08DB}" srcOrd="1" destOrd="0" presId="urn:microsoft.com/office/officeart/2005/8/layout/equation2"/>
    <dgm:cxn modelId="{1714C9A6-CCD7-43A6-B4D3-7EDAE9EC16B7}" type="presParOf" srcId="{D5F9FB64-7BF6-4CC9-BC45-3F55B85F91CA}" destId="{6910FBF3-9038-42F8-97F5-B7BAE002C943}" srcOrd="2" destOrd="0" presId="urn:microsoft.com/office/officeart/2005/8/layout/equation2"/>
    <dgm:cxn modelId="{964C348D-936E-4E07-9649-3D1EAFAB8CE7}" type="presParOf" srcId="{D5F9FB64-7BF6-4CC9-BC45-3F55B85F91CA}" destId="{EC5ED190-7569-4575-9E09-82EC7F1E8CDB}" srcOrd="3" destOrd="0" presId="urn:microsoft.com/office/officeart/2005/8/layout/equation2"/>
    <dgm:cxn modelId="{D4622107-E8A5-4AFD-90A8-DDDB05310514}" type="presParOf" srcId="{D5F9FB64-7BF6-4CC9-BC45-3F55B85F91CA}" destId="{6F38ADC8-6757-4EC0-B3F2-7422077A5E85}" srcOrd="4" destOrd="0" presId="urn:microsoft.com/office/officeart/2005/8/layout/equation2"/>
    <dgm:cxn modelId="{5D95805F-2DE3-42D8-AA3F-BEA2DADBF6CB}" type="presParOf" srcId="{D5F9FB64-7BF6-4CC9-BC45-3F55B85F91CA}" destId="{5725DDA9-9864-41F8-AC07-07C8098E5011}" srcOrd="5" destOrd="0" presId="urn:microsoft.com/office/officeart/2005/8/layout/equation2"/>
    <dgm:cxn modelId="{78441442-D653-41EC-8B5E-E299A609B6C4}" type="presParOf" srcId="{D5F9FB64-7BF6-4CC9-BC45-3F55B85F91CA}" destId="{04822AF8-FEDF-4C07-B433-0D046A0A6962}" srcOrd="6" destOrd="0" presId="urn:microsoft.com/office/officeart/2005/8/layout/equation2"/>
    <dgm:cxn modelId="{04BD27FF-F957-4F04-BE14-10F61E09C311}" type="presParOf" srcId="{D5F9FB64-7BF6-4CC9-BC45-3F55B85F91CA}" destId="{FBF7D6F6-13F9-4BD3-9C93-A54ABDFD1AF3}" srcOrd="7" destOrd="0" presId="urn:microsoft.com/office/officeart/2005/8/layout/equation2"/>
    <dgm:cxn modelId="{C59FBFCE-9FF5-4D5D-8423-A7698D5E2A68}" type="presParOf" srcId="{D5F9FB64-7BF6-4CC9-BC45-3F55B85F91CA}" destId="{5E6BC0F8-069E-4749-83BE-8A51FF2A83E0}" srcOrd="8" destOrd="0" presId="urn:microsoft.com/office/officeart/2005/8/layout/equation2"/>
    <dgm:cxn modelId="{E1D291B5-C131-4E0E-8F30-FEBDB7CD713E}" type="presParOf" srcId="{9E7B7549-9408-494C-8E15-8EEF5C71B4AC}" destId="{EE874CC1-1C1D-49F6-8B01-5C97CA03E563}" srcOrd="1" destOrd="0" presId="urn:microsoft.com/office/officeart/2005/8/layout/equation2"/>
    <dgm:cxn modelId="{25527A02-0AB3-4071-B654-B7347FFF6AB5}" type="presParOf" srcId="{EE874CC1-1C1D-49F6-8B01-5C97CA03E563}" destId="{C17E6CFC-1981-4A42-A6CE-5EAC8E5BD098}" srcOrd="0" destOrd="0" presId="urn:microsoft.com/office/officeart/2005/8/layout/equation2"/>
    <dgm:cxn modelId="{2C59A615-7295-41BF-92F7-F9AB4CA04271}" type="presParOf" srcId="{9E7B7549-9408-494C-8E15-8EEF5C71B4AC}" destId="{32D47443-951B-4AAB-B84E-53139E2DDB8A}" srcOrd="2" destOrd="0" presId="urn:microsoft.com/office/officeart/2005/8/layout/equati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CB622E-F0E2-4772-AB23-B679B9A02220}" type="doc">
      <dgm:prSet loTypeId="urn:microsoft.com/office/officeart/2005/8/layout/equation2" loCatId="relationship" qsTypeId="urn:microsoft.com/office/officeart/2005/8/quickstyle/simple1" qsCatId="simple" csTypeId="urn:microsoft.com/office/officeart/2005/8/colors/accent1_2" csCatId="accent1" phldr="1"/>
      <dgm:spPr/>
      <dgm:t>
        <a:bodyPr/>
        <a:lstStyle/>
        <a:p>
          <a:endParaRPr lang="zh-CN" altLang="en-US"/>
        </a:p>
      </dgm:t>
    </dgm:pt>
    <dgm:pt modelId="{4F0538EF-8AA3-44AC-8265-888188C2692B}">
      <dgm:prSet phldrT="[文本]" custT="1"/>
      <dgm:spPr>
        <a:gradFill flip="none" rotWithShape="1">
          <a:gsLst>
            <a:gs pos="0">
              <a:srgbClr val="825600">
                <a:lumMod val="81000"/>
                <a:lumOff val="19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dgm:spPr>
      <dgm:t>
        <a:bodyPr/>
        <a:lstStyle/>
        <a:p>
          <a:r>
            <a:rPr lang="zh-CN" altLang="en-US" sz="1600" b="1" dirty="0" smtClean="0">
              <a:latin typeface="黑体" panose="02010600030101010101" pitchFamily="1" charset="-122"/>
              <a:ea typeface="黑体" panose="02010600030101010101" pitchFamily="1" charset="-122"/>
            </a:rPr>
            <a:t>取得现代农业职业经理人资格证</a:t>
          </a:r>
          <a:endParaRPr lang="zh-CN" altLang="en-US" sz="1600" b="1" dirty="0">
            <a:latin typeface="黑体" panose="02010600030101010101" pitchFamily="1" charset="-122"/>
            <a:ea typeface="黑体" panose="02010600030101010101" pitchFamily="1" charset="-122"/>
          </a:endParaRPr>
        </a:p>
      </dgm:t>
    </dgm:pt>
    <dgm:pt modelId="{B00547F4-E558-4B62-B249-CA9479898880}" cxnId="{C49B88D3-8D52-409C-8981-5FBD59482AE2}" type="parTrans">
      <dgm:prSet/>
      <dgm:spPr/>
      <dgm:t>
        <a:bodyPr/>
        <a:lstStyle/>
        <a:p>
          <a:endParaRPr lang="zh-CN" altLang="en-US"/>
        </a:p>
      </dgm:t>
    </dgm:pt>
    <dgm:pt modelId="{3BE9457E-9C7C-455B-9897-FA1B47E2B14A}" cxnId="{C49B88D3-8D52-409C-8981-5FBD59482AE2}" type="sibTrans">
      <dgm:prSet>
        <dgm:style>
          <a:lnRef idx="1">
            <a:schemeClr val="accent4"/>
          </a:lnRef>
          <a:fillRef idx="3">
            <a:schemeClr val="accent4"/>
          </a:fillRef>
          <a:effectRef idx="2">
            <a:schemeClr val="accent4"/>
          </a:effectRef>
          <a:fontRef idx="minor">
            <a:schemeClr val="lt1"/>
          </a:fontRef>
        </dgm:style>
      </dgm:prSet>
      <dgm:spPr/>
      <dgm:t>
        <a:bodyPr/>
        <a:lstStyle/>
        <a:p>
          <a:endParaRPr lang="zh-CN" altLang="en-US"/>
        </a:p>
      </dgm:t>
    </dgm:pt>
    <dgm:pt modelId="{464DAA40-B6C4-4D16-9419-5EF1499C1A0A}">
      <dgm:prSet phldrT="[文本]" custT="1"/>
      <dgm:spPr>
        <a:gradFill flip="none" rotWithShape="1">
          <a:gsLst>
            <a:gs pos="0">
              <a:srgbClr val="825600">
                <a:lumMod val="80000"/>
                <a:lumOff val="20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dgm:spPr>
      <dgm:t>
        <a:bodyPr/>
        <a:lstStyle/>
        <a:p>
          <a:r>
            <a:rPr lang="zh-CN" altLang="en-US" sz="1600" b="1" dirty="0" smtClean="0">
              <a:latin typeface="黑体" panose="02010600030101010101" pitchFamily="1" charset="-122"/>
              <a:ea typeface="黑体" panose="02010600030101010101" pitchFamily="1" charset="-122"/>
            </a:rPr>
            <a:t>在土地股份合作社实际经营管理</a:t>
          </a:r>
          <a:r>
            <a:rPr lang="en-US" altLang="zh-CN" sz="1600" b="1" dirty="0" smtClean="0">
              <a:solidFill>
                <a:srgbClr val="C00000"/>
              </a:solidFill>
              <a:latin typeface="黑体" panose="02010600030101010101" pitchFamily="1" charset="-122"/>
              <a:ea typeface="黑体" panose="02010600030101010101" pitchFamily="1" charset="-122"/>
            </a:rPr>
            <a:t>2</a:t>
          </a:r>
          <a:r>
            <a:rPr lang="zh-CN" altLang="en-US" sz="1600" b="1" dirty="0" smtClean="0">
              <a:solidFill>
                <a:srgbClr val="C00000"/>
              </a:solidFill>
              <a:latin typeface="黑体" panose="02010600030101010101" pitchFamily="1" charset="-122"/>
              <a:ea typeface="黑体" panose="02010600030101010101" pitchFamily="1" charset="-122"/>
            </a:rPr>
            <a:t>年</a:t>
          </a:r>
          <a:r>
            <a:rPr lang="zh-CN" altLang="en-US" sz="1600" b="1" dirty="0" smtClean="0">
              <a:latin typeface="黑体" panose="02010600030101010101" pitchFamily="1" charset="-122"/>
              <a:ea typeface="黑体" panose="02010600030101010101" pitchFamily="1" charset="-122"/>
            </a:rPr>
            <a:t>以上并在岗</a:t>
          </a:r>
          <a:endParaRPr lang="zh-CN" altLang="en-US" sz="1600" b="1" dirty="0">
            <a:latin typeface="黑体" panose="02010600030101010101" pitchFamily="1" charset="-122"/>
            <a:ea typeface="黑体" panose="02010600030101010101" pitchFamily="1" charset="-122"/>
          </a:endParaRPr>
        </a:p>
      </dgm:t>
    </dgm:pt>
    <dgm:pt modelId="{DA7DD5DF-EA9F-45EE-9BA7-6361140E3705}" cxnId="{C7FDF549-FECD-477F-A75E-668F2253CED1}" type="parTrans">
      <dgm:prSet/>
      <dgm:spPr/>
      <dgm:t>
        <a:bodyPr/>
        <a:lstStyle/>
        <a:p>
          <a:endParaRPr lang="zh-CN" altLang="en-US"/>
        </a:p>
      </dgm:t>
    </dgm:pt>
    <dgm:pt modelId="{44C20F73-332E-4088-B8D9-5327B2C2B3B2}" cxnId="{C7FDF549-FECD-477F-A75E-668F2253CED1}" type="sibTrans">
      <dgm:prSet>
        <dgm:style>
          <a:lnRef idx="1">
            <a:schemeClr val="accent4"/>
          </a:lnRef>
          <a:fillRef idx="3">
            <a:schemeClr val="accent4"/>
          </a:fillRef>
          <a:effectRef idx="2">
            <a:schemeClr val="accent4"/>
          </a:effectRef>
          <a:fontRef idx="minor">
            <a:schemeClr val="lt1"/>
          </a:fontRef>
        </dgm:style>
      </dgm:prSet>
      <dgm:spPr/>
      <dgm:t>
        <a:bodyPr/>
        <a:lstStyle/>
        <a:p>
          <a:endParaRPr lang="zh-CN" altLang="en-US"/>
        </a:p>
      </dgm:t>
    </dgm:pt>
    <dgm:pt modelId="{F4253A72-7147-45EC-85D9-1F54EB63D90B}">
      <dgm:prSet phldrT="[文本]" custT="1"/>
      <dgm:spPr>
        <a:gradFill flip="none" rotWithShape="1">
          <a:gsLst>
            <a:gs pos="0">
              <a:srgbClr val="825600">
                <a:lumMod val="81000"/>
                <a:lumOff val="19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tileRect/>
        </a:gradFill>
      </dgm:spPr>
      <dgm:t>
        <a:bodyPr/>
        <a:lstStyle/>
        <a:p>
          <a:r>
            <a:rPr lang="zh-CN" altLang="en-US" sz="1600" b="1" dirty="0" smtClean="0">
              <a:latin typeface="黑体" panose="02010600030101010101" pitchFamily="1" charset="-122"/>
              <a:ea typeface="黑体" panose="02010600030101010101" pitchFamily="1" charset="-122"/>
            </a:rPr>
            <a:t>所服务的合作社经营面积</a:t>
          </a:r>
          <a:r>
            <a:rPr lang="en-US" altLang="zh-CN" sz="1600" b="1" dirty="0" smtClean="0">
              <a:solidFill>
                <a:srgbClr val="C00000"/>
              </a:solidFill>
              <a:latin typeface="黑体" panose="02010600030101010101" pitchFamily="1" charset="-122"/>
              <a:ea typeface="黑体" panose="02010600030101010101" pitchFamily="1" charset="-122"/>
            </a:rPr>
            <a:t>300</a:t>
          </a:r>
          <a:r>
            <a:rPr lang="zh-CN" altLang="en-US" sz="1600" b="1" dirty="0" smtClean="0">
              <a:solidFill>
                <a:srgbClr val="C00000"/>
              </a:solidFill>
              <a:latin typeface="黑体" panose="02010600030101010101" pitchFamily="1" charset="-122"/>
              <a:ea typeface="黑体" panose="02010600030101010101" pitchFamily="1" charset="-122"/>
            </a:rPr>
            <a:t>亩</a:t>
          </a:r>
          <a:r>
            <a:rPr lang="zh-CN" altLang="en-US" sz="1600" b="1" dirty="0" smtClean="0">
              <a:latin typeface="黑体" panose="02010600030101010101" pitchFamily="1" charset="-122"/>
              <a:ea typeface="黑体" panose="02010600030101010101" pitchFamily="1" charset="-122"/>
            </a:rPr>
            <a:t>以上，且粮油产是高于当地未入社农户平均产量</a:t>
          </a:r>
          <a:r>
            <a:rPr lang="en-US" altLang="zh-CN" sz="1600" b="1" dirty="0" smtClean="0">
              <a:solidFill>
                <a:srgbClr val="C00000"/>
              </a:solidFill>
              <a:latin typeface="黑体" panose="02010600030101010101" pitchFamily="1" charset="-122"/>
              <a:ea typeface="黑体" panose="02010600030101010101" pitchFamily="1" charset="-122"/>
            </a:rPr>
            <a:t>5%</a:t>
          </a:r>
          <a:r>
            <a:rPr lang="zh-CN" altLang="en-US" sz="1600" b="1" dirty="0" smtClean="0">
              <a:latin typeface="黑体" panose="02010600030101010101" pitchFamily="1" charset="-122"/>
              <a:ea typeface="黑体" panose="02010600030101010101" pitchFamily="1" charset="-122"/>
            </a:rPr>
            <a:t>以上</a:t>
          </a:r>
          <a:endParaRPr lang="zh-CN" altLang="en-US" sz="1600" b="1" dirty="0">
            <a:latin typeface="黑体" panose="02010600030101010101" pitchFamily="1" charset="-122"/>
            <a:ea typeface="黑体" panose="02010600030101010101" pitchFamily="1" charset="-122"/>
          </a:endParaRPr>
        </a:p>
      </dgm:t>
    </dgm:pt>
    <dgm:pt modelId="{9ABDB0BE-8225-49E8-9F92-7FB684456FA8}" cxnId="{FF67C502-38B3-46C7-A224-2A6465743463}" type="parTrans">
      <dgm:prSet/>
      <dgm:spPr/>
      <dgm:t>
        <a:bodyPr/>
        <a:lstStyle/>
        <a:p>
          <a:endParaRPr lang="zh-CN" altLang="en-US"/>
        </a:p>
      </dgm:t>
    </dgm:pt>
    <dgm:pt modelId="{2FAB1086-FE25-4656-9F56-4C021737E56F}" cxnId="{FF67C502-38B3-46C7-A224-2A6465743463}" type="sibTrans">
      <dgm:prSet>
        <dgm:style>
          <a:lnRef idx="1">
            <a:schemeClr val="accent4"/>
          </a:lnRef>
          <a:fillRef idx="3">
            <a:schemeClr val="accent4"/>
          </a:fillRef>
          <a:effectRef idx="2">
            <a:schemeClr val="accent4"/>
          </a:effectRef>
          <a:fontRef idx="minor">
            <a:schemeClr val="lt1"/>
          </a:fontRef>
        </dgm:style>
      </dgm:prSet>
      <dgm:spPr/>
      <dgm:t>
        <a:bodyPr/>
        <a:lstStyle/>
        <a:p>
          <a:endParaRPr lang="zh-CN" altLang="en-US"/>
        </a:p>
      </dgm:t>
    </dgm:pt>
    <dgm:pt modelId="{005929D2-DE49-4169-80CD-E8120E8B2DB5}">
      <dgm:prSet custT="1"/>
      <dgm:spPr>
        <a:gradFill flip="none" rotWithShape="1">
          <a:gsLst>
            <a:gs pos="0">
              <a:srgbClr val="825600">
                <a:lumMod val="81000"/>
                <a:lumOff val="19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tileRect/>
        </a:gradFill>
      </dgm:spPr>
      <dgm:t>
        <a:bodyPr/>
        <a:lstStyle/>
        <a:p>
          <a:r>
            <a:rPr lang="zh-CN" altLang="en-US" sz="1800" b="1" dirty="0" smtClean="0">
              <a:solidFill>
                <a:srgbClr val="C00000"/>
              </a:solidFill>
              <a:latin typeface="黑体" panose="02010600030101010101" pitchFamily="1" charset="-122"/>
              <a:ea typeface="黑体" panose="02010600030101010101" pitchFamily="1" charset="-122"/>
            </a:rPr>
            <a:t>中级</a:t>
          </a:r>
          <a:r>
            <a:rPr lang="zh-CN" altLang="en-US" sz="1800" b="1" dirty="0" smtClean="0">
              <a:solidFill>
                <a:schemeClr val="tx1"/>
              </a:solidFill>
              <a:latin typeface="黑体" panose="02010600030101010101" pitchFamily="1" charset="-122"/>
              <a:ea typeface="黑体" panose="02010600030101010101" pitchFamily="1" charset="-122"/>
            </a:rPr>
            <a:t>农业职业经理</a:t>
          </a:r>
          <a:endParaRPr lang="zh-CN" altLang="en-US" sz="1800" b="1" dirty="0">
            <a:solidFill>
              <a:schemeClr val="tx1"/>
            </a:solidFill>
            <a:latin typeface="黑体" panose="02010600030101010101" pitchFamily="1" charset="-122"/>
            <a:ea typeface="黑体" panose="02010600030101010101" pitchFamily="1" charset="-122"/>
          </a:endParaRPr>
        </a:p>
      </dgm:t>
    </dgm:pt>
    <dgm:pt modelId="{3C17DDBD-EF4C-4164-9E0A-496FCADA0352}" cxnId="{019CDCFA-61D5-402C-96C1-21270F0C3ACF}" type="parTrans">
      <dgm:prSet/>
      <dgm:spPr/>
      <dgm:t>
        <a:bodyPr/>
        <a:lstStyle/>
        <a:p>
          <a:endParaRPr lang="zh-CN" altLang="en-US"/>
        </a:p>
      </dgm:t>
    </dgm:pt>
    <dgm:pt modelId="{5207E0DC-E06B-4530-B44C-B085C7B2931F}" cxnId="{019CDCFA-61D5-402C-96C1-21270F0C3ACF}" type="sibTrans">
      <dgm:prSet/>
      <dgm:spPr/>
      <dgm:t>
        <a:bodyPr/>
        <a:lstStyle/>
        <a:p>
          <a:endParaRPr lang="zh-CN" altLang="en-US"/>
        </a:p>
      </dgm:t>
    </dgm:pt>
    <dgm:pt modelId="{9E7B7549-9408-494C-8E15-8EEF5C71B4AC}" type="pres">
      <dgm:prSet presAssocID="{E6CB622E-F0E2-4772-AB23-B679B9A02220}" presName="Name0" presStyleCnt="0">
        <dgm:presLayoutVars>
          <dgm:dir/>
          <dgm:resizeHandles val="exact"/>
        </dgm:presLayoutVars>
      </dgm:prSet>
      <dgm:spPr/>
      <dgm:t>
        <a:bodyPr/>
        <a:lstStyle/>
        <a:p>
          <a:endParaRPr lang="zh-CN" altLang="en-US"/>
        </a:p>
      </dgm:t>
    </dgm:pt>
    <dgm:pt modelId="{D5F9FB64-7BF6-4CC9-BC45-3F55B85F91CA}" type="pres">
      <dgm:prSet presAssocID="{E6CB622E-F0E2-4772-AB23-B679B9A02220}" presName="vNodes" presStyleCnt="0"/>
      <dgm:spPr/>
    </dgm:pt>
    <dgm:pt modelId="{B3B41ACC-E380-45D6-B013-E3F0AA499177}" type="pres">
      <dgm:prSet presAssocID="{4F0538EF-8AA3-44AC-8265-888188C2692B}" presName="node" presStyleLbl="node1" presStyleIdx="0" presStyleCnt="4" custScaleX="369377" custScaleY="69504">
        <dgm:presLayoutVars>
          <dgm:bulletEnabled val="1"/>
        </dgm:presLayoutVars>
      </dgm:prSet>
      <dgm:spPr/>
      <dgm:t>
        <a:bodyPr/>
        <a:lstStyle/>
        <a:p>
          <a:endParaRPr lang="zh-CN" altLang="en-US"/>
        </a:p>
      </dgm:t>
    </dgm:pt>
    <dgm:pt modelId="{332162BF-5706-4B8F-A4BC-02DDFE6E08DB}" type="pres">
      <dgm:prSet presAssocID="{3BE9457E-9C7C-455B-9897-FA1B47E2B14A}" presName="spacerT" presStyleCnt="0"/>
      <dgm:spPr/>
    </dgm:pt>
    <dgm:pt modelId="{6910FBF3-9038-42F8-97F5-B7BAE002C943}" type="pres">
      <dgm:prSet presAssocID="{3BE9457E-9C7C-455B-9897-FA1B47E2B14A}" presName="sibTrans" presStyleLbl="sibTrans2D1" presStyleIdx="0" presStyleCnt="3"/>
      <dgm:spPr/>
      <dgm:t>
        <a:bodyPr/>
        <a:lstStyle/>
        <a:p>
          <a:endParaRPr lang="zh-CN" altLang="en-US"/>
        </a:p>
      </dgm:t>
    </dgm:pt>
    <dgm:pt modelId="{EC5ED190-7569-4575-9E09-82EC7F1E8CDB}" type="pres">
      <dgm:prSet presAssocID="{3BE9457E-9C7C-455B-9897-FA1B47E2B14A}" presName="spacerB" presStyleCnt="0"/>
      <dgm:spPr/>
    </dgm:pt>
    <dgm:pt modelId="{6F38ADC8-6757-4EC0-B3F2-7422077A5E85}" type="pres">
      <dgm:prSet presAssocID="{464DAA40-B6C4-4D16-9419-5EF1499C1A0A}" presName="node" presStyleLbl="node1" presStyleIdx="1" presStyleCnt="4" custScaleX="386630">
        <dgm:presLayoutVars>
          <dgm:bulletEnabled val="1"/>
        </dgm:presLayoutVars>
      </dgm:prSet>
      <dgm:spPr/>
      <dgm:t>
        <a:bodyPr/>
        <a:lstStyle/>
        <a:p>
          <a:endParaRPr lang="zh-CN" altLang="en-US"/>
        </a:p>
      </dgm:t>
    </dgm:pt>
    <dgm:pt modelId="{5725DDA9-9864-41F8-AC07-07C8098E5011}" type="pres">
      <dgm:prSet presAssocID="{44C20F73-332E-4088-B8D9-5327B2C2B3B2}" presName="spacerT" presStyleCnt="0"/>
      <dgm:spPr/>
    </dgm:pt>
    <dgm:pt modelId="{04822AF8-FEDF-4C07-B433-0D046A0A6962}" type="pres">
      <dgm:prSet presAssocID="{44C20F73-332E-4088-B8D9-5327B2C2B3B2}" presName="sibTrans" presStyleLbl="sibTrans2D1" presStyleIdx="1" presStyleCnt="3"/>
      <dgm:spPr/>
      <dgm:t>
        <a:bodyPr/>
        <a:lstStyle/>
        <a:p>
          <a:endParaRPr lang="zh-CN" altLang="en-US"/>
        </a:p>
      </dgm:t>
    </dgm:pt>
    <dgm:pt modelId="{FBF7D6F6-13F9-4BD3-9C93-A54ABDFD1AF3}" type="pres">
      <dgm:prSet presAssocID="{44C20F73-332E-4088-B8D9-5327B2C2B3B2}" presName="spacerB" presStyleCnt="0"/>
      <dgm:spPr/>
    </dgm:pt>
    <dgm:pt modelId="{5E6BC0F8-069E-4749-83BE-8A51FF2A83E0}" type="pres">
      <dgm:prSet presAssocID="{F4253A72-7147-45EC-85D9-1F54EB63D90B}" presName="node" presStyleLbl="node1" presStyleIdx="2" presStyleCnt="4" custScaleX="386630" custScaleY="202884">
        <dgm:presLayoutVars>
          <dgm:bulletEnabled val="1"/>
        </dgm:presLayoutVars>
      </dgm:prSet>
      <dgm:spPr/>
      <dgm:t>
        <a:bodyPr/>
        <a:lstStyle/>
        <a:p>
          <a:endParaRPr lang="zh-CN" altLang="en-US"/>
        </a:p>
      </dgm:t>
    </dgm:pt>
    <dgm:pt modelId="{EE874CC1-1C1D-49F6-8B01-5C97CA03E563}" type="pres">
      <dgm:prSet presAssocID="{E6CB622E-F0E2-4772-AB23-B679B9A02220}" presName="sibTransLast" presStyleLbl="sibTrans2D1" presStyleIdx="2" presStyleCnt="3" custLinFactNeighborX="-9616" custLinFactNeighborY="-33267"/>
      <dgm:spPr/>
      <dgm:t>
        <a:bodyPr/>
        <a:lstStyle/>
        <a:p>
          <a:endParaRPr lang="zh-CN" altLang="en-US"/>
        </a:p>
      </dgm:t>
    </dgm:pt>
    <dgm:pt modelId="{C17E6CFC-1981-4A42-A6CE-5EAC8E5BD098}" type="pres">
      <dgm:prSet presAssocID="{E6CB622E-F0E2-4772-AB23-B679B9A02220}" presName="connectorText" presStyleLbl="sibTrans2D1" presStyleIdx="2" presStyleCnt="3"/>
      <dgm:spPr/>
      <dgm:t>
        <a:bodyPr/>
        <a:lstStyle/>
        <a:p>
          <a:endParaRPr lang="zh-CN" altLang="en-US"/>
        </a:p>
      </dgm:t>
    </dgm:pt>
    <dgm:pt modelId="{32D47443-951B-4AAB-B84E-53139E2DDB8A}" type="pres">
      <dgm:prSet presAssocID="{E6CB622E-F0E2-4772-AB23-B679B9A02220}" presName="lastNode" presStyleLbl="node1" presStyleIdx="3" presStyleCnt="4" custScaleX="89926" custScaleY="53113" custLinFactNeighborX="3241" custLinFactNeighborY="-24380">
        <dgm:presLayoutVars>
          <dgm:bulletEnabled val="1"/>
        </dgm:presLayoutVars>
      </dgm:prSet>
      <dgm:spPr/>
      <dgm:t>
        <a:bodyPr/>
        <a:lstStyle/>
        <a:p>
          <a:endParaRPr lang="zh-CN" altLang="en-US"/>
        </a:p>
      </dgm:t>
    </dgm:pt>
  </dgm:ptLst>
  <dgm:cxnLst>
    <dgm:cxn modelId="{196FEA8E-DE90-435D-BD1F-0CEF3ECFF8CC}" type="presOf" srcId="{4F0538EF-8AA3-44AC-8265-888188C2692B}" destId="{B3B41ACC-E380-45D6-B013-E3F0AA499177}" srcOrd="0" destOrd="0" presId="urn:microsoft.com/office/officeart/2005/8/layout/equation2"/>
    <dgm:cxn modelId="{C46F1974-5C81-40B6-A110-00EC6CF1CDB2}" type="presOf" srcId="{464DAA40-B6C4-4D16-9419-5EF1499C1A0A}" destId="{6F38ADC8-6757-4EC0-B3F2-7422077A5E85}" srcOrd="0" destOrd="0" presId="urn:microsoft.com/office/officeart/2005/8/layout/equation2"/>
    <dgm:cxn modelId="{3B315243-5F74-4316-B891-33275848099A}" type="presOf" srcId="{3BE9457E-9C7C-455B-9897-FA1B47E2B14A}" destId="{6910FBF3-9038-42F8-97F5-B7BAE002C943}" srcOrd="0" destOrd="0" presId="urn:microsoft.com/office/officeart/2005/8/layout/equation2"/>
    <dgm:cxn modelId="{2062B448-FE0E-4044-A4D8-408B80BDC0AF}" type="presOf" srcId="{F4253A72-7147-45EC-85D9-1F54EB63D90B}" destId="{5E6BC0F8-069E-4749-83BE-8A51FF2A83E0}" srcOrd="0" destOrd="0" presId="urn:microsoft.com/office/officeart/2005/8/layout/equation2"/>
    <dgm:cxn modelId="{D9911520-AD74-4991-8262-A7C05118E866}" type="presOf" srcId="{2FAB1086-FE25-4656-9F56-4C021737E56F}" destId="{EE874CC1-1C1D-49F6-8B01-5C97CA03E563}" srcOrd="0" destOrd="0" presId="urn:microsoft.com/office/officeart/2005/8/layout/equation2"/>
    <dgm:cxn modelId="{C7FDF549-FECD-477F-A75E-668F2253CED1}" srcId="{E6CB622E-F0E2-4772-AB23-B679B9A02220}" destId="{464DAA40-B6C4-4D16-9419-5EF1499C1A0A}" srcOrd="1" destOrd="0" parTransId="{DA7DD5DF-EA9F-45EE-9BA7-6361140E3705}" sibTransId="{44C20F73-332E-4088-B8D9-5327B2C2B3B2}"/>
    <dgm:cxn modelId="{C0F8DB0F-5D74-4816-861B-BD3B7668E7FE}" type="presOf" srcId="{005929D2-DE49-4169-80CD-E8120E8B2DB5}" destId="{32D47443-951B-4AAB-B84E-53139E2DDB8A}" srcOrd="0" destOrd="0" presId="urn:microsoft.com/office/officeart/2005/8/layout/equation2"/>
    <dgm:cxn modelId="{019CDCFA-61D5-402C-96C1-21270F0C3ACF}" srcId="{E6CB622E-F0E2-4772-AB23-B679B9A02220}" destId="{005929D2-DE49-4169-80CD-E8120E8B2DB5}" srcOrd="3" destOrd="0" parTransId="{3C17DDBD-EF4C-4164-9E0A-496FCADA0352}" sibTransId="{5207E0DC-E06B-4530-B44C-B085C7B2931F}"/>
    <dgm:cxn modelId="{2AAA0A0E-5E31-4970-B2EE-6DAC74107358}" type="presOf" srcId="{E6CB622E-F0E2-4772-AB23-B679B9A02220}" destId="{9E7B7549-9408-494C-8E15-8EEF5C71B4AC}" srcOrd="0" destOrd="0" presId="urn:microsoft.com/office/officeart/2005/8/layout/equation2"/>
    <dgm:cxn modelId="{FF67C502-38B3-46C7-A224-2A6465743463}" srcId="{E6CB622E-F0E2-4772-AB23-B679B9A02220}" destId="{F4253A72-7147-45EC-85D9-1F54EB63D90B}" srcOrd="2" destOrd="0" parTransId="{9ABDB0BE-8225-49E8-9F92-7FB684456FA8}" sibTransId="{2FAB1086-FE25-4656-9F56-4C021737E56F}"/>
    <dgm:cxn modelId="{CA927D8C-341A-4C5C-85EB-C31C68161649}" type="presOf" srcId="{44C20F73-332E-4088-B8D9-5327B2C2B3B2}" destId="{04822AF8-FEDF-4C07-B433-0D046A0A6962}" srcOrd="0" destOrd="0" presId="urn:microsoft.com/office/officeart/2005/8/layout/equation2"/>
    <dgm:cxn modelId="{C49B88D3-8D52-409C-8981-5FBD59482AE2}" srcId="{E6CB622E-F0E2-4772-AB23-B679B9A02220}" destId="{4F0538EF-8AA3-44AC-8265-888188C2692B}" srcOrd="0" destOrd="0" parTransId="{B00547F4-E558-4B62-B249-CA9479898880}" sibTransId="{3BE9457E-9C7C-455B-9897-FA1B47E2B14A}"/>
    <dgm:cxn modelId="{4FAA53FD-3B90-456D-A3B8-AE87C873CD44}" type="presOf" srcId="{2FAB1086-FE25-4656-9F56-4C021737E56F}" destId="{C17E6CFC-1981-4A42-A6CE-5EAC8E5BD098}" srcOrd="1" destOrd="0" presId="urn:microsoft.com/office/officeart/2005/8/layout/equation2"/>
    <dgm:cxn modelId="{DCF48CFA-2B20-44EF-970D-31F43859CB8D}" type="presParOf" srcId="{9E7B7549-9408-494C-8E15-8EEF5C71B4AC}" destId="{D5F9FB64-7BF6-4CC9-BC45-3F55B85F91CA}" srcOrd="0" destOrd="0" presId="urn:microsoft.com/office/officeart/2005/8/layout/equation2"/>
    <dgm:cxn modelId="{F5799F06-0070-47CD-935F-C789B684D370}" type="presParOf" srcId="{D5F9FB64-7BF6-4CC9-BC45-3F55B85F91CA}" destId="{B3B41ACC-E380-45D6-B013-E3F0AA499177}" srcOrd="0" destOrd="0" presId="urn:microsoft.com/office/officeart/2005/8/layout/equation2"/>
    <dgm:cxn modelId="{3B95E0A2-D99F-4CAF-BB3B-35171EAA6D47}" type="presParOf" srcId="{D5F9FB64-7BF6-4CC9-BC45-3F55B85F91CA}" destId="{332162BF-5706-4B8F-A4BC-02DDFE6E08DB}" srcOrd="1" destOrd="0" presId="urn:microsoft.com/office/officeart/2005/8/layout/equation2"/>
    <dgm:cxn modelId="{E6E71DEC-5617-486D-B5DD-051C8D32836A}" type="presParOf" srcId="{D5F9FB64-7BF6-4CC9-BC45-3F55B85F91CA}" destId="{6910FBF3-9038-42F8-97F5-B7BAE002C943}" srcOrd="2" destOrd="0" presId="urn:microsoft.com/office/officeart/2005/8/layout/equation2"/>
    <dgm:cxn modelId="{240A241A-48DC-4EB8-A823-1C9510E985A2}" type="presParOf" srcId="{D5F9FB64-7BF6-4CC9-BC45-3F55B85F91CA}" destId="{EC5ED190-7569-4575-9E09-82EC7F1E8CDB}" srcOrd="3" destOrd="0" presId="urn:microsoft.com/office/officeart/2005/8/layout/equation2"/>
    <dgm:cxn modelId="{B2D9E7D0-CC51-464E-A974-A2FDEF377443}" type="presParOf" srcId="{D5F9FB64-7BF6-4CC9-BC45-3F55B85F91CA}" destId="{6F38ADC8-6757-4EC0-B3F2-7422077A5E85}" srcOrd="4" destOrd="0" presId="urn:microsoft.com/office/officeart/2005/8/layout/equation2"/>
    <dgm:cxn modelId="{0D3BE650-9C54-469F-AB98-ADA9921563FC}" type="presParOf" srcId="{D5F9FB64-7BF6-4CC9-BC45-3F55B85F91CA}" destId="{5725DDA9-9864-41F8-AC07-07C8098E5011}" srcOrd="5" destOrd="0" presId="urn:microsoft.com/office/officeart/2005/8/layout/equation2"/>
    <dgm:cxn modelId="{870715E2-FDD4-4918-8049-E228E8BB9B18}" type="presParOf" srcId="{D5F9FB64-7BF6-4CC9-BC45-3F55B85F91CA}" destId="{04822AF8-FEDF-4C07-B433-0D046A0A6962}" srcOrd="6" destOrd="0" presId="urn:microsoft.com/office/officeart/2005/8/layout/equation2"/>
    <dgm:cxn modelId="{CD385898-AE09-4F61-9224-98FEBC1CCA80}" type="presParOf" srcId="{D5F9FB64-7BF6-4CC9-BC45-3F55B85F91CA}" destId="{FBF7D6F6-13F9-4BD3-9C93-A54ABDFD1AF3}" srcOrd="7" destOrd="0" presId="urn:microsoft.com/office/officeart/2005/8/layout/equation2"/>
    <dgm:cxn modelId="{4CBB2D4F-E0CD-41F4-BE48-7D90C64A902C}" type="presParOf" srcId="{D5F9FB64-7BF6-4CC9-BC45-3F55B85F91CA}" destId="{5E6BC0F8-069E-4749-83BE-8A51FF2A83E0}" srcOrd="8" destOrd="0" presId="urn:microsoft.com/office/officeart/2005/8/layout/equation2"/>
    <dgm:cxn modelId="{30160497-A9E9-4A6A-A25A-B6EFA53EBA59}" type="presParOf" srcId="{9E7B7549-9408-494C-8E15-8EEF5C71B4AC}" destId="{EE874CC1-1C1D-49F6-8B01-5C97CA03E563}" srcOrd="1" destOrd="0" presId="urn:microsoft.com/office/officeart/2005/8/layout/equation2"/>
    <dgm:cxn modelId="{3E5441ED-4A55-404E-B813-CD1A1581DA07}" type="presParOf" srcId="{EE874CC1-1C1D-49F6-8B01-5C97CA03E563}" destId="{C17E6CFC-1981-4A42-A6CE-5EAC8E5BD098}" srcOrd="0" destOrd="0" presId="urn:microsoft.com/office/officeart/2005/8/layout/equation2"/>
    <dgm:cxn modelId="{84B9FCF9-58B2-486E-9654-F8045F0F6F0E}" type="presParOf" srcId="{9E7B7549-9408-494C-8E15-8EEF5C71B4AC}" destId="{32D47443-951B-4AAB-B84E-53139E2DDB8A}" srcOrd="2" destOrd="0" presId="urn:microsoft.com/office/officeart/2005/8/layout/equati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CB622E-F0E2-4772-AB23-B679B9A02220}" type="doc">
      <dgm:prSet loTypeId="urn:microsoft.com/office/officeart/2005/8/layout/equation2" loCatId="relationship" qsTypeId="urn:microsoft.com/office/officeart/2005/8/quickstyle/simple1" qsCatId="simple" csTypeId="urn:microsoft.com/office/officeart/2005/8/colors/accent1_2" csCatId="accent1" phldr="1"/>
      <dgm:spPr/>
      <dgm:t>
        <a:bodyPr/>
        <a:lstStyle/>
        <a:p>
          <a:endParaRPr lang="zh-CN" altLang="en-US"/>
        </a:p>
      </dgm:t>
    </dgm:pt>
    <dgm:pt modelId="{4F0538EF-8AA3-44AC-8265-888188C2692B}">
      <dgm:prSet phldrT="[文本]" custT="1"/>
      <dgm:spPr>
        <a:solidFill>
          <a:schemeClr val="accent4">
            <a:lumMod val="75000"/>
          </a:schemeClr>
        </a:solidFill>
      </dgm:spPr>
      <dgm:t>
        <a:bodyPr/>
        <a:lstStyle/>
        <a:p>
          <a:r>
            <a:rPr lang="zh-CN" altLang="en-US" sz="1400" b="1" dirty="0" smtClean="0">
              <a:latin typeface="黑体" panose="02010600030101010101" pitchFamily="1" charset="-122"/>
              <a:ea typeface="黑体" panose="02010600030101010101" pitchFamily="1" charset="-122"/>
            </a:rPr>
            <a:t>取得现代农业职业经理人资格证</a:t>
          </a:r>
          <a:endParaRPr lang="zh-CN" altLang="en-US" sz="1400" b="1" dirty="0">
            <a:latin typeface="黑体" panose="02010600030101010101" pitchFamily="1" charset="-122"/>
            <a:ea typeface="黑体" panose="02010600030101010101" pitchFamily="1" charset="-122"/>
          </a:endParaRPr>
        </a:p>
      </dgm:t>
    </dgm:pt>
    <dgm:pt modelId="{B00547F4-E558-4B62-B249-CA9479898880}" cxnId="{C49B88D3-8D52-409C-8981-5FBD59482AE2}" type="parTrans">
      <dgm:prSet/>
      <dgm:spPr/>
      <dgm:t>
        <a:bodyPr/>
        <a:lstStyle/>
        <a:p>
          <a:endParaRPr lang="zh-CN" altLang="en-US"/>
        </a:p>
      </dgm:t>
    </dgm:pt>
    <dgm:pt modelId="{3BE9457E-9C7C-455B-9897-FA1B47E2B14A}" cxnId="{C49B88D3-8D52-409C-8981-5FBD59482AE2}" type="sibTrans">
      <dgm:prSet>
        <dgm:style>
          <a:lnRef idx="1">
            <a:schemeClr val="accent4"/>
          </a:lnRef>
          <a:fillRef idx="3">
            <a:schemeClr val="accent4"/>
          </a:fillRef>
          <a:effectRef idx="2">
            <a:schemeClr val="accent4"/>
          </a:effectRef>
          <a:fontRef idx="minor">
            <a:schemeClr val="lt1"/>
          </a:fontRef>
        </dgm:style>
      </dgm:prSet>
      <dgm:spPr/>
      <dgm:t>
        <a:bodyPr/>
        <a:lstStyle/>
        <a:p>
          <a:endParaRPr lang="zh-CN" altLang="en-US"/>
        </a:p>
      </dgm:t>
    </dgm:pt>
    <dgm:pt modelId="{464DAA40-B6C4-4D16-9419-5EF1499C1A0A}">
      <dgm:prSet phldrT="[文本]" custT="1"/>
      <dgm:spPr>
        <a:solidFill>
          <a:schemeClr val="accent4">
            <a:lumMod val="75000"/>
          </a:schemeClr>
        </a:solidFill>
      </dgm:spPr>
      <dgm:t>
        <a:bodyPr/>
        <a:lstStyle/>
        <a:p>
          <a:r>
            <a:rPr lang="zh-CN" altLang="en-US" sz="1400" b="1" dirty="0" smtClean="0">
              <a:latin typeface="黑体" panose="02010600030101010101" pitchFamily="1" charset="-122"/>
              <a:ea typeface="黑体" panose="02010600030101010101" pitchFamily="1" charset="-122"/>
            </a:rPr>
            <a:t>在土地股份合作社实际经营管理</a:t>
          </a:r>
          <a:r>
            <a:rPr lang="en-US" altLang="zh-CN" sz="1400" b="1" dirty="0" smtClean="0">
              <a:solidFill>
                <a:schemeClr val="tx1"/>
              </a:solidFill>
              <a:latin typeface="黑体" panose="02010600030101010101" pitchFamily="1" charset="-122"/>
              <a:ea typeface="黑体" panose="02010600030101010101" pitchFamily="1" charset="-122"/>
            </a:rPr>
            <a:t>3</a:t>
          </a:r>
          <a:r>
            <a:rPr lang="zh-CN" altLang="en-US" sz="1400" b="1" dirty="0" smtClean="0">
              <a:solidFill>
                <a:schemeClr val="tx1"/>
              </a:solidFill>
              <a:latin typeface="黑体" panose="02010600030101010101" pitchFamily="1" charset="-122"/>
              <a:ea typeface="黑体" panose="02010600030101010101" pitchFamily="1" charset="-122"/>
            </a:rPr>
            <a:t>年</a:t>
          </a:r>
          <a:r>
            <a:rPr lang="zh-CN" altLang="en-US" sz="1400" b="1" dirty="0" smtClean="0">
              <a:latin typeface="黑体" panose="02010600030101010101" pitchFamily="1" charset="-122"/>
              <a:ea typeface="黑体" panose="02010600030101010101" pitchFamily="1" charset="-122"/>
            </a:rPr>
            <a:t>以上并在岗</a:t>
          </a:r>
          <a:endParaRPr lang="zh-CN" altLang="en-US" sz="1400" b="1" dirty="0">
            <a:latin typeface="黑体" panose="02010600030101010101" pitchFamily="1" charset="-122"/>
            <a:ea typeface="黑体" panose="02010600030101010101" pitchFamily="1" charset="-122"/>
          </a:endParaRPr>
        </a:p>
      </dgm:t>
    </dgm:pt>
    <dgm:pt modelId="{DA7DD5DF-EA9F-45EE-9BA7-6361140E3705}" cxnId="{C7FDF549-FECD-477F-A75E-668F2253CED1}" type="parTrans">
      <dgm:prSet/>
      <dgm:spPr/>
      <dgm:t>
        <a:bodyPr/>
        <a:lstStyle/>
        <a:p>
          <a:endParaRPr lang="zh-CN" altLang="en-US"/>
        </a:p>
      </dgm:t>
    </dgm:pt>
    <dgm:pt modelId="{44C20F73-332E-4088-B8D9-5327B2C2B3B2}" cxnId="{C7FDF549-FECD-477F-A75E-668F2253CED1}" type="sibTrans">
      <dgm:prSet>
        <dgm:style>
          <a:lnRef idx="1">
            <a:schemeClr val="accent4"/>
          </a:lnRef>
          <a:fillRef idx="3">
            <a:schemeClr val="accent4"/>
          </a:fillRef>
          <a:effectRef idx="2">
            <a:schemeClr val="accent4"/>
          </a:effectRef>
          <a:fontRef idx="minor">
            <a:schemeClr val="lt1"/>
          </a:fontRef>
        </dgm:style>
      </dgm:prSet>
      <dgm:spPr/>
      <dgm:t>
        <a:bodyPr/>
        <a:lstStyle/>
        <a:p>
          <a:endParaRPr lang="zh-CN" altLang="en-US"/>
        </a:p>
      </dgm:t>
    </dgm:pt>
    <dgm:pt modelId="{F4253A72-7147-45EC-85D9-1F54EB63D90B}">
      <dgm:prSet phldrT="[文本]" custT="1"/>
      <dgm:spPr>
        <a:solidFill>
          <a:schemeClr val="accent4">
            <a:lumMod val="75000"/>
          </a:schemeClr>
        </a:solidFill>
      </dgm:spPr>
      <dgm:t>
        <a:bodyPr/>
        <a:lstStyle/>
        <a:p>
          <a:r>
            <a:rPr lang="zh-CN" altLang="en-US" sz="1400" b="1" dirty="0" smtClean="0">
              <a:latin typeface="黑体" panose="02010600030101010101" pitchFamily="1" charset="-122"/>
              <a:ea typeface="黑体" panose="02010600030101010101" pitchFamily="1" charset="-122"/>
            </a:rPr>
            <a:t>所服务的合作社经营面积</a:t>
          </a:r>
          <a:r>
            <a:rPr lang="en-US" altLang="zh-CN" sz="1400" b="1" dirty="0" smtClean="0">
              <a:solidFill>
                <a:schemeClr val="tx1"/>
              </a:solidFill>
              <a:latin typeface="黑体" panose="02010600030101010101" pitchFamily="1" charset="-122"/>
              <a:ea typeface="黑体" panose="02010600030101010101" pitchFamily="1" charset="-122"/>
            </a:rPr>
            <a:t>500</a:t>
          </a:r>
          <a:r>
            <a:rPr lang="zh-CN" altLang="en-US" sz="1400" b="1" dirty="0" smtClean="0">
              <a:solidFill>
                <a:schemeClr val="tx1"/>
              </a:solidFill>
              <a:latin typeface="黑体" panose="02010600030101010101" pitchFamily="1" charset="-122"/>
              <a:ea typeface="黑体" panose="02010600030101010101" pitchFamily="1" charset="-122"/>
            </a:rPr>
            <a:t>亩</a:t>
          </a:r>
          <a:r>
            <a:rPr lang="zh-CN" altLang="en-US" sz="1400" b="1" dirty="0" smtClean="0">
              <a:latin typeface="黑体" panose="02010600030101010101" pitchFamily="1" charset="-122"/>
              <a:ea typeface="黑体" panose="02010600030101010101" pitchFamily="1" charset="-122"/>
            </a:rPr>
            <a:t>以上，且粮油产是高于当地未入社农户平均产量</a:t>
          </a:r>
          <a:r>
            <a:rPr lang="en-US" altLang="zh-CN" sz="1400" b="1" dirty="0" smtClean="0">
              <a:solidFill>
                <a:schemeClr val="tx1"/>
              </a:solidFill>
              <a:latin typeface="黑体" panose="02010600030101010101" pitchFamily="1" charset="-122"/>
              <a:ea typeface="黑体" panose="02010600030101010101" pitchFamily="1" charset="-122"/>
            </a:rPr>
            <a:t>10%</a:t>
          </a:r>
          <a:r>
            <a:rPr lang="zh-CN" altLang="en-US" sz="1400" b="1" dirty="0" smtClean="0">
              <a:latin typeface="黑体" panose="02010600030101010101" pitchFamily="1" charset="-122"/>
              <a:ea typeface="黑体" panose="02010600030101010101" pitchFamily="1" charset="-122"/>
            </a:rPr>
            <a:t>以上</a:t>
          </a:r>
          <a:endParaRPr lang="zh-CN" altLang="en-US" sz="1400" b="1" dirty="0">
            <a:latin typeface="黑体" panose="02010600030101010101" pitchFamily="1" charset="-122"/>
            <a:ea typeface="黑体" panose="02010600030101010101" pitchFamily="1" charset="-122"/>
          </a:endParaRPr>
        </a:p>
      </dgm:t>
    </dgm:pt>
    <dgm:pt modelId="{9ABDB0BE-8225-49E8-9F92-7FB684456FA8}" cxnId="{FF67C502-38B3-46C7-A224-2A6465743463}" type="parTrans">
      <dgm:prSet/>
      <dgm:spPr/>
      <dgm:t>
        <a:bodyPr/>
        <a:lstStyle/>
        <a:p>
          <a:endParaRPr lang="zh-CN" altLang="en-US"/>
        </a:p>
      </dgm:t>
    </dgm:pt>
    <dgm:pt modelId="{2FAB1086-FE25-4656-9F56-4C021737E56F}" cxnId="{FF67C502-38B3-46C7-A224-2A6465743463}" type="sibTrans">
      <dgm:prSet>
        <dgm:style>
          <a:lnRef idx="1">
            <a:schemeClr val="accent4"/>
          </a:lnRef>
          <a:fillRef idx="3">
            <a:schemeClr val="accent4"/>
          </a:fillRef>
          <a:effectRef idx="2">
            <a:schemeClr val="accent4"/>
          </a:effectRef>
          <a:fontRef idx="minor">
            <a:schemeClr val="lt1"/>
          </a:fontRef>
        </dgm:style>
      </dgm:prSet>
      <dgm:spPr/>
      <dgm:t>
        <a:bodyPr/>
        <a:lstStyle/>
        <a:p>
          <a:endParaRPr lang="zh-CN" altLang="en-US"/>
        </a:p>
      </dgm:t>
    </dgm:pt>
    <dgm:pt modelId="{005929D2-DE49-4169-80CD-E8120E8B2DB5}">
      <dgm:prSet/>
      <dgm:spPr>
        <a:solidFill>
          <a:schemeClr val="accent4">
            <a:lumMod val="75000"/>
          </a:schemeClr>
        </a:solidFill>
      </dgm:spPr>
      <dgm:t>
        <a:bodyPr/>
        <a:lstStyle/>
        <a:p>
          <a:r>
            <a:rPr lang="zh-CN" altLang="en-US" b="1" dirty="0" smtClean="0">
              <a:solidFill>
                <a:schemeClr val="bg1"/>
              </a:solidFill>
              <a:latin typeface="黑体" panose="02010600030101010101" pitchFamily="1" charset="-122"/>
              <a:ea typeface="黑体" panose="02010600030101010101" pitchFamily="1" charset="-122"/>
            </a:rPr>
            <a:t>农业新技术、新品种、新机具应用率达到</a:t>
          </a:r>
          <a:r>
            <a:rPr lang="en-US" altLang="zh-CN" b="1" dirty="0" smtClean="0">
              <a:solidFill>
                <a:schemeClr val="tx1"/>
              </a:solidFill>
              <a:latin typeface="黑体" panose="02010600030101010101" pitchFamily="1" charset="-122"/>
              <a:ea typeface="黑体" panose="02010600030101010101" pitchFamily="1" charset="-122"/>
            </a:rPr>
            <a:t>95%</a:t>
          </a:r>
          <a:r>
            <a:rPr lang="zh-CN" altLang="en-US" b="1" dirty="0" smtClean="0">
              <a:solidFill>
                <a:schemeClr val="bg1"/>
              </a:solidFill>
              <a:latin typeface="黑体" panose="02010600030101010101" pitchFamily="1" charset="-122"/>
              <a:ea typeface="黑体" panose="02010600030101010101" pitchFamily="1" charset="-122"/>
            </a:rPr>
            <a:t>以上</a:t>
          </a:r>
          <a:endParaRPr lang="zh-CN" altLang="en-US" b="1" dirty="0">
            <a:solidFill>
              <a:schemeClr val="bg1"/>
            </a:solidFill>
            <a:latin typeface="黑体" panose="02010600030101010101" pitchFamily="1" charset="-122"/>
            <a:ea typeface="黑体" panose="02010600030101010101" pitchFamily="1" charset="-122"/>
          </a:endParaRPr>
        </a:p>
      </dgm:t>
    </dgm:pt>
    <dgm:pt modelId="{3C17DDBD-EF4C-4164-9E0A-496FCADA0352}" cxnId="{019CDCFA-61D5-402C-96C1-21270F0C3ACF}" type="parTrans">
      <dgm:prSet/>
      <dgm:spPr/>
      <dgm:t>
        <a:bodyPr/>
        <a:lstStyle/>
        <a:p>
          <a:endParaRPr lang="zh-CN" altLang="en-US"/>
        </a:p>
      </dgm:t>
    </dgm:pt>
    <dgm:pt modelId="{5207E0DC-E06B-4530-B44C-B085C7B2931F}" cxnId="{019CDCFA-61D5-402C-96C1-21270F0C3ACF}" type="sibTrans">
      <dgm:prSet>
        <dgm:style>
          <a:lnRef idx="1">
            <a:schemeClr val="accent4"/>
          </a:lnRef>
          <a:fillRef idx="3">
            <a:schemeClr val="accent4"/>
          </a:fillRef>
          <a:effectRef idx="2">
            <a:schemeClr val="accent4"/>
          </a:effectRef>
          <a:fontRef idx="minor">
            <a:schemeClr val="lt1"/>
          </a:fontRef>
        </dgm:style>
      </dgm:prSet>
      <dgm:spPr/>
      <dgm:t>
        <a:bodyPr/>
        <a:lstStyle/>
        <a:p>
          <a:endParaRPr lang="zh-CN" altLang="en-US"/>
        </a:p>
      </dgm:t>
    </dgm:pt>
    <dgm:pt modelId="{200A10B1-390B-442E-A497-2F605409E63C}">
      <dgm:prSet custT="1"/>
      <dgm:spPr>
        <a:solidFill>
          <a:schemeClr val="accent4">
            <a:lumMod val="75000"/>
          </a:schemeClr>
        </a:solidFill>
      </dgm:spPr>
      <dgm:t>
        <a:bodyPr/>
        <a:lstStyle/>
        <a:p>
          <a:r>
            <a:rPr lang="zh-CN" altLang="en-US" sz="1800" b="1" dirty="0" smtClean="0">
              <a:solidFill>
                <a:schemeClr val="tx1"/>
              </a:solidFill>
              <a:latin typeface="黑体" panose="02010600030101010101" pitchFamily="1" charset="-122"/>
              <a:ea typeface="黑体" panose="02010600030101010101" pitchFamily="1" charset="-122"/>
            </a:rPr>
            <a:t>高级</a:t>
          </a:r>
          <a:r>
            <a:rPr lang="zh-CN" altLang="en-US" sz="1800" b="1" dirty="0" smtClean="0">
              <a:solidFill>
                <a:srgbClr val="FFC000"/>
              </a:solidFill>
              <a:latin typeface="黑体" panose="02010600030101010101" pitchFamily="1" charset="-122"/>
              <a:ea typeface="黑体" panose="02010600030101010101" pitchFamily="1" charset="-122"/>
            </a:rPr>
            <a:t>农业职业经理</a:t>
          </a:r>
          <a:endParaRPr lang="zh-CN" altLang="en-US" sz="1800" b="1" dirty="0">
            <a:solidFill>
              <a:srgbClr val="FFC000"/>
            </a:solidFill>
            <a:latin typeface="黑体" panose="02010600030101010101" pitchFamily="1" charset="-122"/>
            <a:ea typeface="黑体" panose="02010600030101010101" pitchFamily="1" charset="-122"/>
          </a:endParaRPr>
        </a:p>
      </dgm:t>
    </dgm:pt>
    <dgm:pt modelId="{D02E5A1D-56FD-4E2B-AC4E-7060156F3E8F}" cxnId="{817148BD-0B5D-4EFF-AC06-F0FC7DBDC694}" type="parTrans">
      <dgm:prSet/>
      <dgm:spPr/>
      <dgm:t>
        <a:bodyPr/>
        <a:lstStyle/>
        <a:p>
          <a:endParaRPr lang="zh-CN" altLang="en-US"/>
        </a:p>
      </dgm:t>
    </dgm:pt>
    <dgm:pt modelId="{FF722C97-4AB1-47FA-9118-6728DEC390F0}" cxnId="{817148BD-0B5D-4EFF-AC06-F0FC7DBDC694}" type="sibTrans">
      <dgm:prSet/>
      <dgm:spPr/>
      <dgm:t>
        <a:bodyPr/>
        <a:lstStyle/>
        <a:p>
          <a:endParaRPr lang="zh-CN" altLang="en-US"/>
        </a:p>
      </dgm:t>
    </dgm:pt>
    <dgm:pt modelId="{9E7B7549-9408-494C-8E15-8EEF5C71B4AC}" type="pres">
      <dgm:prSet presAssocID="{E6CB622E-F0E2-4772-AB23-B679B9A02220}" presName="Name0" presStyleCnt="0">
        <dgm:presLayoutVars>
          <dgm:dir/>
          <dgm:resizeHandles val="exact"/>
        </dgm:presLayoutVars>
      </dgm:prSet>
      <dgm:spPr/>
      <dgm:t>
        <a:bodyPr/>
        <a:lstStyle/>
        <a:p>
          <a:endParaRPr lang="zh-CN" altLang="en-US"/>
        </a:p>
      </dgm:t>
    </dgm:pt>
    <dgm:pt modelId="{D5F9FB64-7BF6-4CC9-BC45-3F55B85F91CA}" type="pres">
      <dgm:prSet presAssocID="{E6CB622E-F0E2-4772-AB23-B679B9A02220}" presName="vNodes" presStyleCnt="0"/>
      <dgm:spPr/>
    </dgm:pt>
    <dgm:pt modelId="{B3B41ACC-E380-45D6-B013-E3F0AA499177}" type="pres">
      <dgm:prSet presAssocID="{4F0538EF-8AA3-44AC-8265-888188C2692B}" presName="node" presStyleLbl="node1" presStyleIdx="0" presStyleCnt="5" custScaleX="582486" custScaleY="98395">
        <dgm:presLayoutVars>
          <dgm:bulletEnabled val="1"/>
        </dgm:presLayoutVars>
      </dgm:prSet>
      <dgm:spPr/>
      <dgm:t>
        <a:bodyPr/>
        <a:lstStyle/>
        <a:p>
          <a:endParaRPr lang="zh-CN" altLang="en-US"/>
        </a:p>
      </dgm:t>
    </dgm:pt>
    <dgm:pt modelId="{332162BF-5706-4B8F-A4BC-02DDFE6E08DB}" type="pres">
      <dgm:prSet presAssocID="{3BE9457E-9C7C-455B-9897-FA1B47E2B14A}" presName="spacerT" presStyleCnt="0"/>
      <dgm:spPr/>
    </dgm:pt>
    <dgm:pt modelId="{6910FBF3-9038-42F8-97F5-B7BAE002C943}" type="pres">
      <dgm:prSet presAssocID="{3BE9457E-9C7C-455B-9897-FA1B47E2B14A}" presName="sibTrans" presStyleLbl="sibTrans2D1" presStyleIdx="0" presStyleCnt="4"/>
      <dgm:spPr/>
      <dgm:t>
        <a:bodyPr/>
        <a:lstStyle/>
        <a:p>
          <a:endParaRPr lang="zh-CN" altLang="en-US"/>
        </a:p>
      </dgm:t>
    </dgm:pt>
    <dgm:pt modelId="{EC5ED190-7569-4575-9E09-82EC7F1E8CDB}" type="pres">
      <dgm:prSet presAssocID="{3BE9457E-9C7C-455B-9897-FA1B47E2B14A}" presName="spacerB" presStyleCnt="0"/>
      <dgm:spPr/>
    </dgm:pt>
    <dgm:pt modelId="{6F38ADC8-6757-4EC0-B3F2-7422077A5E85}" type="pres">
      <dgm:prSet presAssocID="{464DAA40-B6C4-4D16-9419-5EF1499C1A0A}" presName="node" presStyleLbl="node1" presStyleIdx="1" presStyleCnt="5" custScaleX="564380" custScaleY="114773">
        <dgm:presLayoutVars>
          <dgm:bulletEnabled val="1"/>
        </dgm:presLayoutVars>
      </dgm:prSet>
      <dgm:spPr/>
      <dgm:t>
        <a:bodyPr/>
        <a:lstStyle/>
        <a:p>
          <a:endParaRPr lang="zh-CN" altLang="en-US"/>
        </a:p>
      </dgm:t>
    </dgm:pt>
    <dgm:pt modelId="{5725DDA9-9864-41F8-AC07-07C8098E5011}" type="pres">
      <dgm:prSet presAssocID="{44C20F73-332E-4088-B8D9-5327B2C2B3B2}" presName="spacerT" presStyleCnt="0"/>
      <dgm:spPr/>
    </dgm:pt>
    <dgm:pt modelId="{04822AF8-FEDF-4C07-B433-0D046A0A6962}" type="pres">
      <dgm:prSet presAssocID="{44C20F73-332E-4088-B8D9-5327B2C2B3B2}" presName="sibTrans" presStyleLbl="sibTrans2D1" presStyleIdx="1" presStyleCnt="4"/>
      <dgm:spPr/>
      <dgm:t>
        <a:bodyPr/>
        <a:lstStyle/>
        <a:p>
          <a:endParaRPr lang="zh-CN" altLang="en-US"/>
        </a:p>
      </dgm:t>
    </dgm:pt>
    <dgm:pt modelId="{FBF7D6F6-13F9-4BD3-9C93-A54ABDFD1AF3}" type="pres">
      <dgm:prSet presAssocID="{44C20F73-332E-4088-B8D9-5327B2C2B3B2}" presName="spacerB" presStyleCnt="0"/>
      <dgm:spPr/>
    </dgm:pt>
    <dgm:pt modelId="{5E6BC0F8-069E-4749-83BE-8A51FF2A83E0}" type="pres">
      <dgm:prSet presAssocID="{F4253A72-7147-45EC-85D9-1F54EB63D90B}" presName="node" presStyleLbl="node1" presStyleIdx="2" presStyleCnt="5" custScaleX="564083" custScaleY="130990">
        <dgm:presLayoutVars>
          <dgm:bulletEnabled val="1"/>
        </dgm:presLayoutVars>
      </dgm:prSet>
      <dgm:spPr/>
      <dgm:t>
        <a:bodyPr/>
        <a:lstStyle/>
        <a:p>
          <a:endParaRPr lang="zh-CN" altLang="en-US"/>
        </a:p>
      </dgm:t>
    </dgm:pt>
    <dgm:pt modelId="{8483AFF7-9C5C-413A-9873-5C9C7FB08742}" type="pres">
      <dgm:prSet presAssocID="{2FAB1086-FE25-4656-9F56-4C021737E56F}" presName="spacerT" presStyleCnt="0"/>
      <dgm:spPr/>
    </dgm:pt>
    <dgm:pt modelId="{D2BDB55F-EC12-4535-9988-3B61DEDF1EFC}" type="pres">
      <dgm:prSet presAssocID="{2FAB1086-FE25-4656-9F56-4C021737E56F}" presName="sibTrans" presStyleLbl="sibTrans2D1" presStyleIdx="2" presStyleCnt="4"/>
      <dgm:spPr/>
      <dgm:t>
        <a:bodyPr/>
        <a:lstStyle/>
        <a:p>
          <a:endParaRPr lang="zh-CN" altLang="en-US"/>
        </a:p>
      </dgm:t>
    </dgm:pt>
    <dgm:pt modelId="{3CDEE87C-0E49-4F8D-A823-DCCCD9286110}" type="pres">
      <dgm:prSet presAssocID="{2FAB1086-FE25-4656-9F56-4C021737E56F}" presName="spacerB" presStyleCnt="0"/>
      <dgm:spPr/>
    </dgm:pt>
    <dgm:pt modelId="{42440085-7DA0-405F-8962-E5A2665DD475}" type="pres">
      <dgm:prSet presAssocID="{005929D2-DE49-4169-80CD-E8120E8B2DB5}" presName="node" presStyleLbl="node1" presStyleIdx="3" presStyleCnt="5" custScaleX="538214">
        <dgm:presLayoutVars>
          <dgm:bulletEnabled val="1"/>
        </dgm:presLayoutVars>
      </dgm:prSet>
      <dgm:spPr/>
      <dgm:t>
        <a:bodyPr/>
        <a:lstStyle/>
        <a:p>
          <a:endParaRPr lang="zh-CN" altLang="en-US"/>
        </a:p>
      </dgm:t>
    </dgm:pt>
    <dgm:pt modelId="{EE874CC1-1C1D-49F6-8B01-5C97CA03E563}" type="pres">
      <dgm:prSet presAssocID="{E6CB622E-F0E2-4772-AB23-B679B9A02220}" presName="sibTransLast" presStyleLbl="sibTrans2D1" presStyleIdx="3" presStyleCnt="4" custScaleX="94034" custScaleY="155545" custLinFactNeighborX="-34341" custLinFactNeighborY="-858"/>
      <dgm:spPr/>
      <dgm:t>
        <a:bodyPr/>
        <a:lstStyle/>
        <a:p>
          <a:endParaRPr lang="zh-CN" altLang="en-US"/>
        </a:p>
      </dgm:t>
    </dgm:pt>
    <dgm:pt modelId="{C17E6CFC-1981-4A42-A6CE-5EAC8E5BD098}" type="pres">
      <dgm:prSet presAssocID="{E6CB622E-F0E2-4772-AB23-B679B9A02220}" presName="connectorText" presStyleLbl="sibTrans2D1" presStyleIdx="3" presStyleCnt="4"/>
      <dgm:spPr/>
      <dgm:t>
        <a:bodyPr/>
        <a:lstStyle/>
        <a:p>
          <a:endParaRPr lang="zh-CN" altLang="en-US"/>
        </a:p>
      </dgm:t>
    </dgm:pt>
    <dgm:pt modelId="{32D47443-951B-4AAB-B84E-53139E2DDB8A}" type="pres">
      <dgm:prSet presAssocID="{E6CB622E-F0E2-4772-AB23-B679B9A02220}" presName="lastNode" presStyleLbl="node1" presStyleIdx="4" presStyleCnt="5" custScaleX="105914" custScaleY="75402" custLinFactNeighborX="38268" custLinFactNeighborY="118">
        <dgm:presLayoutVars>
          <dgm:bulletEnabled val="1"/>
        </dgm:presLayoutVars>
      </dgm:prSet>
      <dgm:spPr/>
      <dgm:t>
        <a:bodyPr/>
        <a:lstStyle/>
        <a:p>
          <a:endParaRPr lang="zh-CN" altLang="en-US"/>
        </a:p>
      </dgm:t>
    </dgm:pt>
  </dgm:ptLst>
  <dgm:cxnLst>
    <dgm:cxn modelId="{817148BD-0B5D-4EFF-AC06-F0FC7DBDC694}" srcId="{E6CB622E-F0E2-4772-AB23-B679B9A02220}" destId="{200A10B1-390B-442E-A497-2F605409E63C}" srcOrd="4" destOrd="0" parTransId="{D02E5A1D-56FD-4E2B-AC4E-7060156F3E8F}" sibTransId="{FF722C97-4AB1-47FA-9118-6728DEC390F0}"/>
    <dgm:cxn modelId="{79F13DB2-833D-408B-8D55-3FC964D4655C}" type="presOf" srcId="{F4253A72-7147-45EC-85D9-1F54EB63D90B}" destId="{5E6BC0F8-069E-4749-83BE-8A51FF2A83E0}" srcOrd="0" destOrd="0" presId="urn:microsoft.com/office/officeart/2005/8/layout/equation2"/>
    <dgm:cxn modelId="{C7FDF549-FECD-477F-A75E-668F2253CED1}" srcId="{E6CB622E-F0E2-4772-AB23-B679B9A02220}" destId="{464DAA40-B6C4-4D16-9419-5EF1499C1A0A}" srcOrd="1" destOrd="0" parTransId="{DA7DD5DF-EA9F-45EE-9BA7-6361140E3705}" sibTransId="{44C20F73-332E-4088-B8D9-5327B2C2B3B2}"/>
    <dgm:cxn modelId="{BCD2C7AC-214B-45A1-AA55-0AB313046D34}" type="presOf" srcId="{4F0538EF-8AA3-44AC-8265-888188C2692B}" destId="{B3B41ACC-E380-45D6-B013-E3F0AA499177}" srcOrd="0" destOrd="0" presId="urn:microsoft.com/office/officeart/2005/8/layout/equation2"/>
    <dgm:cxn modelId="{CD7B2A7E-AE9D-4D22-9206-41455FB4B00A}" type="presOf" srcId="{3BE9457E-9C7C-455B-9897-FA1B47E2B14A}" destId="{6910FBF3-9038-42F8-97F5-B7BAE002C943}" srcOrd="0" destOrd="0" presId="urn:microsoft.com/office/officeart/2005/8/layout/equation2"/>
    <dgm:cxn modelId="{F09BD2B6-98E9-4FF8-91A9-0A8F4B7FCA0C}" type="presOf" srcId="{005929D2-DE49-4169-80CD-E8120E8B2DB5}" destId="{42440085-7DA0-405F-8962-E5A2665DD475}" srcOrd="0" destOrd="0" presId="urn:microsoft.com/office/officeart/2005/8/layout/equation2"/>
    <dgm:cxn modelId="{D9CB7B49-C454-4C63-98D6-BF4179F2893F}" type="presOf" srcId="{464DAA40-B6C4-4D16-9419-5EF1499C1A0A}" destId="{6F38ADC8-6757-4EC0-B3F2-7422077A5E85}" srcOrd="0" destOrd="0" presId="urn:microsoft.com/office/officeart/2005/8/layout/equation2"/>
    <dgm:cxn modelId="{1D4A5C38-E293-460E-AD0C-AB25BC7DBCB7}" type="presOf" srcId="{44C20F73-332E-4088-B8D9-5327B2C2B3B2}" destId="{04822AF8-FEDF-4C07-B433-0D046A0A6962}" srcOrd="0" destOrd="0" presId="urn:microsoft.com/office/officeart/2005/8/layout/equation2"/>
    <dgm:cxn modelId="{019CDCFA-61D5-402C-96C1-21270F0C3ACF}" srcId="{E6CB622E-F0E2-4772-AB23-B679B9A02220}" destId="{005929D2-DE49-4169-80CD-E8120E8B2DB5}" srcOrd="3" destOrd="0" parTransId="{3C17DDBD-EF4C-4164-9E0A-496FCADA0352}" sibTransId="{5207E0DC-E06B-4530-B44C-B085C7B2931F}"/>
    <dgm:cxn modelId="{8C774086-D964-4D5B-A188-2639D1D31760}" type="presOf" srcId="{5207E0DC-E06B-4530-B44C-B085C7B2931F}" destId="{EE874CC1-1C1D-49F6-8B01-5C97CA03E563}" srcOrd="0" destOrd="0" presId="urn:microsoft.com/office/officeart/2005/8/layout/equation2"/>
    <dgm:cxn modelId="{96DF9886-2E2F-4849-95EC-493AB63382C1}" type="presOf" srcId="{5207E0DC-E06B-4530-B44C-B085C7B2931F}" destId="{C17E6CFC-1981-4A42-A6CE-5EAC8E5BD098}" srcOrd="1" destOrd="0" presId="urn:microsoft.com/office/officeart/2005/8/layout/equation2"/>
    <dgm:cxn modelId="{07922BE1-B348-4D82-B2A6-D8927897BA36}" type="presOf" srcId="{E6CB622E-F0E2-4772-AB23-B679B9A02220}" destId="{9E7B7549-9408-494C-8E15-8EEF5C71B4AC}" srcOrd="0" destOrd="0" presId="urn:microsoft.com/office/officeart/2005/8/layout/equation2"/>
    <dgm:cxn modelId="{FF67C502-38B3-46C7-A224-2A6465743463}" srcId="{E6CB622E-F0E2-4772-AB23-B679B9A02220}" destId="{F4253A72-7147-45EC-85D9-1F54EB63D90B}" srcOrd="2" destOrd="0" parTransId="{9ABDB0BE-8225-49E8-9F92-7FB684456FA8}" sibTransId="{2FAB1086-FE25-4656-9F56-4C021737E56F}"/>
    <dgm:cxn modelId="{C49B88D3-8D52-409C-8981-5FBD59482AE2}" srcId="{E6CB622E-F0E2-4772-AB23-B679B9A02220}" destId="{4F0538EF-8AA3-44AC-8265-888188C2692B}" srcOrd="0" destOrd="0" parTransId="{B00547F4-E558-4B62-B249-CA9479898880}" sibTransId="{3BE9457E-9C7C-455B-9897-FA1B47E2B14A}"/>
    <dgm:cxn modelId="{9FBD7494-D87B-47DD-91C1-3F3487DA83D6}" type="presOf" srcId="{2FAB1086-FE25-4656-9F56-4C021737E56F}" destId="{D2BDB55F-EC12-4535-9988-3B61DEDF1EFC}" srcOrd="0" destOrd="0" presId="urn:microsoft.com/office/officeart/2005/8/layout/equation2"/>
    <dgm:cxn modelId="{4F2EBA17-7A6A-4535-85F8-0A9C5D6CD47D}" type="presOf" srcId="{200A10B1-390B-442E-A497-2F605409E63C}" destId="{32D47443-951B-4AAB-B84E-53139E2DDB8A}" srcOrd="0" destOrd="0" presId="urn:microsoft.com/office/officeart/2005/8/layout/equation2"/>
    <dgm:cxn modelId="{73160483-8F50-40F1-9E74-5B66303D43E6}" type="presParOf" srcId="{9E7B7549-9408-494C-8E15-8EEF5C71B4AC}" destId="{D5F9FB64-7BF6-4CC9-BC45-3F55B85F91CA}" srcOrd="0" destOrd="0" presId="urn:microsoft.com/office/officeart/2005/8/layout/equation2"/>
    <dgm:cxn modelId="{95FBDA5A-BA0C-4727-BF15-382C0CE1DDCC}" type="presParOf" srcId="{D5F9FB64-7BF6-4CC9-BC45-3F55B85F91CA}" destId="{B3B41ACC-E380-45D6-B013-E3F0AA499177}" srcOrd="0" destOrd="0" presId="urn:microsoft.com/office/officeart/2005/8/layout/equation2"/>
    <dgm:cxn modelId="{2BE8FC99-79EE-4D14-BD70-FFE4C610A9C3}" type="presParOf" srcId="{D5F9FB64-7BF6-4CC9-BC45-3F55B85F91CA}" destId="{332162BF-5706-4B8F-A4BC-02DDFE6E08DB}" srcOrd="1" destOrd="0" presId="urn:microsoft.com/office/officeart/2005/8/layout/equation2"/>
    <dgm:cxn modelId="{15A7C17F-3D56-4195-A54D-710641A2D106}" type="presParOf" srcId="{D5F9FB64-7BF6-4CC9-BC45-3F55B85F91CA}" destId="{6910FBF3-9038-42F8-97F5-B7BAE002C943}" srcOrd="2" destOrd="0" presId="urn:microsoft.com/office/officeart/2005/8/layout/equation2"/>
    <dgm:cxn modelId="{2380FC25-0D99-4F6C-BC41-5347E1EC2CB4}" type="presParOf" srcId="{D5F9FB64-7BF6-4CC9-BC45-3F55B85F91CA}" destId="{EC5ED190-7569-4575-9E09-82EC7F1E8CDB}" srcOrd="3" destOrd="0" presId="urn:microsoft.com/office/officeart/2005/8/layout/equation2"/>
    <dgm:cxn modelId="{4407F6DF-5A7D-47A0-88D4-EF8536945D5C}" type="presParOf" srcId="{D5F9FB64-7BF6-4CC9-BC45-3F55B85F91CA}" destId="{6F38ADC8-6757-4EC0-B3F2-7422077A5E85}" srcOrd="4" destOrd="0" presId="urn:microsoft.com/office/officeart/2005/8/layout/equation2"/>
    <dgm:cxn modelId="{0F4BFEB3-0343-4EA5-A1AB-30A4325009AB}" type="presParOf" srcId="{D5F9FB64-7BF6-4CC9-BC45-3F55B85F91CA}" destId="{5725DDA9-9864-41F8-AC07-07C8098E5011}" srcOrd="5" destOrd="0" presId="urn:microsoft.com/office/officeart/2005/8/layout/equation2"/>
    <dgm:cxn modelId="{DC93E1CA-ADDB-4DED-B03E-DFA19C52366A}" type="presParOf" srcId="{D5F9FB64-7BF6-4CC9-BC45-3F55B85F91CA}" destId="{04822AF8-FEDF-4C07-B433-0D046A0A6962}" srcOrd="6" destOrd="0" presId="urn:microsoft.com/office/officeart/2005/8/layout/equation2"/>
    <dgm:cxn modelId="{1AA924A6-718D-46B8-9404-4736157CF068}" type="presParOf" srcId="{D5F9FB64-7BF6-4CC9-BC45-3F55B85F91CA}" destId="{FBF7D6F6-13F9-4BD3-9C93-A54ABDFD1AF3}" srcOrd="7" destOrd="0" presId="urn:microsoft.com/office/officeart/2005/8/layout/equation2"/>
    <dgm:cxn modelId="{3D0A0F29-388E-4714-B1F6-FCE7A7940946}" type="presParOf" srcId="{D5F9FB64-7BF6-4CC9-BC45-3F55B85F91CA}" destId="{5E6BC0F8-069E-4749-83BE-8A51FF2A83E0}" srcOrd="8" destOrd="0" presId="urn:microsoft.com/office/officeart/2005/8/layout/equation2"/>
    <dgm:cxn modelId="{ADE3D104-0B23-4A56-A746-BF749C6FD3E8}" type="presParOf" srcId="{D5F9FB64-7BF6-4CC9-BC45-3F55B85F91CA}" destId="{8483AFF7-9C5C-413A-9873-5C9C7FB08742}" srcOrd="9" destOrd="0" presId="urn:microsoft.com/office/officeart/2005/8/layout/equation2"/>
    <dgm:cxn modelId="{733F2791-5C8B-49F9-8149-CF4AD336A73B}" type="presParOf" srcId="{D5F9FB64-7BF6-4CC9-BC45-3F55B85F91CA}" destId="{D2BDB55F-EC12-4535-9988-3B61DEDF1EFC}" srcOrd="10" destOrd="0" presId="urn:microsoft.com/office/officeart/2005/8/layout/equation2"/>
    <dgm:cxn modelId="{D0FB7975-5715-4B3D-9277-AB86C8C9E47B}" type="presParOf" srcId="{D5F9FB64-7BF6-4CC9-BC45-3F55B85F91CA}" destId="{3CDEE87C-0E49-4F8D-A823-DCCCD9286110}" srcOrd="11" destOrd="0" presId="urn:microsoft.com/office/officeart/2005/8/layout/equation2"/>
    <dgm:cxn modelId="{1C46FAF7-A4E8-407F-880E-8C1331A8A80C}" type="presParOf" srcId="{D5F9FB64-7BF6-4CC9-BC45-3F55B85F91CA}" destId="{42440085-7DA0-405F-8962-E5A2665DD475}" srcOrd="12" destOrd="0" presId="urn:microsoft.com/office/officeart/2005/8/layout/equation2"/>
    <dgm:cxn modelId="{6DB07C81-13F3-4517-863C-065BA99DB365}" type="presParOf" srcId="{9E7B7549-9408-494C-8E15-8EEF5C71B4AC}" destId="{EE874CC1-1C1D-49F6-8B01-5C97CA03E563}" srcOrd="1" destOrd="0" presId="urn:microsoft.com/office/officeart/2005/8/layout/equation2"/>
    <dgm:cxn modelId="{A0021C8B-C488-4B2D-85C0-7F5C398EBA65}" type="presParOf" srcId="{EE874CC1-1C1D-49F6-8B01-5C97CA03E563}" destId="{C17E6CFC-1981-4A42-A6CE-5EAC8E5BD098}" srcOrd="0" destOrd="0" presId="urn:microsoft.com/office/officeart/2005/8/layout/equation2"/>
    <dgm:cxn modelId="{5BBE7190-E11F-4A39-8ABA-B7FA86025858}" type="presParOf" srcId="{9E7B7549-9408-494C-8E15-8EEF5C71B4AC}" destId="{32D47443-951B-4AAB-B84E-53139E2DDB8A}" srcOrd="2" destOrd="0" presId="urn:microsoft.com/office/officeart/2005/8/layout/equati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632848" cy="360040"/>
        <a:chOff x="0" y="0"/>
        <a:chExt cx="7632848" cy="360040"/>
      </a:xfrm>
    </dsp:grpSpPr>
    <dsp:sp>
      <dsp:nvSpPr>
        <dsp:cNvPr id="3" name="圆角矩形 2"/>
        <dsp:cNvSpPr/>
      </dsp:nvSpPr>
      <dsp:spPr bwMode="white">
        <a:xfrm>
          <a:off x="72494" y="0"/>
          <a:ext cx="1467855" cy="360040"/>
        </a:xfrm>
        <a:prstGeom prst="roundRect">
          <a:avLst>
            <a:gd name="adj" fmla="val 10000"/>
          </a:avLst>
        </a:prstGeom>
      </dsp:spPr>
      <dsp:style>
        <a:lnRef idx="3">
          <a:schemeClr val="lt1"/>
        </a:lnRef>
        <a:fillRef idx="1">
          <a:schemeClr val="accent3"/>
        </a:fillRef>
        <a:effectRef idx="1">
          <a:schemeClr val="accent3"/>
        </a:effectRef>
        <a:fontRef idx="minor">
          <a:schemeClr val="lt1"/>
        </a:fontRef>
      </dsp:style>
      <dsp:txBody>
        <a:bodyPr lIns="60960" tIns="60960" rIns="60960" bIns="6096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600" b="1" dirty="0" smtClean="0">
              <a:solidFill>
                <a:schemeClr val="tx1"/>
              </a:solidFill>
              <a:latin typeface="黑体" panose="02010600030101010101" pitchFamily="49" charset="-122"/>
              <a:ea typeface="黑体" panose="02010600030101010101" pitchFamily="49" charset="-122"/>
            </a:rPr>
            <a:t>条件</a:t>
          </a:r>
          <a:endParaRPr lang="zh-CN" altLang="en-US" sz="1600" b="1" dirty="0">
            <a:solidFill>
              <a:schemeClr val="tx1"/>
            </a:solidFill>
            <a:latin typeface="黑体" panose="02010600030101010101" pitchFamily="49" charset="-122"/>
            <a:ea typeface="黑体" panose="02010600030101010101" pitchFamily="49" charset="-122"/>
          </a:endParaRPr>
        </a:p>
      </dsp:txBody>
      <dsp:txXfrm>
        <a:off x="72494" y="0"/>
        <a:ext cx="1467855" cy="360040"/>
      </dsp:txXfrm>
    </dsp:sp>
    <dsp:sp>
      <dsp:nvSpPr>
        <dsp:cNvPr id="4" name="右箭头 3"/>
        <dsp:cNvSpPr/>
      </dsp:nvSpPr>
      <dsp:spPr bwMode="white">
        <a:xfrm>
          <a:off x="1661292" y="0"/>
          <a:ext cx="272763" cy="360040"/>
        </a:xfrm>
        <a:prstGeom prst="rightArrow">
          <a:avLst>
            <a:gd name="adj1" fmla="val 60000"/>
            <a:gd name="adj2" fmla="val 50000"/>
          </a:avLst>
        </a:prstGeom>
      </dsp:spPr>
      <dsp:style>
        <a:lnRef idx="3">
          <a:schemeClr val="lt1"/>
        </a:lnRef>
        <a:fillRef idx="1">
          <a:schemeClr val="accent6"/>
        </a:fillRef>
        <a:effectRef idx="1">
          <a:schemeClr val="accent6"/>
        </a:effectRef>
        <a:fontRef idx="minor">
          <a:schemeClr val="lt1"/>
        </a:fontRef>
      </dsp:style>
      <dsp:txBody>
        <a:bodyPr anchor="ctr"/>
        <a:p>
          <a:pPr lvl="0" algn="ctr">
            <a:lnSpc>
              <a:spcPct val="100000"/>
            </a:lnSpc>
            <a:spcBef>
              <a:spcPct val="0"/>
            </a:spcBef>
            <a:spcAft>
              <a:spcPct val="35000"/>
            </a:spcAft>
          </a:pPr>
          <a:endParaRPr lang="zh-CN" altLang="en-US" sz="1600">
            <a:latin typeface="黑体" panose="02010600030101010101" pitchFamily="49" charset="-122"/>
            <a:ea typeface="黑体" panose="02010600030101010101" pitchFamily="49" charset="-122"/>
          </a:endParaRPr>
        </a:p>
      </dsp:txBody>
      <dsp:txXfrm>
        <a:off x="1661292" y="0"/>
        <a:ext cx="272763" cy="360040"/>
      </dsp:txXfrm>
    </dsp:sp>
    <dsp:sp>
      <dsp:nvSpPr>
        <dsp:cNvPr id="5" name="圆角矩形 4"/>
        <dsp:cNvSpPr/>
      </dsp:nvSpPr>
      <dsp:spPr bwMode="white">
        <a:xfrm>
          <a:off x="2054998" y="0"/>
          <a:ext cx="1467855" cy="360040"/>
        </a:xfrm>
        <a:prstGeom prst="roundRect">
          <a:avLst>
            <a:gd name="adj" fmla="val 10000"/>
          </a:avLst>
        </a:prstGeom>
      </dsp:spPr>
      <dsp:style>
        <a:lnRef idx="3">
          <a:schemeClr val="lt1"/>
        </a:lnRef>
        <a:fillRef idx="1">
          <a:schemeClr val="accent5"/>
        </a:fillRef>
        <a:effectRef idx="1">
          <a:schemeClr val="accent5"/>
        </a:effectRef>
        <a:fontRef idx="minor">
          <a:schemeClr val="lt1"/>
        </a:fontRef>
      </dsp:style>
      <dsp:txBody>
        <a:bodyPr lIns="60960" tIns="60960" rIns="60960" bIns="6096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600" b="1" dirty="0" smtClean="0">
              <a:solidFill>
                <a:schemeClr val="tx1"/>
              </a:solidFill>
              <a:latin typeface="黑体" panose="02010600030101010101" pitchFamily="49" charset="-122"/>
              <a:ea typeface="黑体" panose="02010600030101010101" pitchFamily="49" charset="-122"/>
            </a:rPr>
            <a:t>程序</a:t>
          </a:r>
          <a:endParaRPr lang="zh-CN" altLang="en-US" sz="1600" b="1" dirty="0">
            <a:solidFill>
              <a:schemeClr val="tx1"/>
            </a:solidFill>
            <a:latin typeface="黑体" panose="02010600030101010101" pitchFamily="49" charset="-122"/>
            <a:ea typeface="黑体" panose="02010600030101010101" pitchFamily="49" charset="-122"/>
          </a:endParaRPr>
        </a:p>
      </dsp:txBody>
      <dsp:txXfrm>
        <a:off x="2054998" y="0"/>
        <a:ext cx="1467855" cy="360040"/>
      </dsp:txXfrm>
    </dsp:sp>
    <dsp:sp>
      <dsp:nvSpPr>
        <dsp:cNvPr id="6" name="右箭头 5"/>
        <dsp:cNvSpPr/>
      </dsp:nvSpPr>
      <dsp:spPr bwMode="white">
        <a:xfrm>
          <a:off x="3660832" y="0"/>
          <a:ext cx="311185" cy="360040"/>
        </a:xfrm>
        <a:prstGeom prst="rightArrow">
          <a:avLst>
            <a:gd name="adj1" fmla="val 60000"/>
            <a:gd name="adj2" fmla="val 50000"/>
          </a:avLst>
        </a:prstGeom>
      </dsp:spPr>
      <dsp:style>
        <a:lnRef idx="3">
          <a:schemeClr val="lt1"/>
        </a:lnRef>
        <a:fillRef idx="1">
          <a:schemeClr val="accent6"/>
        </a:fillRef>
        <a:effectRef idx="1">
          <a:schemeClr val="accent6"/>
        </a:effectRef>
        <a:fontRef idx="minor">
          <a:schemeClr val="lt1"/>
        </a:fontRef>
      </dsp:style>
      <dsp:txBody>
        <a:bodyPr anchor="ctr"/>
        <a:p>
          <a:pPr lvl="0" algn="ctr">
            <a:lnSpc>
              <a:spcPct val="100000"/>
            </a:lnSpc>
            <a:spcBef>
              <a:spcPct val="0"/>
            </a:spcBef>
            <a:spcAft>
              <a:spcPct val="35000"/>
            </a:spcAft>
          </a:pPr>
          <a:endParaRPr lang="zh-CN" altLang="en-US" sz="1600">
            <a:latin typeface="黑体" panose="02010600030101010101" pitchFamily="49" charset="-122"/>
            <a:ea typeface="黑体" panose="02010600030101010101" pitchFamily="49" charset="-122"/>
          </a:endParaRPr>
        </a:p>
      </dsp:txBody>
      <dsp:txXfrm>
        <a:off x="3660832" y="0"/>
        <a:ext cx="311185" cy="360040"/>
      </dsp:txXfrm>
    </dsp:sp>
    <dsp:sp>
      <dsp:nvSpPr>
        <dsp:cNvPr id="7" name="圆角矩形 6"/>
        <dsp:cNvSpPr/>
      </dsp:nvSpPr>
      <dsp:spPr bwMode="white">
        <a:xfrm>
          <a:off x="4109995" y="0"/>
          <a:ext cx="1467855" cy="360040"/>
        </a:xfrm>
        <a:prstGeom prst="roundRect">
          <a:avLst>
            <a:gd name="adj" fmla="val 10000"/>
          </a:avLst>
        </a:prstGeom>
      </dsp:spPr>
      <dsp:style>
        <a:lnRef idx="1">
          <a:schemeClr val="accent6"/>
        </a:lnRef>
        <a:fillRef idx="2">
          <a:schemeClr val="accent6"/>
        </a:fillRef>
        <a:effectRef idx="1">
          <a:schemeClr val="accent6"/>
        </a:effectRef>
        <a:fontRef idx="minor">
          <a:schemeClr val="dk1"/>
        </a:fontRef>
      </dsp:style>
      <dsp:txBody>
        <a:bodyPr lIns="60960" tIns="60960" rIns="60960" bIns="6096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600" b="1" dirty="0" smtClean="0">
              <a:solidFill>
                <a:schemeClr val="tx1"/>
              </a:solidFill>
              <a:latin typeface="黑体" panose="02010600030101010101" pitchFamily="49" charset="-122"/>
              <a:ea typeface="黑体" panose="02010600030101010101" pitchFamily="49" charset="-122"/>
            </a:rPr>
            <a:t>发证</a:t>
          </a:r>
          <a:endParaRPr lang="zh-CN" altLang="en-US" sz="1600" b="1" dirty="0">
            <a:solidFill>
              <a:schemeClr val="tx1"/>
            </a:solidFill>
            <a:latin typeface="黑体" panose="02010600030101010101" pitchFamily="49" charset="-122"/>
            <a:ea typeface="黑体" panose="02010600030101010101" pitchFamily="49" charset="-122"/>
          </a:endParaRPr>
        </a:p>
      </dsp:txBody>
      <dsp:txXfrm>
        <a:off x="4109995" y="0"/>
        <a:ext cx="1467855" cy="360040"/>
      </dsp:txXfrm>
    </dsp:sp>
    <dsp:sp>
      <dsp:nvSpPr>
        <dsp:cNvPr id="8" name="右箭头 7"/>
        <dsp:cNvSpPr/>
      </dsp:nvSpPr>
      <dsp:spPr bwMode="white">
        <a:xfrm>
          <a:off x="5715829" y="0"/>
          <a:ext cx="311185" cy="360040"/>
        </a:xfrm>
        <a:prstGeom prst="rightArrow">
          <a:avLst>
            <a:gd name="adj1" fmla="val 60000"/>
            <a:gd name="adj2" fmla="val 50000"/>
          </a:avLst>
        </a:prstGeom>
      </dsp:spPr>
      <dsp:style>
        <a:lnRef idx="3">
          <a:schemeClr val="lt1"/>
        </a:lnRef>
        <a:fillRef idx="1">
          <a:schemeClr val="accent6"/>
        </a:fillRef>
        <a:effectRef idx="1">
          <a:schemeClr val="accent6"/>
        </a:effectRef>
        <a:fontRef idx="minor">
          <a:schemeClr val="lt1"/>
        </a:fontRef>
      </dsp:style>
      <dsp:txBody>
        <a:bodyPr anchor="ctr"/>
        <a:p>
          <a:pPr lvl="0" algn="ctr">
            <a:lnSpc>
              <a:spcPct val="100000"/>
            </a:lnSpc>
            <a:spcBef>
              <a:spcPct val="0"/>
            </a:spcBef>
            <a:spcAft>
              <a:spcPct val="35000"/>
            </a:spcAft>
          </a:pPr>
          <a:endParaRPr lang="zh-CN" altLang="en-US" sz="1600">
            <a:latin typeface="黑体" panose="02010600030101010101" pitchFamily="49" charset="-122"/>
            <a:ea typeface="黑体" panose="02010600030101010101" pitchFamily="49" charset="-122"/>
          </a:endParaRPr>
        </a:p>
      </dsp:txBody>
      <dsp:txXfrm>
        <a:off x="5715829" y="0"/>
        <a:ext cx="311185" cy="360040"/>
      </dsp:txXfrm>
    </dsp:sp>
    <dsp:sp>
      <dsp:nvSpPr>
        <dsp:cNvPr id="9" name="圆角矩形 8"/>
        <dsp:cNvSpPr/>
      </dsp:nvSpPr>
      <dsp:spPr bwMode="white">
        <a:xfrm>
          <a:off x="6164993" y="0"/>
          <a:ext cx="1467855" cy="360040"/>
        </a:xfrm>
        <a:prstGeom prst="roundRect">
          <a:avLst>
            <a:gd name="adj" fmla="val 10000"/>
          </a:avLst>
        </a:prstGeom>
      </dsp:spPr>
      <dsp:style>
        <a:lnRef idx="1">
          <a:schemeClr val="accent4"/>
        </a:lnRef>
        <a:fillRef idx="2">
          <a:schemeClr val="accent4"/>
        </a:fillRef>
        <a:effectRef idx="1">
          <a:schemeClr val="accent4"/>
        </a:effectRef>
        <a:fontRef idx="minor">
          <a:schemeClr val="dk1"/>
        </a:fontRef>
      </dsp:style>
      <dsp:txBody>
        <a:bodyPr lIns="60960" tIns="60960" rIns="60960" bIns="6096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600" b="1" dirty="0" smtClean="0">
              <a:solidFill>
                <a:schemeClr val="tx1"/>
              </a:solidFill>
              <a:latin typeface="黑体" panose="02010600030101010101" pitchFamily="49" charset="-122"/>
              <a:ea typeface="黑体" panose="02010600030101010101" pitchFamily="49" charset="-122"/>
            </a:rPr>
            <a:t>管理服务</a:t>
          </a:r>
          <a:endParaRPr lang="zh-CN" altLang="en-US" sz="1600" b="1" dirty="0">
            <a:solidFill>
              <a:schemeClr val="tx1"/>
            </a:solidFill>
            <a:latin typeface="黑体" panose="02010600030101010101" pitchFamily="49" charset="-122"/>
            <a:ea typeface="黑体" panose="02010600030101010101" pitchFamily="49" charset="-122"/>
          </a:endParaRPr>
        </a:p>
      </dsp:txBody>
      <dsp:txXfrm>
        <a:off x="6164993" y="0"/>
        <a:ext cx="1467855" cy="360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032448" cy="3744416"/>
        <a:chOff x="0" y="0"/>
        <a:chExt cx="4032448" cy="3744416"/>
      </a:xfrm>
    </dsp:grpSpPr>
    <dsp:sp>
      <dsp:nvSpPr>
        <dsp:cNvPr id="3" name="圆角矩形 2"/>
        <dsp:cNvSpPr/>
      </dsp:nvSpPr>
      <dsp:spPr bwMode="white">
        <a:xfrm>
          <a:off x="1403501" y="0"/>
          <a:ext cx="1225445" cy="680803"/>
        </a:xfrm>
        <a:prstGeom prst="roundRect">
          <a:avLst>
            <a:gd name="adj" fmla="val 10000"/>
          </a:avLst>
        </a:prstGeom>
      </dsp:spPr>
      <dsp:style>
        <a:lnRef idx="1">
          <a:schemeClr val="accent3"/>
        </a:lnRef>
        <a:fillRef idx="2">
          <a:schemeClr val="accent3"/>
        </a:fillRef>
        <a:effectRef idx="1">
          <a:schemeClr val="accent3"/>
        </a:effectRef>
        <a:fontRef idx="minor">
          <a:schemeClr val="dk1"/>
        </a:fontRef>
      </dsp:style>
      <dsp:txBody>
        <a:bodyPr lIns="53340" tIns="53340" rIns="53340" bIns="5334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接受过阳光工程、农业职业技能鉴定等农业培训或中等及以上农业学历教育合格</a:t>
          </a:r>
          <a:endParaRPr lang="zh-CN" altLang="en-US" sz="1400" b="1" dirty="0">
            <a:solidFill>
              <a:schemeClr val="tx1"/>
            </a:solidFill>
            <a:latin typeface="黑体" panose="02010600030101010101" pitchFamily="49" charset="-122"/>
            <a:ea typeface="黑体" panose="02010600030101010101" pitchFamily="49" charset="-122"/>
          </a:endParaRPr>
        </a:p>
      </dsp:txBody>
      <dsp:txXfrm>
        <a:off x="1403501" y="0"/>
        <a:ext cx="1225445" cy="680803"/>
      </dsp:txXfrm>
    </dsp:sp>
    <dsp:sp>
      <dsp:nvSpPr>
        <dsp:cNvPr id="4" name="右箭头 3"/>
        <dsp:cNvSpPr/>
      </dsp:nvSpPr>
      <dsp:spPr bwMode="white">
        <a:xfrm rot="5399999">
          <a:off x="1756168" y="668483"/>
          <a:ext cx="255301" cy="306361"/>
        </a:xfrm>
        <a:prstGeom prst="rightArrow">
          <a:avLst>
            <a:gd name="adj1" fmla="val 60000"/>
            <a:gd name="adj2" fmla="val 50000"/>
          </a:avLst>
        </a:prstGeom>
      </dsp:spPr>
      <dsp:style>
        <a:lnRef idx="3">
          <a:schemeClr val="lt1"/>
        </a:lnRef>
        <a:fillRef idx="1">
          <a:schemeClr val="accent6"/>
        </a:fillRef>
        <a:effectRef idx="1">
          <a:schemeClr val="accent6"/>
        </a:effectRef>
        <a:fontRef idx="minor">
          <a:schemeClr val="lt1"/>
        </a:fontRef>
      </dsp:style>
      <dsp:txXfrm rot="5399999">
        <a:off x="1756168" y="668483"/>
        <a:ext cx="255301" cy="306361"/>
      </dsp:txXfrm>
    </dsp:sp>
    <dsp:sp>
      <dsp:nvSpPr>
        <dsp:cNvPr id="5" name="圆角矩形 4"/>
        <dsp:cNvSpPr/>
      </dsp:nvSpPr>
      <dsp:spPr bwMode="white">
        <a:xfrm>
          <a:off x="1403501" y="1021204"/>
          <a:ext cx="1225445" cy="680803"/>
        </a:xfrm>
        <a:prstGeom prst="roundRect">
          <a:avLst>
            <a:gd name="adj" fmla="val 10000"/>
          </a:avLst>
        </a:prstGeom>
      </dsp:spPr>
      <dsp:style>
        <a:lnRef idx="1">
          <a:schemeClr val="accent3"/>
        </a:lnRef>
        <a:fillRef idx="2">
          <a:schemeClr val="accent3"/>
        </a:fillRef>
        <a:effectRef idx="1">
          <a:schemeClr val="accent3"/>
        </a:effectRef>
        <a:fontRef idx="minor">
          <a:schemeClr val="dk1"/>
        </a:fontRef>
      </dsp:style>
      <dsp:txBody>
        <a:bodyPr lIns="53340" tIns="53340" rIns="53340" bIns="5334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粮油作物生产经营规模须达到</a:t>
          </a:r>
          <a:r>
            <a:rPr lang="en-US" altLang="en-US" sz="1400" b="1" dirty="0" smtClean="0">
              <a:solidFill>
                <a:schemeClr val="tx1"/>
              </a:solidFill>
              <a:latin typeface="黑体" panose="02010600030101010101" pitchFamily="49" charset="-122"/>
              <a:ea typeface="黑体" panose="02010600030101010101" pitchFamily="49" charset="-122"/>
            </a:rPr>
            <a:t>30</a:t>
          </a:r>
          <a:r>
            <a:rPr lang="zh-CN" altLang="en-US" sz="1400" b="1" dirty="0" smtClean="0">
              <a:solidFill>
                <a:schemeClr val="tx1"/>
              </a:solidFill>
              <a:latin typeface="黑体" panose="02010600030101010101" pitchFamily="49" charset="-122"/>
              <a:ea typeface="黑体" panose="02010600030101010101" pitchFamily="49" charset="-122"/>
            </a:rPr>
            <a:t>亩以上（平原地区</a:t>
          </a:r>
          <a:r>
            <a:rPr lang="en-US" altLang="en-US" sz="1400" b="1" dirty="0" smtClean="0">
              <a:solidFill>
                <a:schemeClr val="tx1"/>
              </a:solidFill>
              <a:latin typeface="黑体" panose="02010600030101010101" pitchFamily="49" charset="-122"/>
              <a:ea typeface="黑体" panose="02010600030101010101" pitchFamily="49" charset="-122"/>
            </a:rPr>
            <a:t>50</a:t>
          </a:r>
          <a:r>
            <a:rPr lang="zh-CN" altLang="en-US" sz="1400" b="1" dirty="0" smtClean="0">
              <a:solidFill>
                <a:schemeClr val="tx1"/>
              </a:solidFill>
              <a:latin typeface="黑体" panose="02010600030101010101" pitchFamily="49" charset="-122"/>
              <a:ea typeface="黑体" panose="02010600030101010101" pitchFamily="49" charset="-122"/>
            </a:rPr>
            <a:t>亩以上）；经济作物生产经营规模须达到</a:t>
          </a:r>
          <a:r>
            <a:rPr lang="en-US" altLang="en-US" sz="1400" b="1" dirty="0" smtClean="0">
              <a:solidFill>
                <a:schemeClr val="tx1"/>
              </a:solidFill>
              <a:latin typeface="黑体" panose="02010600030101010101" pitchFamily="49" charset="-122"/>
              <a:ea typeface="黑体" panose="02010600030101010101" pitchFamily="49" charset="-122"/>
            </a:rPr>
            <a:t>30</a:t>
          </a:r>
          <a:r>
            <a:rPr lang="zh-CN" altLang="en-US" sz="1400" b="1" dirty="0" smtClean="0">
              <a:solidFill>
                <a:schemeClr val="tx1"/>
              </a:solidFill>
              <a:latin typeface="黑体" panose="02010600030101010101" pitchFamily="49" charset="-122"/>
              <a:ea typeface="黑体" panose="02010600030101010101" pitchFamily="49" charset="-122"/>
            </a:rPr>
            <a:t>亩以上；代耕代种或单季全程托管作业面积须达到</a:t>
          </a:r>
          <a:r>
            <a:rPr lang="en-US" altLang="en-US" sz="1400" b="1" dirty="0" smtClean="0">
              <a:solidFill>
                <a:schemeClr val="tx1"/>
              </a:solidFill>
              <a:latin typeface="黑体" panose="02010600030101010101" pitchFamily="49" charset="-122"/>
              <a:ea typeface="黑体" panose="02010600030101010101" pitchFamily="49" charset="-122"/>
            </a:rPr>
            <a:t>100</a:t>
          </a:r>
          <a:r>
            <a:rPr lang="zh-CN" altLang="en-US" sz="1400" b="1" dirty="0" smtClean="0">
              <a:solidFill>
                <a:schemeClr val="tx1"/>
              </a:solidFill>
              <a:latin typeface="黑体" panose="02010600030101010101" pitchFamily="49" charset="-122"/>
              <a:ea typeface="黑体" panose="02010600030101010101" pitchFamily="49" charset="-122"/>
            </a:rPr>
            <a:t>亩以上</a:t>
          </a:r>
          <a:endParaRPr lang="zh-CN" altLang="en-US" sz="1400" b="1" dirty="0">
            <a:solidFill>
              <a:schemeClr val="tx1"/>
            </a:solidFill>
            <a:latin typeface="黑体" panose="02010600030101010101" pitchFamily="49" charset="-122"/>
            <a:ea typeface="黑体" panose="02010600030101010101" pitchFamily="49" charset="-122"/>
          </a:endParaRPr>
        </a:p>
      </dsp:txBody>
      <dsp:txXfrm>
        <a:off x="1403501" y="1021204"/>
        <a:ext cx="1225445" cy="680803"/>
      </dsp:txXfrm>
    </dsp:sp>
    <dsp:sp>
      <dsp:nvSpPr>
        <dsp:cNvPr id="6" name="右箭头 5"/>
        <dsp:cNvSpPr/>
      </dsp:nvSpPr>
      <dsp:spPr bwMode="white">
        <a:xfrm rot="5399999">
          <a:off x="1777744" y="1742481"/>
          <a:ext cx="255301" cy="306361"/>
        </a:xfrm>
        <a:prstGeom prst="rightArrow">
          <a:avLst>
            <a:gd name="adj1" fmla="val 60000"/>
            <a:gd name="adj2" fmla="val 50000"/>
          </a:avLst>
        </a:prstGeom>
      </dsp:spPr>
      <dsp:style>
        <a:lnRef idx="3">
          <a:schemeClr val="lt1"/>
        </a:lnRef>
        <a:fillRef idx="1">
          <a:schemeClr val="accent6"/>
        </a:fillRef>
        <a:effectRef idx="1">
          <a:schemeClr val="accent6"/>
        </a:effectRef>
        <a:fontRef idx="minor">
          <a:schemeClr val="lt1"/>
        </a:fontRef>
      </dsp:style>
      <dsp:txXfrm rot="5399999">
        <a:off x="1777744" y="1742481"/>
        <a:ext cx="255301" cy="306361"/>
      </dsp:txXfrm>
    </dsp:sp>
    <dsp:sp>
      <dsp:nvSpPr>
        <dsp:cNvPr id="7" name="圆角矩形 6"/>
        <dsp:cNvSpPr/>
      </dsp:nvSpPr>
      <dsp:spPr bwMode="white">
        <a:xfrm>
          <a:off x="1403501" y="2042409"/>
          <a:ext cx="1225445" cy="680803"/>
        </a:xfrm>
        <a:prstGeom prst="roundRect">
          <a:avLst>
            <a:gd name="adj" fmla="val 10000"/>
          </a:avLst>
        </a:prstGeom>
      </dsp:spPr>
      <dsp:style>
        <a:lnRef idx="1">
          <a:schemeClr val="accent3"/>
        </a:lnRef>
        <a:fillRef idx="2">
          <a:schemeClr val="accent3"/>
        </a:fillRef>
        <a:effectRef idx="1">
          <a:schemeClr val="accent3"/>
        </a:effectRef>
        <a:fontRef idx="minor">
          <a:schemeClr val="dk1"/>
        </a:fontRef>
      </dsp:style>
      <dsp:txBody>
        <a:bodyPr lIns="53340" tIns="53340" rIns="53340" bIns="5334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收入高于当地城镇居民平均收入水平</a:t>
          </a:r>
          <a:endParaRPr lang="zh-CN" altLang="en-US" sz="1400" b="1" dirty="0">
            <a:solidFill>
              <a:schemeClr val="tx1"/>
            </a:solidFill>
            <a:latin typeface="黑体" panose="02010600030101010101" pitchFamily="49" charset="-122"/>
            <a:ea typeface="黑体" panose="02010600030101010101" pitchFamily="49" charset="-122"/>
          </a:endParaRPr>
        </a:p>
      </dsp:txBody>
      <dsp:txXfrm>
        <a:off x="1403501" y="2042409"/>
        <a:ext cx="1225445" cy="680803"/>
      </dsp:txXfrm>
    </dsp:sp>
    <dsp:sp>
      <dsp:nvSpPr>
        <dsp:cNvPr id="8" name="右箭头 7"/>
        <dsp:cNvSpPr/>
      </dsp:nvSpPr>
      <dsp:spPr bwMode="white">
        <a:xfrm rot="5399999">
          <a:off x="1783013" y="2802665"/>
          <a:ext cx="255301" cy="306361"/>
        </a:xfrm>
        <a:prstGeom prst="rightArrow">
          <a:avLst>
            <a:gd name="adj1" fmla="val 60000"/>
            <a:gd name="adj2" fmla="val 50000"/>
          </a:avLst>
        </a:prstGeom>
      </dsp:spPr>
      <dsp:style>
        <a:lnRef idx="3">
          <a:schemeClr val="lt1"/>
        </a:lnRef>
        <a:fillRef idx="1">
          <a:schemeClr val="accent6"/>
        </a:fillRef>
        <a:effectRef idx="1">
          <a:schemeClr val="accent6"/>
        </a:effectRef>
        <a:fontRef idx="minor">
          <a:schemeClr val="lt1"/>
        </a:fontRef>
      </dsp:style>
      <dsp:txXfrm rot="5399999">
        <a:off x="1783013" y="2802665"/>
        <a:ext cx="255301" cy="306361"/>
      </dsp:txXfrm>
    </dsp:sp>
    <dsp:sp>
      <dsp:nvSpPr>
        <dsp:cNvPr id="9" name="圆角矩形 8"/>
        <dsp:cNvSpPr/>
      </dsp:nvSpPr>
      <dsp:spPr bwMode="white">
        <a:xfrm>
          <a:off x="1403501" y="3063613"/>
          <a:ext cx="1225445" cy="680803"/>
        </a:xfrm>
        <a:prstGeom prst="roundRect">
          <a:avLst>
            <a:gd name="adj" fmla="val 10000"/>
          </a:avLst>
        </a:prstGeom>
      </dsp:spPr>
      <dsp:style>
        <a:lnRef idx="1">
          <a:schemeClr val="accent3"/>
        </a:lnRef>
        <a:fillRef idx="2">
          <a:schemeClr val="accent3"/>
        </a:fillRef>
        <a:effectRef idx="1">
          <a:schemeClr val="accent3"/>
        </a:effectRef>
        <a:fontRef idx="minor">
          <a:schemeClr val="dk1"/>
        </a:fontRef>
      </dsp:style>
      <dsp:txBody>
        <a:bodyPr lIns="53340" tIns="53340" rIns="53340" bIns="5334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在当地从事农业生产经营有明显示范引领作用</a:t>
          </a:r>
          <a:endParaRPr lang="zh-CN" altLang="en-US" sz="1400" b="1" dirty="0">
            <a:solidFill>
              <a:schemeClr val="tx1"/>
            </a:solidFill>
            <a:latin typeface="黑体" panose="02010600030101010101" pitchFamily="49" charset="-122"/>
            <a:ea typeface="黑体" panose="02010600030101010101" pitchFamily="49" charset="-122"/>
          </a:endParaRPr>
        </a:p>
      </dsp:txBody>
      <dsp:txXfrm>
        <a:off x="1403501" y="3063613"/>
        <a:ext cx="1225445" cy="680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20080" cy="3516467"/>
        <a:chOff x="0" y="0"/>
        <a:chExt cx="720080" cy="3516467"/>
      </a:xfrm>
    </dsp:grpSpPr>
    <dsp:sp>
      <dsp:nvSpPr>
        <dsp:cNvPr id="3" name="圆角矩形 2"/>
        <dsp:cNvSpPr/>
      </dsp:nvSpPr>
      <dsp:spPr bwMode="white">
        <a:xfrm>
          <a:off x="0" y="0"/>
          <a:ext cx="720080" cy="879117"/>
        </a:xfrm>
        <a:prstGeom prst="roundRect">
          <a:avLst>
            <a:gd name="adj" fmla="val 10000"/>
          </a:avLst>
        </a:prstGeom>
      </dsp:spPr>
      <dsp:style>
        <a:lnRef idx="1">
          <a:schemeClr val="accent5"/>
        </a:lnRef>
        <a:fillRef idx="2">
          <a:schemeClr val="accent5"/>
        </a:fillRef>
        <a:effectRef idx="1">
          <a:schemeClr val="accent5"/>
        </a:effectRef>
        <a:fontRef idx="minor">
          <a:schemeClr val="dk1"/>
        </a:fontRef>
      </dsp:style>
      <dsp:txBody>
        <a:bodyPr lIns="53340" tIns="53340" rIns="53340" bIns="5334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自愿</a:t>
          </a:r>
          <a:endParaRPr lang="en-US" altLang="zh-CN" sz="1400" b="1" dirty="0" smtClean="0">
            <a:solidFill>
              <a:schemeClr val="tx1"/>
            </a:solidFill>
            <a:latin typeface="黑体" panose="02010600030101010101" pitchFamily="49" charset="-122"/>
            <a:ea typeface="黑体" panose="02010600030101010101" pitchFamily="49" charset="-122"/>
          </a:endParaRPr>
        </a:p>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申报</a:t>
          </a:r>
          <a:endParaRPr lang="zh-CN" altLang="en-US" sz="1400" b="1" dirty="0">
            <a:solidFill>
              <a:schemeClr val="tx1"/>
            </a:solidFill>
            <a:latin typeface="黑体" panose="02010600030101010101" pitchFamily="49" charset="-122"/>
            <a:ea typeface="黑体" panose="02010600030101010101" pitchFamily="49" charset="-122"/>
          </a:endParaRPr>
        </a:p>
      </dsp:txBody>
      <dsp:txXfrm>
        <a:off x="0" y="0"/>
        <a:ext cx="720080" cy="879117"/>
      </dsp:txXfrm>
    </dsp:sp>
    <dsp:sp>
      <dsp:nvSpPr>
        <dsp:cNvPr id="4" name="右箭头 3"/>
        <dsp:cNvSpPr/>
      </dsp:nvSpPr>
      <dsp:spPr bwMode="white">
        <a:xfrm rot="5399999">
          <a:off x="195206" y="901095"/>
          <a:ext cx="329669" cy="395603"/>
        </a:xfrm>
        <a:prstGeom prst="rightArrow">
          <a:avLst>
            <a:gd name="adj1" fmla="val 60000"/>
            <a:gd name="adj2" fmla="val 50000"/>
          </a:avLst>
        </a:prstGeom>
      </dsp:spPr>
      <dsp:style>
        <a:lnRef idx="3">
          <a:schemeClr val="lt1"/>
        </a:lnRef>
        <a:fillRef idx="1">
          <a:schemeClr val="accent6"/>
        </a:fillRef>
        <a:effectRef idx="1">
          <a:schemeClr val="accent6"/>
        </a:effectRef>
        <a:fontRef idx="minor">
          <a:schemeClr val="lt1"/>
        </a:fontRef>
      </dsp:style>
      <dsp:txXfrm rot="5399999">
        <a:off x="195206" y="901095"/>
        <a:ext cx="329669" cy="395603"/>
      </dsp:txXfrm>
    </dsp:sp>
    <dsp:sp>
      <dsp:nvSpPr>
        <dsp:cNvPr id="5" name="圆角矩形 4"/>
        <dsp:cNvSpPr/>
      </dsp:nvSpPr>
      <dsp:spPr bwMode="white">
        <a:xfrm>
          <a:off x="0" y="1318675"/>
          <a:ext cx="720080" cy="879117"/>
        </a:xfrm>
        <a:prstGeom prst="roundRect">
          <a:avLst>
            <a:gd name="adj" fmla="val 10000"/>
          </a:avLst>
        </a:prstGeom>
      </dsp:spPr>
      <dsp:style>
        <a:lnRef idx="1">
          <a:schemeClr val="accent5"/>
        </a:lnRef>
        <a:fillRef idx="2">
          <a:schemeClr val="accent5"/>
        </a:fillRef>
        <a:effectRef idx="1">
          <a:schemeClr val="accent5"/>
        </a:effectRef>
        <a:fontRef idx="minor">
          <a:schemeClr val="dk1"/>
        </a:fontRef>
      </dsp:style>
      <dsp:txBody>
        <a:bodyPr lIns="53340" tIns="53340" rIns="53340" bIns="5334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提供</a:t>
          </a:r>
          <a:endParaRPr lang="en-US" altLang="zh-CN" sz="1400" b="1" dirty="0" smtClean="0">
            <a:solidFill>
              <a:schemeClr val="tx1"/>
            </a:solidFill>
            <a:latin typeface="黑体" panose="02010600030101010101" pitchFamily="49" charset="-122"/>
            <a:ea typeface="黑体" panose="02010600030101010101" pitchFamily="49" charset="-122"/>
          </a:endParaRPr>
        </a:p>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材料</a:t>
          </a:r>
          <a:endParaRPr lang="zh-CN" altLang="en-US" sz="1400" b="1" dirty="0">
            <a:solidFill>
              <a:schemeClr val="tx1"/>
            </a:solidFill>
            <a:latin typeface="黑体" panose="02010600030101010101" pitchFamily="49" charset="-122"/>
            <a:ea typeface="黑体" panose="02010600030101010101" pitchFamily="49" charset="-122"/>
          </a:endParaRPr>
        </a:p>
      </dsp:txBody>
      <dsp:txXfrm>
        <a:off x="0" y="1318675"/>
        <a:ext cx="720080" cy="879117"/>
      </dsp:txXfrm>
    </dsp:sp>
    <dsp:sp>
      <dsp:nvSpPr>
        <dsp:cNvPr id="6" name="右箭头 5"/>
        <dsp:cNvSpPr/>
      </dsp:nvSpPr>
      <dsp:spPr bwMode="white">
        <a:xfrm rot="5399999">
          <a:off x="195206" y="2219770"/>
          <a:ext cx="329669" cy="395603"/>
        </a:xfrm>
        <a:prstGeom prst="rightArrow">
          <a:avLst>
            <a:gd name="adj1" fmla="val 60000"/>
            <a:gd name="adj2" fmla="val 50000"/>
          </a:avLst>
        </a:prstGeom>
      </dsp:spPr>
      <dsp:style>
        <a:lnRef idx="3">
          <a:schemeClr val="lt1"/>
        </a:lnRef>
        <a:fillRef idx="1">
          <a:schemeClr val="accent6"/>
        </a:fillRef>
        <a:effectRef idx="1">
          <a:schemeClr val="accent6"/>
        </a:effectRef>
        <a:fontRef idx="minor">
          <a:schemeClr val="lt1"/>
        </a:fontRef>
      </dsp:style>
      <dsp:txXfrm rot="5399999">
        <a:off x="195206" y="2219770"/>
        <a:ext cx="329669" cy="395603"/>
      </dsp:txXfrm>
    </dsp:sp>
    <dsp:sp>
      <dsp:nvSpPr>
        <dsp:cNvPr id="7" name="圆角矩形 6"/>
        <dsp:cNvSpPr/>
      </dsp:nvSpPr>
      <dsp:spPr bwMode="white">
        <a:xfrm>
          <a:off x="0" y="2637350"/>
          <a:ext cx="720080" cy="879117"/>
        </a:xfrm>
        <a:prstGeom prst="roundRect">
          <a:avLst>
            <a:gd name="adj" fmla="val 10000"/>
          </a:avLst>
        </a:prstGeom>
      </dsp:spPr>
      <dsp:style>
        <a:lnRef idx="1">
          <a:schemeClr val="accent5"/>
        </a:lnRef>
        <a:fillRef idx="2">
          <a:schemeClr val="accent5"/>
        </a:fillRef>
        <a:effectRef idx="1">
          <a:schemeClr val="accent5"/>
        </a:effectRef>
        <a:fontRef idx="minor">
          <a:schemeClr val="dk1"/>
        </a:fontRef>
      </dsp:style>
      <dsp:txBody>
        <a:bodyPr lIns="53340" tIns="53340" rIns="53340" bIns="5334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县级</a:t>
          </a:r>
          <a:endParaRPr lang="en-US" altLang="zh-CN" sz="1400" b="1" dirty="0" smtClean="0">
            <a:solidFill>
              <a:schemeClr val="tx1"/>
            </a:solidFill>
            <a:latin typeface="黑体" panose="02010600030101010101" pitchFamily="49" charset="-122"/>
            <a:ea typeface="黑体" panose="02010600030101010101" pitchFamily="49" charset="-122"/>
          </a:endParaRPr>
        </a:p>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审核</a:t>
          </a:r>
          <a:endParaRPr lang="zh-CN" altLang="en-US" sz="1400" b="1" dirty="0">
            <a:solidFill>
              <a:schemeClr val="tx1"/>
            </a:solidFill>
            <a:latin typeface="黑体" panose="02010600030101010101" pitchFamily="49" charset="-122"/>
            <a:ea typeface="黑体" panose="02010600030101010101" pitchFamily="49" charset="-122"/>
          </a:endParaRPr>
        </a:p>
      </dsp:txBody>
      <dsp:txXfrm>
        <a:off x="0" y="2637350"/>
        <a:ext cx="720080" cy="879117"/>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64096" cy="3297631"/>
        <a:chOff x="0" y="0"/>
        <a:chExt cx="864096" cy="3297631"/>
      </a:xfrm>
    </dsp:grpSpPr>
    <dsp:sp>
      <dsp:nvSpPr>
        <dsp:cNvPr id="3" name="圆角矩形 2"/>
        <dsp:cNvSpPr/>
      </dsp:nvSpPr>
      <dsp:spPr bwMode="white">
        <a:xfrm>
          <a:off x="0" y="0"/>
          <a:ext cx="864096" cy="1319052"/>
        </a:xfrm>
        <a:prstGeom prst="roundRect">
          <a:avLst>
            <a:gd name="adj" fmla="val 10000"/>
          </a:avLst>
        </a:prstGeom>
      </dsp:spPr>
      <dsp:style>
        <a:lnRef idx="1">
          <a:schemeClr val="accent6"/>
        </a:lnRef>
        <a:fillRef idx="2">
          <a:schemeClr val="accent6"/>
        </a:fillRef>
        <a:effectRef idx="1">
          <a:schemeClr val="accent6"/>
        </a:effectRef>
        <a:fontRef idx="minor">
          <a:schemeClr val="dk1"/>
        </a:fontRef>
      </dsp:style>
      <dsp:txBody>
        <a:bodyPr lIns="53340" tIns="53340" rIns="53340" bIns="5334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省农业厅统一印制编号</a:t>
          </a:r>
          <a:endParaRPr lang="zh-CN" altLang="en-US" sz="1400" b="1" dirty="0">
            <a:solidFill>
              <a:schemeClr val="tx1"/>
            </a:solidFill>
            <a:latin typeface="黑体" panose="02010600030101010101" pitchFamily="49" charset="-122"/>
            <a:ea typeface="黑体" panose="02010600030101010101" pitchFamily="49" charset="-122"/>
          </a:endParaRPr>
        </a:p>
      </dsp:txBody>
      <dsp:txXfrm>
        <a:off x="0" y="0"/>
        <a:ext cx="864096" cy="1319052"/>
      </dsp:txXfrm>
    </dsp:sp>
    <dsp:sp>
      <dsp:nvSpPr>
        <dsp:cNvPr id="4" name="右箭头 3"/>
        <dsp:cNvSpPr/>
      </dsp:nvSpPr>
      <dsp:spPr bwMode="white">
        <a:xfrm rot="5399999">
          <a:off x="184725" y="1352029"/>
          <a:ext cx="494645" cy="593574"/>
        </a:xfrm>
        <a:prstGeom prst="rightArrow">
          <a:avLst>
            <a:gd name="adj1" fmla="val 60000"/>
            <a:gd name="adj2" fmla="val 50000"/>
          </a:avLst>
        </a:prstGeom>
      </dsp:spPr>
      <dsp:style>
        <a:lnRef idx="3">
          <a:schemeClr val="lt1"/>
        </a:lnRef>
        <a:fillRef idx="1">
          <a:schemeClr val="accent6"/>
        </a:fillRef>
        <a:effectRef idx="1">
          <a:schemeClr val="accent6"/>
        </a:effectRef>
        <a:fontRef idx="minor">
          <a:schemeClr val="lt1"/>
        </a:fontRef>
      </dsp:style>
      <dsp:txXfrm rot="5399999">
        <a:off x="184725" y="1352029"/>
        <a:ext cx="494645" cy="593574"/>
      </dsp:txXfrm>
    </dsp:sp>
    <dsp:sp>
      <dsp:nvSpPr>
        <dsp:cNvPr id="5" name="圆角矩形 4"/>
        <dsp:cNvSpPr/>
      </dsp:nvSpPr>
      <dsp:spPr bwMode="white">
        <a:xfrm>
          <a:off x="0" y="1978579"/>
          <a:ext cx="864096" cy="1319052"/>
        </a:xfrm>
        <a:prstGeom prst="roundRect">
          <a:avLst>
            <a:gd name="adj" fmla="val 10000"/>
          </a:avLst>
        </a:prstGeom>
      </dsp:spPr>
      <dsp:style>
        <a:lnRef idx="1">
          <a:schemeClr val="accent6"/>
        </a:lnRef>
        <a:fillRef idx="2">
          <a:schemeClr val="accent6"/>
        </a:fillRef>
        <a:effectRef idx="1">
          <a:schemeClr val="accent6"/>
        </a:effectRef>
        <a:fontRef idx="minor">
          <a:schemeClr val="dk1"/>
        </a:fontRef>
      </dsp:style>
      <dsp:txBody>
        <a:bodyPr lIns="53340" tIns="53340" rIns="53340" bIns="5334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县级农业行政主管部门颁发有效期两年</a:t>
          </a:r>
          <a:endParaRPr lang="zh-CN" altLang="en-US" sz="1400" b="1" dirty="0">
            <a:solidFill>
              <a:schemeClr val="tx1"/>
            </a:solidFill>
            <a:latin typeface="黑体" panose="02010600030101010101" pitchFamily="49" charset="-122"/>
            <a:ea typeface="黑体" panose="02010600030101010101" pitchFamily="49" charset="-122"/>
          </a:endParaRPr>
        </a:p>
      </dsp:txBody>
      <dsp:txXfrm>
        <a:off x="0" y="1978579"/>
        <a:ext cx="864096" cy="1319052"/>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728192" cy="3297631"/>
        <a:chOff x="0" y="0"/>
        <a:chExt cx="1728192" cy="3297631"/>
      </a:xfrm>
    </dsp:grpSpPr>
    <dsp:sp>
      <dsp:nvSpPr>
        <dsp:cNvPr id="3" name="圆角矩形 2"/>
        <dsp:cNvSpPr/>
      </dsp:nvSpPr>
      <dsp:spPr bwMode="white">
        <a:xfrm>
          <a:off x="0" y="0"/>
          <a:ext cx="1728192" cy="1319052"/>
        </a:xfrm>
        <a:prstGeom prst="roundRect">
          <a:avLst>
            <a:gd name="adj" fmla="val 10000"/>
          </a:avLst>
        </a:prstGeom>
      </dsp:spPr>
      <dsp:style>
        <a:lnRef idx="1">
          <a:schemeClr val="accent4"/>
        </a:lnRef>
        <a:fillRef idx="2">
          <a:schemeClr val="accent4"/>
        </a:fillRef>
        <a:effectRef idx="1">
          <a:schemeClr val="accent4"/>
        </a:effectRef>
        <a:fontRef idx="minor">
          <a:schemeClr val="dk1"/>
        </a:fontRef>
      </dsp:style>
      <dsp:txBody>
        <a:bodyPr lIns="53340" tIns="53340" rIns="53340" bIns="5334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实名登记、分类归档和动态管理制度，对连续两年未从事本产业的不再认定为新型职业农民</a:t>
          </a:r>
          <a:endParaRPr lang="zh-CN" altLang="en-US" sz="1400" b="1" dirty="0">
            <a:solidFill>
              <a:schemeClr val="tx1"/>
            </a:solidFill>
            <a:latin typeface="黑体" panose="02010600030101010101" pitchFamily="49" charset="-122"/>
            <a:ea typeface="黑体" panose="02010600030101010101" pitchFamily="49" charset="-122"/>
          </a:endParaRPr>
        </a:p>
      </dsp:txBody>
      <dsp:txXfrm>
        <a:off x="0" y="0"/>
        <a:ext cx="1728192" cy="1319052"/>
      </dsp:txXfrm>
    </dsp:sp>
    <dsp:sp>
      <dsp:nvSpPr>
        <dsp:cNvPr id="4" name="右箭头 3"/>
        <dsp:cNvSpPr/>
      </dsp:nvSpPr>
      <dsp:spPr bwMode="white">
        <a:xfrm rot="5399999">
          <a:off x="616774" y="1352029"/>
          <a:ext cx="494645" cy="593573"/>
        </a:xfrm>
        <a:prstGeom prst="rightArrow">
          <a:avLst>
            <a:gd name="adj1" fmla="val 60000"/>
            <a:gd name="adj2" fmla="val 50000"/>
          </a:avLst>
        </a:prstGeom>
      </dsp:spPr>
      <dsp:style>
        <a:lnRef idx="3">
          <a:schemeClr val="lt1"/>
        </a:lnRef>
        <a:fillRef idx="1">
          <a:schemeClr val="accent6"/>
        </a:fillRef>
        <a:effectRef idx="1">
          <a:schemeClr val="accent6"/>
        </a:effectRef>
        <a:fontRef idx="minor">
          <a:schemeClr val="lt1"/>
        </a:fontRef>
      </dsp:style>
      <dsp:txXfrm rot="5399999">
        <a:off x="616774" y="1352029"/>
        <a:ext cx="494645" cy="593573"/>
      </dsp:txXfrm>
    </dsp:sp>
    <dsp:sp>
      <dsp:nvSpPr>
        <dsp:cNvPr id="5" name="圆角矩形 4"/>
        <dsp:cNvSpPr/>
      </dsp:nvSpPr>
      <dsp:spPr bwMode="white">
        <a:xfrm>
          <a:off x="0" y="1978578"/>
          <a:ext cx="1728192" cy="1319052"/>
        </a:xfrm>
        <a:prstGeom prst="roundRect">
          <a:avLst>
            <a:gd name="adj" fmla="val 10000"/>
          </a:avLst>
        </a:prstGeom>
      </dsp:spPr>
      <dsp:style>
        <a:lnRef idx="1">
          <a:schemeClr val="accent4"/>
        </a:lnRef>
        <a:fillRef idx="2">
          <a:schemeClr val="accent4"/>
        </a:fillRef>
        <a:effectRef idx="1">
          <a:schemeClr val="accent4"/>
        </a:effectRef>
        <a:fontRef idx="minor">
          <a:schemeClr val="dk1"/>
        </a:fontRef>
      </dsp:style>
      <dsp:txBody>
        <a:bodyPr lIns="53340" tIns="53340" rIns="53340" bIns="5334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400" b="1" dirty="0" smtClean="0">
              <a:solidFill>
                <a:schemeClr val="tx1"/>
              </a:solidFill>
              <a:latin typeface="黑体" panose="02010600030101010101" pitchFamily="49" charset="-122"/>
              <a:ea typeface="黑体" panose="02010600030101010101" pitchFamily="49" charset="-122"/>
            </a:rPr>
            <a:t>各级政府和农业等部门在产业发展、科技扶持、农业保险及金融信贷等方面加大对新型职业农民的扶持。</a:t>
          </a:r>
          <a:endParaRPr lang="zh-CN" altLang="en-US" sz="1400" b="1" dirty="0">
            <a:solidFill>
              <a:schemeClr val="tx1"/>
            </a:solidFill>
            <a:latin typeface="黑体" panose="02010600030101010101" pitchFamily="49" charset="-122"/>
            <a:ea typeface="黑体" panose="02010600030101010101" pitchFamily="49" charset="-122"/>
          </a:endParaRPr>
        </a:p>
      </dsp:txBody>
      <dsp:txXfrm>
        <a:off x="0" y="1978578"/>
        <a:ext cx="1728192" cy="1319052"/>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010400" cy="4104456"/>
        <a:chOff x="0" y="0"/>
        <a:chExt cx="7010400" cy="4104456"/>
      </a:xfrm>
    </dsp:grpSpPr>
    <dsp:sp>
      <dsp:nvSpPr>
        <dsp:cNvPr id="3" name="椭圆 2"/>
        <dsp:cNvSpPr/>
      </dsp:nvSpPr>
      <dsp:spPr bwMode="white">
        <a:xfrm>
          <a:off x="1140667" y="0"/>
          <a:ext cx="2835636" cy="789416"/>
        </a:xfrm>
        <a:prstGeom prst="ellipse">
          <a:avLst/>
        </a:prstGeom>
        <a:gradFill rotWithShape="0">
          <a:gsLst>
            <a:gs pos="0">
              <a:srgbClr val="03D4A8"/>
            </a:gs>
            <a:gs pos="25000">
              <a:srgbClr val="21D6E0"/>
            </a:gs>
            <a:gs pos="75000">
              <a:srgbClr val="0087E6"/>
            </a:gs>
            <a:gs pos="100000">
              <a:srgbClr val="005CBF"/>
            </a:gs>
          </a:gsLst>
          <a:lin ang="5400000" scaled="0"/>
        </a:gradFill>
      </dsp:spPr>
      <dsp:style>
        <a:lnRef idx="2">
          <a:schemeClr val="lt1"/>
        </a:lnRef>
        <a:fillRef idx="1">
          <a:schemeClr val="accent1"/>
        </a:fillRef>
        <a:effectRef idx="0">
          <a:scrgbClr r="0" g="0" b="0"/>
        </a:effectRef>
        <a:fontRef idx="minor">
          <a:schemeClr val="lt1"/>
        </a:fontRef>
      </dsp:style>
      <dsp:txBody>
        <a:bodyPr lIns="20320" tIns="20320" rIns="20320" bIns="2032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600" b="1" dirty="0" smtClean="0">
              <a:latin typeface="黑体" panose="02010600030101010101" pitchFamily="49" charset="-122"/>
              <a:ea typeface="黑体" panose="02010600030101010101" pitchFamily="49" charset="-122"/>
            </a:rPr>
            <a:t>取得现代农业职业经理人资格证</a:t>
          </a:r>
          <a:endParaRPr lang="zh-CN" altLang="en-US" sz="1600" b="1" dirty="0">
            <a:latin typeface="黑体" panose="02010600030101010101" pitchFamily="49" charset="-122"/>
            <a:ea typeface="黑体" panose="02010600030101010101" pitchFamily="49" charset="-122"/>
          </a:endParaRPr>
        </a:p>
      </dsp:txBody>
      <dsp:txXfrm>
        <a:off x="1140667" y="0"/>
        <a:ext cx="2835636" cy="789416"/>
      </dsp:txXfrm>
    </dsp:sp>
    <dsp:sp>
      <dsp:nvSpPr>
        <dsp:cNvPr id="4" name="加号 3"/>
        <dsp:cNvSpPr/>
      </dsp:nvSpPr>
      <dsp:spPr bwMode="white">
        <a:xfrm>
          <a:off x="2329555" y="853516"/>
          <a:ext cx="457861" cy="457861"/>
        </a:xfrm>
        <a:prstGeom prst="mathPlus">
          <a:avLst/>
        </a:prstGeom>
      </dsp:spPr>
      <dsp:style>
        <a:lnRef idx="1">
          <a:schemeClr val="accent4"/>
        </a:lnRef>
        <a:fillRef idx="3">
          <a:schemeClr val="accent4"/>
        </a:fillRef>
        <a:effectRef idx="2">
          <a:schemeClr val="accent4"/>
        </a:effectRef>
        <a:fontRef idx="minor">
          <a:schemeClr val="lt1"/>
        </a:fontRef>
      </dsp:style>
      <dsp:txBody>
        <a:bodyPr lIns="0" tIns="0" rIns="0" bIns="0" anchor="ctr"/>
        <a:lstStyle>
          <a:lvl2pPr marL="285750" indent="-285750">
            <a:defRPr sz="4200"/>
          </a:lvl2pPr>
          <a:lvl3pPr marL="571500" indent="-285750">
            <a:defRPr sz="4200"/>
          </a:lvl3pPr>
          <a:lvl4pPr marL="857250" indent="-285750">
            <a:defRPr sz="4200"/>
          </a:lvl4pPr>
          <a:lvl5pPr marL="1143000" indent="-285750">
            <a:defRPr sz="4200"/>
          </a:lvl5pPr>
          <a:lvl6pPr marL="1428750" indent="-285750">
            <a:defRPr sz="4200"/>
          </a:lvl6pPr>
          <a:lvl7pPr marL="1714500" indent="-285750">
            <a:defRPr sz="4200"/>
          </a:lvl7pPr>
          <a:lvl8pPr marL="2000250" indent="-285750">
            <a:defRPr sz="4200"/>
          </a:lvl8pPr>
          <a:lvl9pPr marL="2286000" indent="-285750">
            <a:defRPr sz="4200"/>
          </a:lvl9pPr>
        </a:lstStyle>
        <a:p>
          <a:pPr lvl="0" algn="ctr">
            <a:lnSpc>
              <a:spcPct val="100000"/>
            </a:lnSpc>
            <a:spcBef>
              <a:spcPct val="0"/>
            </a:spcBef>
            <a:spcAft>
              <a:spcPct val="35000"/>
            </a:spcAft>
          </a:pPr>
          <a:endParaRPr lang="zh-CN" altLang="en-US"/>
        </a:p>
      </dsp:txBody>
      <dsp:txXfrm>
        <a:off x="2329555" y="853516"/>
        <a:ext cx="457861" cy="457861"/>
      </dsp:txXfrm>
    </dsp:sp>
    <dsp:sp>
      <dsp:nvSpPr>
        <dsp:cNvPr id="5" name="椭圆 4"/>
        <dsp:cNvSpPr/>
      </dsp:nvSpPr>
      <dsp:spPr bwMode="white">
        <a:xfrm>
          <a:off x="934792" y="1375478"/>
          <a:ext cx="3247387" cy="789416"/>
        </a:xfrm>
        <a:prstGeom prst="ellipse">
          <a:avLst/>
        </a:prstGeom>
        <a:gradFill rotWithShape="0">
          <a:gsLst>
            <a:gs pos="0">
              <a:srgbClr val="03D4A8"/>
            </a:gs>
            <a:gs pos="25000">
              <a:srgbClr val="21D6E0"/>
            </a:gs>
            <a:gs pos="75000">
              <a:srgbClr val="0087E6"/>
            </a:gs>
            <a:gs pos="100000">
              <a:srgbClr val="005CBF"/>
            </a:gs>
          </a:gsLst>
          <a:lin ang="5400000" scaled="0"/>
        </a:gradFill>
      </dsp:spPr>
      <dsp:style>
        <a:lnRef idx="2">
          <a:schemeClr val="lt1"/>
        </a:lnRef>
        <a:fillRef idx="1">
          <a:schemeClr val="accent1"/>
        </a:fillRef>
        <a:effectRef idx="0">
          <a:scrgbClr r="0" g="0" b="0"/>
        </a:effectRef>
        <a:fontRef idx="minor">
          <a:schemeClr val="lt1"/>
        </a:fontRef>
      </dsp:style>
      <dsp:txBody>
        <a:bodyPr lIns="20320" tIns="20320" rIns="20320" bIns="2032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600" b="1" dirty="0" smtClean="0">
              <a:latin typeface="黑体" panose="02010600030101010101" pitchFamily="49" charset="-122"/>
              <a:ea typeface="黑体" panose="02010600030101010101" pitchFamily="49" charset="-122"/>
            </a:rPr>
            <a:t>在土地股份合作社实际经营管理</a:t>
          </a:r>
          <a:r>
            <a:rPr lang="en-US" altLang="zh-CN" sz="1600" b="1" dirty="0" smtClean="0">
              <a:solidFill>
                <a:srgbClr val="C00000"/>
              </a:solidFill>
              <a:latin typeface="黑体" panose="02010600030101010101" pitchFamily="49" charset="-122"/>
              <a:ea typeface="黑体" panose="02010600030101010101" pitchFamily="49" charset="-122"/>
            </a:rPr>
            <a:t>1</a:t>
          </a:r>
          <a:r>
            <a:rPr lang="zh-CN" altLang="en-US" sz="1600" b="1" dirty="0" smtClean="0">
              <a:solidFill>
                <a:srgbClr val="C00000"/>
              </a:solidFill>
              <a:latin typeface="黑体" panose="02010600030101010101" pitchFamily="49" charset="-122"/>
              <a:ea typeface="黑体" panose="02010600030101010101" pitchFamily="49" charset="-122"/>
            </a:rPr>
            <a:t>年</a:t>
          </a:r>
          <a:r>
            <a:rPr lang="zh-CN" altLang="en-US" sz="1600" b="1" dirty="0" smtClean="0">
              <a:latin typeface="黑体" panose="02010600030101010101" pitchFamily="49" charset="-122"/>
              <a:ea typeface="黑体" panose="02010600030101010101" pitchFamily="49" charset="-122"/>
            </a:rPr>
            <a:t>以上并在岗</a:t>
          </a:r>
          <a:endParaRPr lang="zh-CN" altLang="en-US" sz="1600" b="1" dirty="0">
            <a:latin typeface="黑体" panose="02010600030101010101" pitchFamily="49" charset="-122"/>
            <a:ea typeface="黑体" panose="02010600030101010101" pitchFamily="49" charset="-122"/>
          </a:endParaRPr>
        </a:p>
      </dsp:txBody>
      <dsp:txXfrm>
        <a:off x="934792" y="1375478"/>
        <a:ext cx="3247387" cy="789416"/>
      </dsp:txXfrm>
    </dsp:sp>
    <dsp:sp>
      <dsp:nvSpPr>
        <dsp:cNvPr id="6" name="加号 5"/>
        <dsp:cNvSpPr/>
      </dsp:nvSpPr>
      <dsp:spPr bwMode="white">
        <a:xfrm>
          <a:off x="2329555" y="2228994"/>
          <a:ext cx="457861" cy="457861"/>
        </a:xfrm>
        <a:prstGeom prst="mathPlus">
          <a:avLst/>
        </a:prstGeom>
      </dsp:spPr>
      <dsp:style>
        <a:lnRef idx="1">
          <a:schemeClr val="accent4"/>
        </a:lnRef>
        <a:fillRef idx="3">
          <a:schemeClr val="accent4"/>
        </a:fillRef>
        <a:effectRef idx="2">
          <a:schemeClr val="accent4"/>
        </a:effectRef>
        <a:fontRef idx="minor">
          <a:schemeClr val="lt1"/>
        </a:fontRef>
      </dsp:style>
      <dsp:txBody>
        <a:bodyPr lIns="0" tIns="0" rIns="0" bIns="0" anchor="ctr"/>
        <a:lstStyle>
          <a:lvl2pPr marL="285750" indent="-285750">
            <a:defRPr sz="4200"/>
          </a:lvl2pPr>
          <a:lvl3pPr marL="571500" indent="-285750">
            <a:defRPr sz="4200"/>
          </a:lvl3pPr>
          <a:lvl4pPr marL="857250" indent="-285750">
            <a:defRPr sz="4200"/>
          </a:lvl4pPr>
          <a:lvl5pPr marL="1143000" indent="-285750">
            <a:defRPr sz="4200"/>
          </a:lvl5pPr>
          <a:lvl6pPr marL="1428750" indent="-285750">
            <a:defRPr sz="4200"/>
          </a:lvl6pPr>
          <a:lvl7pPr marL="1714500" indent="-285750">
            <a:defRPr sz="4200"/>
          </a:lvl7pPr>
          <a:lvl8pPr marL="2000250" indent="-285750">
            <a:defRPr sz="4200"/>
          </a:lvl8pPr>
          <a:lvl9pPr marL="2286000" indent="-285750">
            <a:defRPr sz="4200"/>
          </a:lvl9pPr>
        </a:lstStyle>
        <a:p>
          <a:pPr lvl="0" algn="ctr">
            <a:lnSpc>
              <a:spcPct val="100000"/>
            </a:lnSpc>
            <a:spcBef>
              <a:spcPct val="0"/>
            </a:spcBef>
            <a:spcAft>
              <a:spcPct val="35000"/>
            </a:spcAft>
          </a:pPr>
          <a:endParaRPr lang="zh-CN" altLang="en-US"/>
        </a:p>
      </dsp:txBody>
      <dsp:txXfrm>
        <a:off x="2329555" y="2228994"/>
        <a:ext cx="457861" cy="457861"/>
      </dsp:txXfrm>
    </dsp:sp>
    <dsp:sp>
      <dsp:nvSpPr>
        <dsp:cNvPr id="7" name="椭圆 6"/>
        <dsp:cNvSpPr/>
      </dsp:nvSpPr>
      <dsp:spPr bwMode="white">
        <a:xfrm>
          <a:off x="934792" y="2750955"/>
          <a:ext cx="3247387" cy="1353500"/>
        </a:xfrm>
        <a:prstGeom prst="ellipse">
          <a:avLst/>
        </a:prstGeom>
        <a:gradFill rotWithShape="0">
          <a:gsLst>
            <a:gs pos="0">
              <a:srgbClr val="03D4A8"/>
            </a:gs>
            <a:gs pos="25000">
              <a:srgbClr val="21D6E0"/>
            </a:gs>
            <a:gs pos="75000">
              <a:srgbClr val="0087E6"/>
            </a:gs>
            <a:gs pos="100000">
              <a:srgbClr val="005CBF"/>
            </a:gs>
          </a:gsLst>
          <a:lin ang="5400000" scaled="0"/>
        </a:gradFill>
      </dsp:spPr>
      <dsp:style>
        <a:lnRef idx="2">
          <a:schemeClr val="lt1"/>
        </a:lnRef>
        <a:fillRef idx="1">
          <a:schemeClr val="accent1"/>
        </a:fillRef>
        <a:effectRef idx="0">
          <a:scrgbClr r="0" g="0" b="0"/>
        </a:effectRef>
        <a:fontRef idx="minor">
          <a:schemeClr val="lt1"/>
        </a:fontRef>
      </dsp:style>
      <dsp:txBody>
        <a:bodyPr lIns="20320" tIns="20320" rIns="20320" bIns="2032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600" b="1" dirty="0" smtClean="0">
              <a:latin typeface="黑体" panose="02010600030101010101" pitchFamily="49" charset="-122"/>
              <a:ea typeface="黑体" panose="02010600030101010101" pitchFamily="49" charset="-122"/>
            </a:rPr>
            <a:t>所服务的合作社经营面积</a:t>
          </a:r>
          <a:r>
            <a:rPr lang="en-US" altLang="zh-CN" sz="1600" b="1" dirty="0" smtClean="0">
              <a:solidFill>
                <a:srgbClr val="C00000"/>
              </a:solidFill>
              <a:latin typeface="黑体" panose="02010600030101010101" pitchFamily="49" charset="-122"/>
              <a:ea typeface="黑体" panose="02010600030101010101" pitchFamily="49" charset="-122"/>
            </a:rPr>
            <a:t>100</a:t>
          </a:r>
          <a:r>
            <a:rPr lang="zh-CN" altLang="en-US" sz="1600" b="1" dirty="0" smtClean="0">
              <a:solidFill>
                <a:srgbClr val="C00000"/>
              </a:solidFill>
              <a:latin typeface="黑体" panose="02010600030101010101" pitchFamily="49" charset="-122"/>
              <a:ea typeface="黑体" panose="02010600030101010101" pitchFamily="49" charset="-122"/>
            </a:rPr>
            <a:t>亩</a:t>
          </a:r>
          <a:r>
            <a:rPr lang="zh-CN" altLang="en-US" sz="1600" b="1" dirty="0" smtClean="0">
              <a:latin typeface="黑体" panose="02010600030101010101" pitchFamily="49" charset="-122"/>
              <a:ea typeface="黑体" panose="02010600030101010101" pitchFamily="49" charset="-122"/>
            </a:rPr>
            <a:t>以上，且粮油产是高于当地未入社农户平均产量</a:t>
          </a:r>
          <a:endParaRPr lang="zh-CN" altLang="en-US" sz="1600" b="1" dirty="0">
            <a:latin typeface="黑体" panose="02010600030101010101" pitchFamily="49" charset="-122"/>
            <a:ea typeface="黑体" panose="02010600030101010101" pitchFamily="49" charset="-122"/>
          </a:endParaRPr>
        </a:p>
      </dsp:txBody>
      <dsp:txXfrm>
        <a:off x="934792" y="2750955"/>
        <a:ext cx="3247387" cy="1353500"/>
      </dsp:txXfrm>
    </dsp:sp>
    <dsp:sp>
      <dsp:nvSpPr>
        <dsp:cNvPr id="8" name="右箭头 7"/>
        <dsp:cNvSpPr/>
      </dsp:nvSpPr>
      <dsp:spPr bwMode="white">
        <a:xfrm rot="-123823">
          <a:off x="4304303" y="1837518"/>
          <a:ext cx="275809" cy="293663"/>
        </a:xfrm>
        <a:prstGeom prst="rightArrow">
          <a:avLst>
            <a:gd name="adj1" fmla="val 60000"/>
            <a:gd name="adj2" fmla="val 50000"/>
          </a:avLst>
        </a:prstGeom>
      </dsp:spPr>
      <dsp:style>
        <a:lnRef idx="1">
          <a:schemeClr val="accent4"/>
        </a:lnRef>
        <a:fillRef idx="3">
          <a:schemeClr val="accent4"/>
        </a:fillRef>
        <a:effectRef idx="2">
          <a:schemeClr val="accent4"/>
        </a:effectRef>
        <a:fontRef idx="minor">
          <a:schemeClr val="lt1"/>
        </a:fontRef>
      </dsp:style>
      <dsp:txBody>
        <a:bodyPr/>
        <a:p/>
      </dsp:txBody>
      <dsp:txXfrm rot="-123823">
        <a:off x="4304303" y="1837518"/>
        <a:ext cx="275809" cy="293663"/>
      </dsp:txXfrm>
    </dsp:sp>
    <dsp:sp>
      <dsp:nvSpPr>
        <dsp:cNvPr id="9" name="椭圆 8"/>
        <dsp:cNvSpPr/>
      </dsp:nvSpPr>
      <dsp:spPr bwMode="white">
        <a:xfrm>
          <a:off x="4702236" y="1530116"/>
          <a:ext cx="1419780" cy="838565"/>
        </a:xfrm>
        <a:prstGeom prst="ellipse">
          <a:avLst/>
        </a:prstGeom>
        <a:gradFill rotWithShape="0">
          <a:gsLst>
            <a:gs pos="0">
              <a:srgbClr val="03D4A8"/>
            </a:gs>
            <a:gs pos="25000">
              <a:srgbClr val="21D6E0"/>
            </a:gs>
            <a:gs pos="75000">
              <a:srgbClr val="0087E6"/>
            </a:gs>
            <a:gs pos="100000">
              <a:srgbClr val="005CBF"/>
            </a:gs>
          </a:gsLst>
          <a:lin ang="5400000" scaled="0"/>
        </a:gradFill>
      </dsp:spPr>
      <dsp:style>
        <a:lnRef idx="2">
          <a:schemeClr val="lt1"/>
        </a:lnRef>
        <a:fillRef idx="1">
          <a:schemeClr val="accent1"/>
        </a:fillRef>
        <a:effectRef idx="0">
          <a:scrgbClr r="0" g="0" b="0"/>
        </a:effectRef>
        <a:fontRef idx="minor">
          <a:schemeClr val="lt1"/>
        </a:fontRef>
      </dsp:style>
      <dsp:txBody>
        <a:bodyPr lIns="21590" tIns="21590" rIns="21590" bIns="21590" anchor="ctr"/>
        <a:lstStyle>
          <a:lvl2pPr marL="114300" indent="-114300">
            <a:defRPr sz="1300"/>
          </a:lvl2pPr>
          <a:lvl3pPr marL="228600" indent="-114300">
            <a:defRPr sz="1300"/>
          </a:lvl3pPr>
          <a:lvl4pPr marL="342900" indent="-114300">
            <a:defRPr sz="1300"/>
          </a:lvl4pPr>
          <a:lvl5pPr marL="457200" indent="-114300">
            <a:defRPr sz="1300"/>
          </a:lvl5pPr>
          <a:lvl6pPr marL="571500" indent="-114300">
            <a:defRPr sz="1300"/>
          </a:lvl6pPr>
          <a:lvl7pPr marL="685800" indent="-114300">
            <a:defRPr sz="1300"/>
          </a:lvl7pPr>
          <a:lvl8pPr marL="800100" indent="-114300">
            <a:defRPr sz="1300"/>
          </a:lvl8pPr>
          <a:lvl9pPr marL="914400" indent="-114300">
            <a:defRPr sz="1300"/>
          </a:lvl9pPr>
        </a:lstStyle>
        <a:p>
          <a:pPr lvl="0" algn="ctr">
            <a:lnSpc>
              <a:spcPct val="100000"/>
            </a:lnSpc>
            <a:spcBef>
              <a:spcPct val="0"/>
            </a:spcBef>
            <a:spcAft>
              <a:spcPct val="35000"/>
            </a:spcAft>
          </a:pPr>
          <a:r>
            <a:rPr lang="zh-CN" altLang="en-US" b="1" dirty="0" smtClean="0">
              <a:solidFill>
                <a:srgbClr val="C00000"/>
              </a:solidFill>
              <a:latin typeface="黑体" panose="02010600030101010101" pitchFamily="49" charset="-122"/>
              <a:ea typeface="黑体" panose="02010600030101010101" pitchFamily="49" charset="-122"/>
            </a:rPr>
            <a:t>初级</a:t>
          </a:r>
          <a:r>
            <a:rPr lang="zh-CN" altLang="en-US" b="1" dirty="0" smtClean="0">
              <a:solidFill>
                <a:srgbClr val="FFC000"/>
              </a:solidFill>
              <a:latin typeface="黑体" panose="02010600030101010101" pitchFamily="49" charset="-122"/>
              <a:ea typeface="黑体" panose="02010600030101010101" pitchFamily="49" charset="-122"/>
            </a:rPr>
            <a:t>农业职业经理</a:t>
          </a:r>
          <a:endParaRPr lang="zh-CN" altLang="en-US" b="1" dirty="0">
            <a:solidFill>
              <a:srgbClr val="FFC000"/>
            </a:solidFill>
            <a:latin typeface="黑体" panose="02010600030101010101" pitchFamily="49" charset="-122"/>
            <a:ea typeface="黑体" panose="02010600030101010101" pitchFamily="49" charset="-122"/>
          </a:endParaRPr>
        </a:p>
      </dsp:txBody>
      <dsp:txXfrm>
        <a:off x="4702236" y="1530116"/>
        <a:ext cx="1419780" cy="838565"/>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723856" cy="4348336"/>
        <a:chOff x="0" y="0"/>
        <a:chExt cx="6723856" cy="4348336"/>
      </a:xfrm>
    </dsp:grpSpPr>
    <dsp:sp>
      <dsp:nvSpPr>
        <dsp:cNvPr id="3" name="椭圆 2"/>
        <dsp:cNvSpPr/>
      </dsp:nvSpPr>
      <dsp:spPr bwMode="white">
        <a:xfrm>
          <a:off x="818930" y="0"/>
          <a:ext cx="3083652" cy="580237"/>
        </a:xfrm>
        <a:prstGeom prst="ellipse">
          <a:avLst/>
        </a:prstGeom>
        <a:gradFill flip="none" rotWithShape="1">
          <a:gsLst>
            <a:gs pos="0">
              <a:srgbClr val="825600">
                <a:lumMod val="81000"/>
                <a:lumOff val="19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dsp:spPr>
      <dsp:style>
        <a:lnRef idx="2">
          <a:schemeClr val="lt1"/>
        </a:lnRef>
        <a:fillRef idx="1">
          <a:schemeClr val="accent1"/>
        </a:fillRef>
        <a:effectRef idx="0">
          <a:scrgbClr r="0" g="0" b="0"/>
        </a:effectRef>
        <a:fontRef idx="minor">
          <a:schemeClr val="lt1"/>
        </a:fontRef>
      </dsp:style>
      <dsp:txBody>
        <a:bodyPr lIns="20320" tIns="20320" rIns="20320" bIns="2032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600" b="1" dirty="0" smtClean="0">
              <a:latin typeface="黑体" panose="02010600030101010101" pitchFamily="49" charset="-122"/>
              <a:ea typeface="黑体" panose="02010600030101010101" pitchFamily="49" charset="-122"/>
            </a:rPr>
            <a:t>取得现代农业职业经理人资格证</a:t>
          </a:r>
          <a:endParaRPr lang="zh-CN" altLang="en-US" sz="1600" b="1" dirty="0">
            <a:latin typeface="黑体" panose="02010600030101010101" pitchFamily="49" charset="-122"/>
            <a:ea typeface="黑体" panose="02010600030101010101" pitchFamily="49" charset="-122"/>
          </a:endParaRPr>
        </a:p>
      </dsp:txBody>
      <dsp:txXfrm>
        <a:off x="818930" y="0"/>
        <a:ext cx="3083652" cy="580237"/>
      </dsp:txXfrm>
    </dsp:sp>
    <dsp:sp>
      <dsp:nvSpPr>
        <dsp:cNvPr id="4" name="加号 3"/>
        <dsp:cNvSpPr/>
      </dsp:nvSpPr>
      <dsp:spPr bwMode="white">
        <a:xfrm>
          <a:off x="2118656" y="648025"/>
          <a:ext cx="484199" cy="484199"/>
        </a:xfrm>
        <a:prstGeom prst="mathPlus">
          <a:avLst/>
        </a:prstGeom>
      </dsp:spPr>
      <dsp:style>
        <a:lnRef idx="1">
          <a:schemeClr val="accent4"/>
        </a:lnRef>
        <a:fillRef idx="3">
          <a:schemeClr val="accent4"/>
        </a:fillRef>
        <a:effectRef idx="2">
          <a:schemeClr val="accent4"/>
        </a:effectRef>
        <a:fontRef idx="minor">
          <a:schemeClr val="lt1"/>
        </a:fontRef>
      </dsp:style>
      <dsp:txBody>
        <a:bodyPr anchor="ctr"/>
        <a:p>
          <a:pPr lvl="0" algn="ctr">
            <a:lnSpc>
              <a:spcPct val="100000"/>
            </a:lnSpc>
            <a:spcBef>
              <a:spcPct val="0"/>
            </a:spcBef>
            <a:spcAft>
              <a:spcPct val="35000"/>
            </a:spcAft>
          </a:pPr>
          <a:endParaRPr lang="zh-CN" altLang="en-US"/>
        </a:p>
      </dsp:txBody>
      <dsp:txXfrm>
        <a:off x="2118656" y="648025"/>
        <a:ext cx="484199" cy="484199"/>
      </dsp:txXfrm>
    </dsp:sp>
    <dsp:sp>
      <dsp:nvSpPr>
        <dsp:cNvPr id="5" name="椭圆 4"/>
        <dsp:cNvSpPr/>
      </dsp:nvSpPr>
      <dsp:spPr bwMode="white">
        <a:xfrm>
          <a:off x="746913" y="1200011"/>
          <a:ext cx="3227684" cy="834825"/>
        </a:xfrm>
        <a:prstGeom prst="ellipse">
          <a:avLst/>
        </a:prstGeom>
        <a:gradFill flip="none" rotWithShape="1">
          <a:gsLst>
            <a:gs pos="0">
              <a:srgbClr val="825600">
                <a:lumMod val="80000"/>
                <a:lumOff val="20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dsp:spPr>
      <dsp:style>
        <a:lnRef idx="2">
          <a:schemeClr val="lt1"/>
        </a:lnRef>
        <a:fillRef idx="1">
          <a:schemeClr val="accent1"/>
        </a:fillRef>
        <a:effectRef idx="0">
          <a:scrgbClr r="0" g="0" b="0"/>
        </a:effectRef>
        <a:fontRef idx="minor">
          <a:schemeClr val="lt1"/>
        </a:fontRef>
      </dsp:style>
      <dsp:txBody>
        <a:bodyPr lIns="20320" tIns="20320" rIns="20320" bIns="2032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600" b="1" dirty="0" smtClean="0">
              <a:latin typeface="黑体" panose="02010600030101010101" pitchFamily="49" charset="-122"/>
              <a:ea typeface="黑体" panose="02010600030101010101" pitchFamily="49" charset="-122"/>
            </a:rPr>
            <a:t>在土地股份合作社实际经营管理</a:t>
          </a:r>
          <a:r>
            <a:rPr lang="en-US" altLang="zh-CN" sz="1600" b="1" dirty="0" smtClean="0">
              <a:solidFill>
                <a:srgbClr val="C00000"/>
              </a:solidFill>
              <a:latin typeface="黑体" panose="02010600030101010101" pitchFamily="49" charset="-122"/>
              <a:ea typeface="黑体" panose="02010600030101010101" pitchFamily="49" charset="-122"/>
            </a:rPr>
            <a:t>2</a:t>
          </a:r>
          <a:r>
            <a:rPr lang="zh-CN" altLang="en-US" sz="1600" b="1" dirty="0" smtClean="0">
              <a:solidFill>
                <a:srgbClr val="C00000"/>
              </a:solidFill>
              <a:latin typeface="黑体" panose="02010600030101010101" pitchFamily="49" charset="-122"/>
              <a:ea typeface="黑体" panose="02010600030101010101" pitchFamily="49" charset="-122"/>
            </a:rPr>
            <a:t>年</a:t>
          </a:r>
          <a:r>
            <a:rPr lang="zh-CN" altLang="en-US" sz="1600" b="1" dirty="0" smtClean="0">
              <a:latin typeface="黑体" panose="02010600030101010101" pitchFamily="49" charset="-122"/>
              <a:ea typeface="黑体" panose="02010600030101010101" pitchFamily="49" charset="-122"/>
            </a:rPr>
            <a:t>以上并在岗</a:t>
          </a:r>
          <a:endParaRPr lang="zh-CN" altLang="en-US" sz="1600" b="1" dirty="0">
            <a:latin typeface="黑体" panose="02010600030101010101" pitchFamily="49" charset="-122"/>
            <a:ea typeface="黑体" panose="02010600030101010101" pitchFamily="49" charset="-122"/>
          </a:endParaRPr>
        </a:p>
      </dsp:txBody>
      <dsp:txXfrm>
        <a:off x="746913" y="1200011"/>
        <a:ext cx="3227684" cy="834825"/>
      </dsp:txXfrm>
    </dsp:sp>
    <dsp:sp>
      <dsp:nvSpPr>
        <dsp:cNvPr id="6" name="加号 5"/>
        <dsp:cNvSpPr/>
      </dsp:nvSpPr>
      <dsp:spPr bwMode="white">
        <a:xfrm>
          <a:off x="2118656" y="2102624"/>
          <a:ext cx="484199" cy="484199"/>
        </a:xfrm>
        <a:prstGeom prst="mathPlus">
          <a:avLst/>
        </a:prstGeom>
      </dsp:spPr>
      <dsp:style>
        <a:lnRef idx="1">
          <a:schemeClr val="accent4"/>
        </a:lnRef>
        <a:fillRef idx="3">
          <a:schemeClr val="accent4"/>
        </a:fillRef>
        <a:effectRef idx="2">
          <a:schemeClr val="accent4"/>
        </a:effectRef>
        <a:fontRef idx="minor">
          <a:schemeClr val="lt1"/>
        </a:fontRef>
      </dsp:style>
      <dsp:txBody>
        <a:bodyPr anchor="ctr"/>
        <a:p>
          <a:pPr lvl="0" algn="ctr">
            <a:lnSpc>
              <a:spcPct val="100000"/>
            </a:lnSpc>
            <a:spcBef>
              <a:spcPct val="0"/>
            </a:spcBef>
            <a:spcAft>
              <a:spcPct val="35000"/>
            </a:spcAft>
          </a:pPr>
          <a:endParaRPr lang="zh-CN" altLang="en-US"/>
        </a:p>
      </dsp:txBody>
      <dsp:txXfrm>
        <a:off x="2118656" y="2102624"/>
        <a:ext cx="484199" cy="484199"/>
      </dsp:txXfrm>
    </dsp:sp>
    <dsp:sp>
      <dsp:nvSpPr>
        <dsp:cNvPr id="7" name="椭圆 6"/>
        <dsp:cNvSpPr/>
      </dsp:nvSpPr>
      <dsp:spPr bwMode="white">
        <a:xfrm>
          <a:off x="746913" y="2654610"/>
          <a:ext cx="3227684" cy="1693726"/>
        </a:xfrm>
        <a:prstGeom prst="ellipse">
          <a:avLst/>
        </a:prstGeom>
        <a:gradFill flip="none" rotWithShape="1">
          <a:gsLst>
            <a:gs pos="0">
              <a:srgbClr val="825600">
                <a:lumMod val="81000"/>
                <a:lumOff val="19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tileRect/>
        </a:gradFill>
      </dsp:spPr>
      <dsp:style>
        <a:lnRef idx="2">
          <a:schemeClr val="lt1"/>
        </a:lnRef>
        <a:fillRef idx="1">
          <a:schemeClr val="accent1"/>
        </a:fillRef>
        <a:effectRef idx="0">
          <a:scrgbClr r="0" g="0" b="0"/>
        </a:effectRef>
        <a:fontRef idx="minor">
          <a:schemeClr val="lt1"/>
        </a:fontRef>
      </dsp:style>
      <dsp:txBody>
        <a:bodyPr lIns="20320" tIns="20320" rIns="20320" bIns="2032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600" b="1" dirty="0" smtClean="0">
              <a:latin typeface="黑体" panose="02010600030101010101" pitchFamily="49" charset="-122"/>
              <a:ea typeface="黑体" panose="02010600030101010101" pitchFamily="49" charset="-122"/>
            </a:rPr>
            <a:t>所服务的合作社经营面积</a:t>
          </a:r>
          <a:r>
            <a:rPr lang="en-US" altLang="zh-CN" sz="1600" b="1" dirty="0" smtClean="0">
              <a:solidFill>
                <a:srgbClr val="C00000"/>
              </a:solidFill>
              <a:latin typeface="黑体" panose="02010600030101010101" pitchFamily="49" charset="-122"/>
              <a:ea typeface="黑体" panose="02010600030101010101" pitchFamily="49" charset="-122"/>
            </a:rPr>
            <a:t>300</a:t>
          </a:r>
          <a:r>
            <a:rPr lang="zh-CN" altLang="en-US" sz="1600" b="1" dirty="0" smtClean="0">
              <a:solidFill>
                <a:srgbClr val="C00000"/>
              </a:solidFill>
              <a:latin typeface="黑体" panose="02010600030101010101" pitchFamily="49" charset="-122"/>
              <a:ea typeface="黑体" panose="02010600030101010101" pitchFamily="49" charset="-122"/>
            </a:rPr>
            <a:t>亩</a:t>
          </a:r>
          <a:r>
            <a:rPr lang="zh-CN" altLang="en-US" sz="1600" b="1" dirty="0" smtClean="0">
              <a:latin typeface="黑体" panose="02010600030101010101" pitchFamily="49" charset="-122"/>
              <a:ea typeface="黑体" panose="02010600030101010101" pitchFamily="49" charset="-122"/>
            </a:rPr>
            <a:t>以上，且粮油产是高于当地未入社农户平均产量</a:t>
          </a:r>
          <a:r>
            <a:rPr lang="en-US" altLang="zh-CN" sz="1600" b="1" dirty="0" smtClean="0">
              <a:solidFill>
                <a:srgbClr val="C00000"/>
              </a:solidFill>
              <a:latin typeface="黑体" panose="02010600030101010101" pitchFamily="49" charset="-122"/>
              <a:ea typeface="黑体" panose="02010600030101010101" pitchFamily="49" charset="-122"/>
            </a:rPr>
            <a:t>5%</a:t>
          </a:r>
          <a:r>
            <a:rPr lang="zh-CN" altLang="en-US" sz="1600" b="1" dirty="0" smtClean="0">
              <a:latin typeface="黑体" panose="02010600030101010101" pitchFamily="49" charset="-122"/>
              <a:ea typeface="黑体" panose="02010600030101010101" pitchFamily="49" charset="-122"/>
            </a:rPr>
            <a:t>以上</a:t>
          </a:r>
          <a:endParaRPr lang="zh-CN" altLang="en-US" sz="1600" b="1" dirty="0">
            <a:latin typeface="黑体" panose="02010600030101010101" pitchFamily="49" charset="-122"/>
            <a:ea typeface="黑体" panose="02010600030101010101" pitchFamily="49" charset="-122"/>
          </a:endParaRPr>
        </a:p>
      </dsp:txBody>
      <dsp:txXfrm>
        <a:off x="746913" y="2654610"/>
        <a:ext cx="3227684" cy="1693726"/>
      </dsp:txXfrm>
    </dsp:sp>
    <dsp:sp>
      <dsp:nvSpPr>
        <dsp:cNvPr id="8" name="右箭头 7"/>
        <dsp:cNvSpPr/>
      </dsp:nvSpPr>
      <dsp:spPr bwMode="white">
        <a:xfrm rot="-482415">
          <a:off x="3934209" y="1651087"/>
          <a:ext cx="276799" cy="310555"/>
        </a:xfrm>
        <a:prstGeom prst="rightArrow">
          <a:avLst>
            <a:gd name="adj1" fmla="val 60000"/>
            <a:gd name="adj2" fmla="val 50000"/>
          </a:avLst>
        </a:prstGeom>
      </dsp:spPr>
      <dsp:style>
        <a:lnRef idx="1">
          <a:schemeClr val="accent4"/>
        </a:lnRef>
        <a:fillRef idx="3">
          <a:schemeClr val="accent4"/>
        </a:fillRef>
        <a:effectRef idx="2">
          <a:schemeClr val="accent4"/>
        </a:effectRef>
        <a:fontRef idx="minor">
          <a:schemeClr val="lt1"/>
        </a:fontRef>
      </dsp:style>
      <dsp:txXfrm rot="-482415">
        <a:off x="3934209" y="1651087"/>
        <a:ext cx="276799" cy="310555"/>
      </dsp:txXfrm>
    </dsp:sp>
    <dsp:sp>
      <dsp:nvSpPr>
        <dsp:cNvPr id="9" name="椭圆 8"/>
        <dsp:cNvSpPr/>
      </dsp:nvSpPr>
      <dsp:spPr bwMode="white">
        <a:xfrm>
          <a:off x="4491727" y="1323707"/>
          <a:ext cx="1501450" cy="886801"/>
        </a:xfrm>
        <a:prstGeom prst="ellipse">
          <a:avLst/>
        </a:prstGeom>
        <a:gradFill flip="none" rotWithShape="1">
          <a:gsLst>
            <a:gs pos="0">
              <a:srgbClr val="825600">
                <a:lumMod val="81000"/>
                <a:lumOff val="19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tileRect/>
        </a:gradFill>
      </dsp:spPr>
      <dsp:style>
        <a:lnRef idx="2">
          <a:schemeClr val="lt1"/>
        </a:lnRef>
        <a:fillRef idx="1">
          <a:schemeClr val="accent1"/>
        </a:fillRef>
        <a:effectRef idx="0">
          <a:scrgbClr r="0" g="0" b="0"/>
        </a:effectRef>
        <a:fontRef idx="minor">
          <a:schemeClr val="lt1"/>
        </a:fontRef>
      </dsp:style>
      <dsp:txBody>
        <a:bodyPr lIns="22860" tIns="22860" rIns="22860" bIns="2286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800" b="1" dirty="0" smtClean="0">
              <a:solidFill>
                <a:srgbClr val="C00000"/>
              </a:solidFill>
              <a:latin typeface="黑体" panose="02010600030101010101" pitchFamily="49" charset="-122"/>
              <a:ea typeface="黑体" panose="02010600030101010101" pitchFamily="49" charset="-122"/>
            </a:rPr>
            <a:t>中级</a:t>
          </a:r>
          <a:r>
            <a:rPr lang="zh-CN" altLang="en-US" sz="1800" b="1" dirty="0" smtClean="0">
              <a:solidFill>
                <a:schemeClr val="tx1"/>
              </a:solidFill>
              <a:latin typeface="黑体" panose="02010600030101010101" pitchFamily="49" charset="-122"/>
              <a:ea typeface="黑体" panose="02010600030101010101" pitchFamily="49" charset="-122"/>
            </a:rPr>
            <a:t>农业职业经理</a:t>
          </a:r>
          <a:endParaRPr lang="zh-CN" altLang="en-US" sz="1800" b="1" dirty="0">
            <a:solidFill>
              <a:schemeClr val="tx1"/>
            </a:solidFill>
            <a:latin typeface="黑体" panose="02010600030101010101" pitchFamily="49" charset="-122"/>
            <a:ea typeface="黑体" panose="02010600030101010101" pitchFamily="49" charset="-122"/>
          </a:endParaRPr>
        </a:p>
      </dsp:txBody>
      <dsp:txXfrm>
        <a:off x="4491727" y="1323707"/>
        <a:ext cx="1501450" cy="886801"/>
      </dsp:txXfrm>
    </dsp:sp>
  </dsp:spTree>
</dsp:drawing>
</file>

<file path=ppt/diagrams/drawing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477000" cy="4276328"/>
        <a:chOff x="0" y="0"/>
        <a:chExt cx="6477000" cy="4276328"/>
      </a:xfrm>
    </dsp:grpSpPr>
    <dsp:sp>
      <dsp:nvSpPr>
        <dsp:cNvPr id="3" name="椭圆 2"/>
        <dsp:cNvSpPr/>
      </dsp:nvSpPr>
      <dsp:spPr bwMode="white">
        <a:xfrm>
          <a:off x="510850" y="0"/>
          <a:ext cx="3735168" cy="630954"/>
        </a:xfrm>
        <a:prstGeom prst="ellipse">
          <a:avLst/>
        </a:prstGeom>
        <a:solidFill>
          <a:schemeClr val="accent4">
            <a:lumMod val="75000"/>
          </a:schemeClr>
        </a:solidFill>
      </dsp:spPr>
      <dsp:style>
        <a:lnRef idx="2">
          <a:schemeClr val="lt1"/>
        </a:lnRef>
        <a:fillRef idx="1">
          <a:schemeClr val="accent1"/>
        </a:fillRef>
        <a:effectRef idx="0">
          <a:scrgbClr r="0" g="0" b="0"/>
        </a:effectRef>
        <a:fontRef idx="minor">
          <a:schemeClr val="lt1"/>
        </a:fontRef>
      </dsp:style>
      <dsp:txBody>
        <a:bodyPr lIns="17780" tIns="17780" rIns="17780" bIns="17780"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algn="ctr">
            <a:lnSpc>
              <a:spcPct val="100000"/>
            </a:lnSpc>
            <a:spcBef>
              <a:spcPct val="0"/>
            </a:spcBef>
            <a:spcAft>
              <a:spcPct val="35000"/>
            </a:spcAft>
          </a:pPr>
          <a:r>
            <a:rPr lang="zh-CN" altLang="en-US" sz="1400" b="1" dirty="0" smtClean="0">
              <a:latin typeface="黑体" panose="02010600030101010101" pitchFamily="49" charset="-122"/>
              <a:ea typeface="黑体" panose="02010600030101010101" pitchFamily="49" charset="-122"/>
            </a:rPr>
            <a:t>取得现代农业职业经理人资格证</a:t>
          </a:r>
          <a:endParaRPr lang="zh-CN" altLang="en-US" sz="1400" b="1" dirty="0">
            <a:latin typeface="黑体" panose="02010600030101010101" pitchFamily="49" charset="-122"/>
            <a:ea typeface="黑体" panose="02010600030101010101" pitchFamily="49" charset="-122"/>
          </a:endParaRPr>
        </a:p>
      </dsp:txBody>
      <dsp:txXfrm>
        <a:off x="510850" y="0"/>
        <a:ext cx="3735168" cy="630954"/>
      </dsp:txXfrm>
    </dsp:sp>
    <dsp:sp>
      <dsp:nvSpPr>
        <dsp:cNvPr id="4" name="加号 3"/>
        <dsp:cNvSpPr/>
      </dsp:nvSpPr>
      <dsp:spPr bwMode="white">
        <a:xfrm>
          <a:off x="2192473" y="683023"/>
          <a:ext cx="371923" cy="371923"/>
        </a:xfrm>
        <a:prstGeom prst="mathPlus">
          <a:avLst/>
        </a:prstGeom>
      </dsp:spPr>
      <dsp:style>
        <a:lnRef idx="1">
          <a:schemeClr val="accent4"/>
        </a:lnRef>
        <a:fillRef idx="3">
          <a:schemeClr val="accent4"/>
        </a:fillRef>
        <a:effectRef idx="2">
          <a:schemeClr val="accent4"/>
        </a:effectRef>
        <a:fontRef idx="minor">
          <a:schemeClr val="lt1"/>
        </a:fontRef>
      </dsp:style>
      <dsp:txBody>
        <a:bodyPr lIns="0" tIns="0" rIns="0" bIns="0" anchor="ctr"/>
        <a:lstStyle>
          <a:lvl2pPr marL="285750" indent="-285750">
            <a:defRPr sz="4200"/>
          </a:lvl2pPr>
          <a:lvl3pPr marL="571500" indent="-285750">
            <a:defRPr sz="4200"/>
          </a:lvl3pPr>
          <a:lvl4pPr marL="857250" indent="-285750">
            <a:defRPr sz="4200"/>
          </a:lvl4pPr>
          <a:lvl5pPr marL="1143000" indent="-285750">
            <a:defRPr sz="4200"/>
          </a:lvl5pPr>
          <a:lvl6pPr marL="1428750" indent="-285750">
            <a:defRPr sz="4200"/>
          </a:lvl6pPr>
          <a:lvl7pPr marL="1714500" indent="-285750">
            <a:defRPr sz="4200"/>
          </a:lvl7pPr>
          <a:lvl8pPr marL="2000250" indent="-285750">
            <a:defRPr sz="4200"/>
          </a:lvl8pPr>
          <a:lvl9pPr marL="2286000" indent="-285750">
            <a:defRPr sz="4200"/>
          </a:lvl9pPr>
        </a:lstStyle>
        <a:p>
          <a:pPr lvl="0" algn="ctr">
            <a:lnSpc>
              <a:spcPct val="100000"/>
            </a:lnSpc>
            <a:spcBef>
              <a:spcPct val="0"/>
            </a:spcBef>
            <a:spcAft>
              <a:spcPct val="35000"/>
            </a:spcAft>
          </a:pPr>
          <a:endParaRPr lang="zh-CN" altLang="en-US"/>
        </a:p>
      </dsp:txBody>
      <dsp:txXfrm>
        <a:off x="2192473" y="683023"/>
        <a:ext cx="371923" cy="371923"/>
      </dsp:txXfrm>
    </dsp:sp>
    <dsp:sp>
      <dsp:nvSpPr>
        <dsp:cNvPr id="5" name="椭圆 4"/>
        <dsp:cNvSpPr/>
      </dsp:nvSpPr>
      <dsp:spPr bwMode="white">
        <a:xfrm>
          <a:off x="568902" y="1107015"/>
          <a:ext cx="3619064" cy="735977"/>
        </a:xfrm>
        <a:prstGeom prst="ellipse">
          <a:avLst/>
        </a:prstGeom>
        <a:solidFill>
          <a:schemeClr val="accent4">
            <a:lumMod val="75000"/>
          </a:schemeClr>
        </a:solidFill>
      </dsp:spPr>
      <dsp:style>
        <a:lnRef idx="2">
          <a:schemeClr val="lt1"/>
        </a:lnRef>
        <a:fillRef idx="1">
          <a:schemeClr val="accent1"/>
        </a:fillRef>
        <a:effectRef idx="0">
          <a:scrgbClr r="0" g="0" b="0"/>
        </a:effectRef>
        <a:fontRef idx="minor">
          <a:schemeClr val="lt1"/>
        </a:fontRef>
      </dsp:style>
      <dsp:txBody>
        <a:bodyPr lIns="17780" tIns="17780" rIns="17780" bIns="17780"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algn="ctr">
            <a:lnSpc>
              <a:spcPct val="100000"/>
            </a:lnSpc>
            <a:spcBef>
              <a:spcPct val="0"/>
            </a:spcBef>
            <a:spcAft>
              <a:spcPct val="35000"/>
            </a:spcAft>
          </a:pPr>
          <a:r>
            <a:rPr lang="zh-CN" altLang="en-US" sz="1400" b="1" dirty="0" smtClean="0">
              <a:latin typeface="黑体" panose="02010600030101010101" pitchFamily="49" charset="-122"/>
              <a:ea typeface="黑体" panose="02010600030101010101" pitchFamily="49" charset="-122"/>
            </a:rPr>
            <a:t>在土地股份合作社实际经营管理</a:t>
          </a:r>
          <a:r>
            <a:rPr lang="en-US" altLang="zh-CN" sz="1400" b="1" dirty="0" smtClean="0">
              <a:solidFill>
                <a:schemeClr val="tx1"/>
              </a:solidFill>
              <a:latin typeface="黑体" panose="02010600030101010101" pitchFamily="49" charset="-122"/>
              <a:ea typeface="黑体" panose="02010600030101010101" pitchFamily="49" charset="-122"/>
            </a:rPr>
            <a:t>3</a:t>
          </a:r>
          <a:r>
            <a:rPr lang="zh-CN" altLang="en-US" sz="1400" b="1" dirty="0" smtClean="0">
              <a:solidFill>
                <a:schemeClr val="tx1"/>
              </a:solidFill>
              <a:latin typeface="黑体" panose="02010600030101010101" pitchFamily="49" charset="-122"/>
              <a:ea typeface="黑体" panose="02010600030101010101" pitchFamily="49" charset="-122"/>
            </a:rPr>
            <a:t>年</a:t>
          </a:r>
          <a:r>
            <a:rPr lang="zh-CN" altLang="en-US" sz="1400" b="1" dirty="0" smtClean="0">
              <a:latin typeface="黑体" panose="02010600030101010101" pitchFamily="49" charset="-122"/>
              <a:ea typeface="黑体" panose="02010600030101010101" pitchFamily="49" charset="-122"/>
            </a:rPr>
            <a:t>以上并在岗</a:t>
          </a:r>
          <a:endParaRPr lang="zh-CN" altLang="en-US" sz="1400" b="1" dirty="0">
            <a:latin typeface="黑体" panose="02010600030101010101" pitchFamily="49" charset="-122"/>
            <a:ea typeface="黑体" panose="02010600030101010101" pitchFamily="49" charset="-122"/>
          </a:endParaRPr>
        </a:p>
      </dsp:txBody>
      <dsp:txXfrm>
        <a:off x="568902" y="1107015"/>
        <a:ext cx="3619064" cy="735977"/>
      </dsp:txXfrm>
    </dsp:sp>
    <dsp:sp>
      <dsp:nvSpPr>
        <dsp:cNvPr id="6" name="加号 5"/>
        <dsp:cNvSpPr/>
      </dsp:nvSpPr>
      <dsp:spPr bwMode="white">
        <a:xfrm>
          <a:off x="2192473" y="1895061"/>
          <a:ext cx="371923" cy="371923"/>
        </a:xfrm>
        <a:prstGeom prst="mathPlus">
          <a:avLst/>
        </a:prstGeom>
      </dsp:spPr>
      <dsp:style>
        <a:lnRef idx="1">
          <a:schemeClr val="accent4"/>
        </a:lnRef>
        <a:fillRef idx="3">
          <a:schemeClr val="accent4"/>
        </a:fillRef>
        <a:effectRef idx="2">
          <a:schemeClr val="accent4"/>
        </a:effectRef>
        <a:fontRef idx="minor">
          <a:schemeClr val="lt1"/>
        </a:fontRef>
      </dsp:style>
      <dsp:txBody>
        <a:bodyPr lIns="0" tIns="0" rIns="0" bIns="0" anchor="ctr"/>
        <a:lstStyle>
          <a:lvl2pPr marL="285750" indent="-285750">
            <a:defRPr sz="4200"/>
          </a:lvl2pPr>
          <a:lvl3pPr marL="571500" indent="-285750">
            <a:defRPr sz="4200"/>
          </a:lvl3pPr>
          <a:lvl4pPr marL="857250" indent="-285750">
            <a:defRPr sz="4200"/>
          </a:lvl4pPr>
          <a:lvl5pPr marL="1143000" indent="-285750">
            <a:defRPr sz="4200"/>
          </a:lvl5pPr>
          <a:lvl6pPr marL="1428750" indent="-285750">
            <a:defRPr sz="4200"/>
          </a:lvl6pPr>
          <a:lvl7pPr marL="1714500" indent="-285750">
            <a:defRPr sz="4200"/>
          </a:lvl7pPr>
          <a:lvl8pPr marL="2000250" indent="-285750">
            <a:defRPr sz="4200"/>
          </a:lvl8pPr>
          <a:lvl9pPr marL="2286000" indent="-285750">
            <a:defRPr sz="4200"/>
          </a:lvl9pPr>
        </a:lstStyle>
        <a:p>
          <a:pPr lvl="0" algn="ctr">
            <a:lnSpc>
              <a:spcPct val="100000"/>
            </a:lnSpc>
            <a:spcBef>
              <a:spcPct val="0"/>
            </a:spcBef>
            <a:spcAft>
              <a:spcPct val="35000"/>
            </a:spcAft>
          </a:pPr>
          <a:endParaRPr lang="zh-CN" altLang="en-US"/>
        </a:p>
      </dsp:txBody>
      <dsp:txXfrm>
        <a:off x="2192473" y="1895061"/>
        <a:ext cx="371923" cy="371923"/>
      </dsp:txXfrm>
    </dsp:sp>
    <dsp:sp>
      <dsp:nvSpPr>
        <dsp:cNvPr id="7" name="椭圆 6"/>
        <dsp:cNvSpPr/>
      </dsp:nvSpPr>
      <dsp:spPr bwMode="white">
        <a:xfrm>
          <a:off x="569854" y="2319053"/>
          <a:ext cx="3617159" cy="839968"/>
        </a:xfrm>
        <a:prstGeom prst="ellipse">
          <a:avLst/>
        </a:prstGeom>
        <a:solidFill>
          <a:schemeClr val="accent4">
            <a:lumMod val="75000"/>
          </a:schemeClr>
        </a:solidFill>
      </dsp:spPr>
      <dsp:style>
        <a:lnRef idx="2">
          <a:schemeClr val="lt1"/>
        </a:lnRef>
        <a:fillRef idx="1">
          <a:schemeClr val="accent1"/>
        </a:fillRef>
        <a:effectRef idx="0">
          <a:scrgbClr r="0" g="0" b="0"/>
        </a:effectRef>
        <a:fontRef idx="minor">
          <a:schemeClr val="lt1"/>
        </a:fontRef>
      </dsp:style>
      <dsp:txBody>
        <a:bodyPr lIns="17780" tIns="17780" rIns="17780" bIns="17780"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algn="ctr">
            <a:lnSpc>
              <a:spcPct val="100000"/>
            </a:lnSpc>
            <a:spcBef>
              <a:spcPct val="0"/>
            </a:spcBef>
            <a:spcAft>
              <a:spcPct val="35000"/>
            </a:spcAft>
          </a:pPr>
          <a:r>
            <a:rPr lang="zh-CN" altLang="en-US" sz="1400" b="1" dirty="0" smtClean="0">
              <a:latin typeface="黑体" panose="02010600030101010101" pitchFamily="49" charset="-122"/>
              <a:ea typeface="黑体" panose="02010600030101010101" pitchFamily="49" charset="-122"/>
            </a:rPr>
            <a:t>所服务的合作社经营面积</a:t>
          </a:r>
          <a:r>
            <a:rPr lang="en-US" altLang="zh-CN" sz="1400" b="1" dirty="0" smtClean="0">
              <a:solidFill>
                <a:schemeClr val="tx1"/>
              </a:solidFill>
              <a:latin typeface="黑体" panose="02010600030101010101" pitchFamily="49" charset="-122"/>
              <a:ea typeface="黑体" panose="02010600030101010101" pitchFamily="49" charset="-122"/>
            </a:rPr>
            <a:t>500</a:t>
          </a:r>
          <a:r>
            <a:rPr lang="zh-CN" altLang="en-US" sz="1400" b="1" dirty="0" smtClean="0">
              <a:solidFill>
                <a:schemeClr val="tx1"/>
              </a:solidFill>
              <a:latin typeface="黑体" panose="02010600030101010101" pitchFamily="49" charset="-122"/>
              <a:ea typeface="黑体" panose="02010600030101010101" pitchFamily="49" charset="-122"/>
            </a:rPr>
            <a:t>亩</a:t>
          </a:r>
          <a:r>
            <a:rPr lang="zh-CN" altLang="en-US" sz="1400" b="1" dirty="0" smtClean="0">
              <a:latin typeface="黑体" panose="02010600030101010101" pitchFamily="49" charset="-122"/>
              <a:ea typeface="黑体" panose="02010600030101010101" pitchFamily="49" charset="-122"/>
            </a:rPr>
            <a:t>以上，且粮油产是高于当地未入社农户平均产量</a:t>
          </a:r>
          <a:r>
            <a:rPr lang="en-US" altLang="zh-CN" sz="1400" b="1" dirty="0" smtClean="0">
              <a:solidFill>
                <a:schemeClr val="tx1"/>
              </a:solidFill>
              <a:latin typeface="黑体" panose="02010600030101010101" pitchFamily="49" charset="-122"/>
              <a:ea typeface="黑体" panose="02010600030101010101" pitchFamily="49" charset="-122"/>
            </a:rPr>
            <a:t>10%</a:t>
          </a:r>
          <a:r>
            <a:rPr lang="zh-CN" altLang="en-US" sz="1400" b="1" dirty="0" smtClean="0">
              <a:latin typeface="黑体" panose="02010600030101010101" pitchFamily="49" charset="-122"/>
              <a:ea typeface="黑体" panose="02010600030101010101" pitchFamily="49" charset="-122"/>
            </a:rPr>
            <a:t>以上</a:t>
          </a:r>
          <a:endParaRPr lang="zh-CN" altLang="en-US" sz="1400" b="1" dirty="0">
            <a:latin typeface="黑体" panose="02010600030101010101" pitchFamily="49" charset="-122"/>
            <a:ea typeface="黑体" panose="02010600030101010101" pitchFamily="49" charset="-122"/>
          </a:endParaRPr>
        </a:p>
      </dsp:txBody>
      <dsp:txXfrm>
        <a:off x="569854" y="2319053"/>
        <a:ext cx="3617159" cy="839968"/>
      </dsp:txXfrm>
    </dsp:sp>
    <dsp:sp>
      <dsp:nvSpPr>
        <dsp:cNvPr id="8" name="加号 7"/>
        <dsp:cNvSpPr/>
      </dsp:nvSpPr>
      <dsp:spPr bwMode="white">
        <a:xfrm>
          <a:off x="2192473" y="3211090"/>
          <a:ext cx="371923" cy="371923"/>
        </a:xfrm>
        <a:prstGeom prst="mathPlus">
          <a:avLst/>
        </a:prstGeom>
      </dsp:spPr>
      <dsp:style>
        <a:lnRef idx="1">
          <a:schemeClr val="accent4"/>
        </a:lnRef>
        <a:fillRef idx="3">
          <a:schemeClr val="accent4"/>
        </a:fillRef>
        <a:effectRef idx="2">
          <a:schemeClr val="accent4"/>
        </a:effectRef>
        <a:fontRef idx="minor">
          <a:schemeClr val="lt1"/>
        </a:fontRef>
      </dsp:style>
      <dsp:txBody>
        <a:bodyPr lIns="0" tIns="0" rIns="0" bIns="0" anchor="ctr"/>
        <a:lstStyle>
          <a:lvl2pPr marL="285750" indent="-285750">
            <a:defRPr sz="4200"/>
          </a:lvl2pPr>
          <a:lvl3pPr marL="571500" indent="-285750">
            <a:defRPr sz="4200"/>
          </a:lvl3pPr>
          <a:lvl4pPr marL="857250" indent="-285750">
            <a:defRPr sz="4200"/>
          </a:lvl4pPr>
          <a:lvl5pPr marL="1143000" indent="-285750">
            <a:defRPr sz="4200"/>
          </a:lvl5pPr>
          <a:lvl6pPr marL="1428750" indent="-285750">
            <a:defRPr sz="4200"/>
          </a:lvl6pPr>
          <a:lvl7pPr marL="1714500" indent="-285750">
            <a:defRPr sz="4200"/>
          </a:lvl7pPr>
          <a:lvl8pPr marL="2000250" indent="-285750">
            <a:defRPr sz="4200"/>
          </a:lvl8pPr>
          <a:lvl9pPr marL="2286000" indent="-285750">
            <a:defRPr sz="4200"/>
          </a:lvl9pPr>
        </a:lstStyle>
        <a:p>
          <a:pPr lvl="0" algn="ctr">
            <a:lnSpc>
              <a:spcPct val="100000"/>
            </a:lnSpc>
            <a:spcBef>
              <a:spcPct val="0"/>
            </a:spcBef>
            <a:spcAft>
              <a:spcPct val="35000"/>
            </a:spcAft>
          </a:pPr>
          <a:endParaRPr lang="zh-CN" altLang="en-US"/>
        </a:p>
      </dsp:txBody>
      <dsp:txXfrm>
        <a:off x="2192473" y="3211090"/>
        <a:ext cx="371923" cy="371923"/>
      </dsp:txXfrm>
    </dsp:sp>
    <dsp:sp>
      <dsp:nvSpPr>
        <dsp:cNvPr id="9" name="椭圆 8"/>
        <dsp:cNvSpPr/>
      </dsp:nvSpPr>
      <dsp:spPr bwMode="white">
        <a:xfrm>
          <a:off x="652796" y="3635082"/>
          <a:ext cx="3451275" cy="641246"/>
        </a:xfrm>
        <a:prstGeom prst="ellipse">
          <a:avLst/>
        </a:prstGeom>
        <a:solidFill>
          <a:schemeClr val="accent4">
            <a:lumMod val="75000"/>
          </a:schemeClr>
        </a:solidFill>
      </dsp:spPr>
      <dsp:style>
        <a:lnRef idx="2">
          <a:schemeClr val="lt1"/>
        </a:lnRef>
        <a:fillRef idx="1">
          <a:schemeClr val="accent1"/>
        </a:fillRef>
        <a:effectRef idx="0">
          <a:scrgbClr r="0" g="0" b="0"/>
        </a:effectRef>
        <a:fontRef idx="minor">
          <a:schemeClr val="lt1"/>
        </a:fontRef>
      </dsp:style>
      <dsp:txBody>
        <a:bodyPr lIns="16510" tIns="16510" rIns="16510" bIns="16510"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algn="ctr">
            <a:lnSpc>
              <a:spcPct val="100000"/>
            </a:lnSpc>
            <a:spcBef>
              <a:spcPct val="0"/>
            </a:spcBef>
            <a:spcAft>
              <a:spcPct val="35000"/>
            </a:spcAft>
          </a:pPr>
          <a:r>
            <a:rPr lang="zh-CN" altLang="en-US" b="1" dirty="0" smtClean="0">
              <a:solidFill>
                <a:schemeClr val="bg1"/>
              </a:solidFill>
              <a:latin typeface="黑体" panose="02010600030101010101" pitchFamily="49" charset="-122"/>
              <a:ea typeface="黑体" panose="02010600030101010101" pitchFamily="49" charset="-122"/>
            </a:rPr>
            <a:t>农业新技术、新品种、新机具应用率达到</a:t>
          </a:r>
          <a:r>
            <a:rPr lang="en-US" altLang="zh-CN" b="1" dirty="0" smtClean="0">
              <a:solidFill>
                <a:schemeClr val="tx1"/>
              </a:solidFill>
              <a:latin typeface="黑体" panose="02010600030101010101" pitchFamily="49" charset="-122"/>
              <a:ea typeface="黑体" panose="02010600030101010101" pitchFamily="49" charset="-122"/>
            </a:rPr>
            <a:t>95%</a:t>
          </a:r>
          <a:r>
            <a:rPr lang="zh-CN" altLang="en-US" b="1" dirty="0" smtClean="0">
              <a:solidFill>
                <a:schemeClr val="bg1"/>
              </a:solidFill>
              <a:latin typeface="黑体" panose="02010600030101010101" pitchFamily="49" charset="-122"/>
              <a:ea typeface="黑体" panose="02010600030101010101" pitchFamily="49" charset="-122"/>
            </a:rPr>
            <a:t>以上</a:t>
          </a:r>
          <a:endParaRPr lang="zh-CN" altLang="en-US" b="1" dirty="0">
            <a:solidFill>
              <a:schemeClr val="bg1"/>
            </a:solidFill>
            <a:latin typeface="黑体" panose="02010600030101010101" pitchFamily="49" charset="-122"/>
            <a:ea typeface="黑体" panose="02010600030101010101" pitchFamily="49" charset="-122"/>
          </a:endParaRPr>
        </a:p>
      </dsp:txBody>
      <dsp:txXfrm>
        <a:off x="652796" y="3635082"/>
        <a:ext cx="3451275" cy="641246"/>
      </dsp:txXfrm>
    </dsp:sp>
    <dsp:sp>
      <dsp:nvSpPr>
        <dsp:cNvPr id="10" name="右箭头 9"/>
        <dsp:cNvSpPr/>
      </dsp:nvSpPr>
      <dsp:spPr bwMode="white">
        <a:xfrm rot="1702">
          <a:off x="3925219" y="1951647"/>
          <a:ext cx="269785" cy="371042"/>
        </a:xfrm>
        <a:prstGeom prst="rightArrow">
          <a:avLst>
            <a:gd name="adj1" fmla="val 60000"/>
            <a:gd name="adj2" fmla="val 50000"/>
          </a:avLst>
        </a:prstGeom>
      </dsp:spPr>
      <dsp:style>
        <a:lnRef idx="1">
          <a:schemeClr val="accent4"/>
        </a:lnRef>
        <a:fillRef idx="3">
          <a:schemeClr val="accent4"/>
        </a:fillRef>
        <a:effectRef idx="2">
          <a:schemeClr val="accent4"/>
        </a:effectRef>
        <a:fontRef idx="minor">
          <a:schemeClr val="lt1"/>
        </a:fontRef>
      </dsp:style>
      <dsp:txBody>
        <a:bodyPr/>
        <a:p/>
      </dsp:txBody>
      <dsp:txXfrm rot="1702">
        <a:off x="3925219" y="1951647"/>
        <a:ext cx="269785" cy="371042"/>
      </dsp:txXfrm>
    </dsp:sp>
    <dsp:sp>
      <dsp:nvSpPr>
        <dsp:cNvPr id="11" name="椭圆 10"/>
        <dsp:cNvSpPr/>
      </dsp:nvSpPr>
      <dsp:spPr bwMode="white">
        <a:xfrm>
          <a:off x="4755047" y="1656165"/>
          <a:ext cx="1358338" cy="967025"/>
        </a:xfrm>
        <a:prstGeom prst="ellipse">
          <a:avLst/>
        </a:prstGeom>
        <a:solidFill>
          <a:schemeClr val="accent4">
            <a:lumMod val="75000"/>
          </a:schemeClr>
        </a:solidFill>
      </dsp:spPr>
      <dsp:style>
        <a:lnRef idx="2">
          <a:schemeClr val="lt1"/>
        </a:lnRef>
        <a:fillRef idx="1">
          <a:schemeClr val="accent1"/>
        </a:fillRef>
        <a:effectRef idx="0">
          <a:scrgbClr r="0" g="0" b="0"/>
        </a:effectRef>
        <a:fontRef idx="minor">
          <a:schemeClr val="lt1"/>
        </a:fontRef>
      </dsp:style>
      <dsp:txBody>
        <a:bodyPr lIns="22860" tIns="22860" rIns="22860" bIns="22860" anchor="ctr"/>
        <a:lstStyle>
          <a:lvl2pPr marL="285750" indent="-285750">
            <a:defRPr sz="5000"/>
          </a:lvl2pPr>
          <a:lvl3pPr marL="571500" indent="-285750">
            <a:defRPr sz="5000"/>
          </a:lvl3pPr>
          <a:lvl4pPr marL="857250" indent="-285750">
            <a:defRPr sz="5000"/>
          </a:lvl4pPr>
          <a:lvl5pPr marL="1143000" indent="-285750">
            <a:defRPr sz="5000"/>
          </a:lvl5pPr>
          <a:lvl6pPr marL="1428750" indent="-285750">
            <a:defRPr sz="5000"/>
          </a:lvl6pPr>
          <a:lvl7pPr marL="1714500" indent="-285750">
            <a:defRPr sz="5000"/>
          </a:lvl7pPr>
          <a:lvl8pPr marL="2000250" indent="-285750">
            <a:defRPr sz="5000"/>
          </a:lvl8pPr>
          <a:lvl9pPr marL="2286000" indent="-285750">
            <a:defRPr sz="5000"/>
          </a:lvl9pPr>
        </a:lstStyle>
        <a:p>
          <a:pPr lvl="0" algn="ctr">
            <a:lnSpc>
              <a:spcPct val="100000"/>
            </a:lnSpc>
            <a:spcBef>
              <a:spcPct val="0"/>
            </a:spcBef>
            <a:spcAft>
              <a:spcPct val="35000"/>
            </a:spcAft>
          </a:pPr>
          <a:r>
            <a:rPr lang="zh-CN" altLang="en-US" sz="1800" b="1" dirty="0" smtClean="0">
              <a:solidFill>
                <a:schemeClr val="tx1"/>
              </a:solidFill>
              <a:latin typeface="黑体" panose="02010600030101010101" pitchFamily="49" charset="-122"/>
              <a:ea typeface="黑体" panose="02010600030101010101" pitchFamily="49" charset="-122"/>
            </a:rPr>
            <a:t>高级</a:t>
          </a:r>
          <a:r>
            <a:rPr lang="zh-CN" altLang="en-US" sz="1800" b="1" dirty="0" smtClean="0">
              <a:solidFill>
                <a:srgbClr val="FFC000"/>
              </a:solidFill>
              <a:latin typeface="黑体" panose="02010600030101010101" pitchFamily="49" charset="-122"/>
              <a:ea typeface="黑体" panose="02010600030101010101" pitchFamily="49" charset="-122"/>
            </a:rPr>
            <a:t>农业职业经理</a:t>
          </a:r>
          <a:endParaRPr lang="zh-CN" altLang="en-US" sz="1800" b="1" dirty="0">
            <a:solidFill>
              <a:srgbClr val="FFC000"/>
            </a:solidFill>
            <a:latin typeface="黑体" panose="02010600030101010101" pitchFamily="49" charset="-122"/>
            <a:ea typeface="黑体" panose="02010600030101010101" pitchFamily="49" charset="-122"/>
          </a:endParaRPr>
        </a:p>
      </dsp:txBody>
      <dsp:txXfrm>
        <a:off x="4755047" y="1656165"/>
        <a:ext cx="1358338" cy="9670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srcNode" val="vNodes"/>
                <dgm:param type="dstNode" val="lastNode"/>
                <dgm:param type="begPts" val="auto"/>
                <dgm:param type="endPts" val="auto"/>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srcNode" val="vNodes"/>
                <dgm:param type="dstNode" val="lastNode"/>
                <dgm:param type="begPts" val="auto"/>
                <dgm:param type="endPts" val="auto"/>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srcNode" val="vNodes"/>
                <dgm:param type="dstNode" val="lastNode"/>
                <dgm:param type="begPts" val="auto"/>
                <dgm:param type="endPts" val="auto"/>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7170" name="Rectangle 2"/>
          <p:cNvSpPr>
            <a:spLocks noGrp="1"/>
          </p:cNvSpPr>
          <p:nvPr>
            <p:ph type="sldImg"/>
          </p:nvPr>
        </p:nvSpPr>
        <p:spPr>
          <a:xfrm>
            <a:off x="1050925" y="752475"/>
            <a:ext cx="4572000" cy="3294063"/>
          </a:xfrm>
          <a:prstGeom prst="rect">
            <a:avLst/>
          </a:prstGeom>
          <a:noFill/>
          <a:ln w="9525">
            <a:noFill/>
          </a:ln>
        </p:spPr>
      </p:sp>
      <p:sp>
        <p:nvSpPr>
          <p:cNvPr id="7171" name="Rectangle 3"/>
          <p:cNvSpPr>
            <a:spLocks noGrp="1"/>
          </p:cNvSpPr>
          <p:nvPr>
            <p:ph type="body" sz="quarter"/>
          </p:nvPr>
        </p:nvSpPr>
        <p:spPr>
          <a:xfrm>
            <a:off x="538163" y="4387850"/>
            <a:ext cx="5780087" cy="3952875"/>
          </a:xfrm>
          <a:prstGeom prst="rect">
            <a:avLst/>
          </a:prstGeom>
          <a:noFill/>
          <a:ln w="9525">
            <a:noFill/>
          </a:ln>
        </p:spPr>
        <p:txBody>
          <a:bodyPr anchor="t"/>
          <a:p>
            <a:pPr lvl="0" indent="0"/>
            <a:r>
              <a:rPr lang="zh-CN" altLang="en-US" dirty="0"/>
              <a:t>单击此处编辑母版文本样式
第二级
第三级
第四级
第五级</a:t>
            </a:r>
            <a:endParaRPr lang="zh-CN" altLang="en-US" dirty="0"/>
          </a:p>
        </p:txBody>
      </p:sp>
      <p:sp>
        <p:nvSpPr>
          <p:cNvPr id="5124" name="Rectangle 4"/>
          <p:cNvSpPr>
            <a:spLocks noGrp="1"/>
          </p:cNvSpPr>
          <p:nvPr>
            <p:ph type="hdr" sz="quarter"/>
          </p:nvPr>
        </p:nvSpPr>
        <p:spPr>
          <a:xfrm>
            <a:off x="0" y="0"/>
            <a:ext cx="2973388" cy="455613"/>
          </a:xfrm>
          <a:prstGeom prst="rect">
            <a:avLst/>
          </a:prstGeom>
          <a:noFill/>
          <a:ln w="9525">
            <a:noFill/>
          </a:ln>
        </p:spPr>
        <p:txBody>
          <a:bodyPr anchor="t"/>
          <a:p>
            <a:pPr lvl="0" fontAlgn="base"/>
            <a:endParaRPr lang="zh-CN" altLang="en-US" sz="1200" b="0" strike="noStrike" noProof="1" dirty="0"/>
          </a:p>
        </p:txBody>
      </p:sp>
      <p:sp>
        <p:nvSpPr>
          <p:cNvPr id="5125" name="Rectangle 5"/>
          <p:cNvSpPr>
            <a:spLocks noGrp="1"/>
          </p:cNvSpPr>
          <p:nvPr>
            <p:ph type="dt"/>
          </p:nvPr>
        </p:nvSpPr>
        <p:spPr>
          <a:xfrm>
            <a:off x="3884613" y="0"/>
            <a:ext cx="2973388" cy="455613"/>
          </a:xfrm>
          <a:prstGeom prst="rect">
            <a:avLst/>
          </a:prstGeom>
          <a:noFill/>
          <a:ln w="9525">
            <a:noFill/>
          </a:ln>
        </p:spPr>
        <p:txBody>
          <a:bodyPr anchor="t"/>
          <a:p>
            <a:pPr lvl="0" algn="r" fontAlgn="base"/>
            <a:fld id="{BB962C8B-B14F-4D97-AF65-F5344CB8AC3E}" type="datetime1">
              <a:rPr lang="zh-CN" altLang="en-US" sz="1200" b="0" strike="noStrike" noProof="1" dirty="0">
                <a:latin typeface="Arial" panose="020B0604020202020204" pitchFamily="34" charset="0"/>
                <a:ea typeface="宋体" panose="02010600030101010101" pitchFamily="2" charset="-122"/>
                <a:cs typeface="+mn-ea"/>
              </a:rPr>
            </a:fld>
            <a:endParaRPr lang="zh-CN" altLang="en-US" sz="1200" b="0" strike="noStrike" noProof="1" dirty="0"/>
          </a:p>
        </p:txBody>
      </p:sp>
      <p:sp>
        <p:nvSpPr>
          <p:cNvPr id="5126" name="Rectangle 6"/>
          <p:cNvSpPr>
            <a:spLocks noGrp="1"/>
          </p:cNvSpPr>
          <p:nvPr>
            <p:ph type="ftr" sz="quarter"/>
          </p:nvPr>
        </p:nvSpPr>
        <p:spPr>
          <a:xfrm>
            <a:off x="0" y="8686800"/>
            <a:ext cx="2973388" cy="457200"/>
          </a:xfrm>
          <a:prstGeom prst="rect">
            <a:avLst/>
          </a:prstGeom>
          <a:noFill/>
          <a:ln w="9525">
            <a:noFill/>
          </a:ln>
        </p:spPr>
        <p:txBody>
          <a:bodyPr anchor="t"/>
          <a:p>
            <a:pPr lvl="0" fontAlgn="base"/>
            <a:endParaRPr lang="zh-CN" altLang="en-US" sz="1200" b="0" strike="noStrike" noProof="1" dirty="0"/>
          </a:p>
        </p:txBody>
      </p:sp>
      <p:sp>
        <p:nvSpPr>
          <p:cNvPr id="5127" name="Rectangle 7"/>
          <p:cNvSpPr>
            <a:spLocks noGrp="1"/>
          </p:cNvSpPr>
          <p:nvPr>
            <p:ph type="sldNum" sz="quarter"/>
          </p:nvPr>
        </p:nvSpPr>
        <p:spPr>
          <a:xfrm>
            <a:off x="3884613" y="8686800"/>
            <a:ext cx="2973388" cy="457200"/>
          </a:xfrm>
          <a:prstGeom prst="rect">
            <a:avLst/>
          </a:prstGeom>
          <a:noFill/>
          <a:ln w="9525">
            <a:noFill/>
          </a:ln>
        </p:spPr>
        <p:txBody>
          <a:bodyPr anchor="t"/>
          <a:p>
            <a:pPr lvl="0" algn="r" fontAlgn="base"/>
            <a:fld id="{9A0DB2DC-4C9A-4742-B13C-FB6460FD3503}" type="slidenum">
              <a:rPr lang="zh-CN" altLang="en-US" sz="1200" b="0" strike="noStrike" noProof="1" dirty="0">
                <a:latin typeface="Arial" panose="020B0604020202020204" pitchFamily="34" charset="0"/>
                <a:ea typeface="宋体" panose="02010600030101010101" pitchFamily="2" charset="-122"/>
                <a:cs typeface="+mn-ea"/>
              </a:rPr>
            </a:fld>
            <a:endParaRPr lang="zh-CN" altLang="en-US" sz="1200" b="0" strike="noStrike" noProof="1" dirty="0"/>
          </a:p>
        </p:txBody>
      </p:sp>
    </p:spTree>
  </p:cSld>
  <p:clrMap bg1="lt1" tx1="dk1" bg2="lt2" tx2="dk2" accent1="accent1" accent2="accent2" accent3="accent3" accent4="accent4" accent5="accent5" accent6="accent6" hlink="hlink" folHlink="folHlink"/>
  <p:hf sldNum="0" hdr="0" ftr="0" dt="0"/>
  <p:notesStyle>
    <a:lvl1pPr marL="0" lvl="0"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xfrm>
            <a:off x="381000" y="685800"/>
            <a:ext cx="6096000" cy="3429000"/>
          </a:xfrm>
          <a:ln>
            <a:solidFill>
              <a:srgbClr val="000000"/>
            </a:solidFill>
            <a:miter/>
          </a:ln>
        </p:spPr>
      </p:sp>
      <p:sp>
        <p:nvSpPr>
          <p:cNvPr id="39938" name="备注占位符 2"/>
          <p:cNvSpPr>
            <a:spLocks noGrp="1"/>
          </p:cNvSpPr>
          <p:nvPr>
            <p:ph type="body"/>
          </p:nvPr>
        </p:nvSpPr>
        <p:spPr>
          <a:xfrm>
            <a:off x="685800" y="4343400"/>
            <a:ext cx="5486400" cy="4114800"/>
          </a:xfrm>
        </p:spPr>
        <p:txBody>
          <a:bodyPr wrap="square" lIns="91440" tIns="45720" rIns="91440" bIns="45720" anchor="t"/>
          <a:p>
            <a:pPr lvl="0" indent="0"/>
            <a:r>
              <a:rPr lang="zh-CN" altLang="en-US" dirty="0"/>
              <a:t>农村青壮年劳动力大量外出，“老人农业”“妇女农业”“小学农业”问题日益凸显。</a:t>
            </a:r>
            <a:r>
              <a:rPr lang="en-US" altLang="zh-CN"/>
              <a:t>70</a:t>
            </a:r>
            <a:r>
              <a:rPr lang="zh-CN" altLang="en-US" dirty="0"/>
              <a:t>后不愿种地，</a:t>
            </a:r>
            <a:r>
              <a:rPr lang="en-US" altLang="zh-CN"/>
              <a:t>80</a:t>
            </a:r>
            <a:r>
              <a:rPr lang="zh-CN" altLang="en-US" dirty="0"/>
              <a:t>后不会种地，</a:t>
            </a:r>
            <a:r>
              <a:rPr lang="en-US" altLang="zh-CN"/>
              <a:t>90</a:t>
            </a:r>
            <a:r>
              <a:rPr lang="zh-CN" altLang="en-US" dirty="0"/>
              <a:t>后不谈种地。“谁来种地”这个问题，说到底，是愿不愿意种地、会不会种地、什么人来种地、怎样种地的问题。农业后继乏人问题严重，这的确不是杞人忧天啊！凡事预则立，不预则废。</a:t>
            </a:r>
            <a:r>
              <a:rPr lang="en-US" altLang="zh-CN"/>
              <a:t>……</a:t>
            </a:r>
            <a:r>
              <a:rPr lang="zh-CN" altLang="en-US" dirty="0"/>
              <a:t>我们要从战略层面上高度重视，积极有效加以应对。 </a:t>
            </a:r>
            <a:endParaRPr lang="zh-CN" altLang="en-US" dirty="0"/>
          </a:p>
        </p:txBody>
      </p:sp>
      <p:sp>
        <p:nvSpPr>
          <p:cNvPr id="39939" name="灯片编号占位符 3"/>
          <p:cNvSpPr txBox="1">
            <a:spLocks noGrp="1"/>
          </p:cNvSpPr>
          <p:nvPr/>
        </p:nvSpPr>
        <p:spPr>
          <a:xfrm>
            <a:off x="3884613" y="8685213"/>
            <a:ext cx="2971800" cy="457200"/>
          </a:xfrm>
          <a:prstGeom prst="rect">
            <a:avLst/>
          </a:prstGeom>
          <a:noFill/>
          <a:ln w="9525">
            <a:noFill/>
          </a:ln>
        </p:spPr>
        <p:txBody>
          <a:bodyPr anchor="b"/>
          <a:p>
            <a:pPr lvl="0" indent="0" algn="r"/>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幻灯片图像占位符 1"/>
          <p:cNvSpPr>
            <a:spLocks noGrp="1"/>
          </p:cNvSpPr>
          <p:nvPr>
            <p:ph type="sldImg"/>
          </p:nvPr>
        </p:nvSpPr>
        <p:spPr/>
      </p:sp>
      <p:sp>
        <p:nvSpPr>
          <p:cNvPr id="52226" name="文本占位符 2"/>
          <p:cNvSpPr>
            <a:spLocks noGrp="1"/>
          </p:cNvSpPr>
          <p:nvPr>
            <p:ph type="body"/>
          </p:nvPr>
        </p:nvSpPr>
        <p:spPr/>
        <p:txBody>
          <a:bodyPr anchor="t"/>
          <a:p>
            <a:pPr lvl="0" indent="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幻灯片图像占位符 1"/>
          <p:cNvSpPr>
            <a:spLocks noGrp="1" noRot="1" noChangeAspect="1" noTextEdit="1"/>
          </p:cNvSpPr>
          <p:nvPr>
            <p:ph type="sldImg"/>
          </p:nvPr>
        </p:nvSpPr>
        <p:spPr>
          <a:xfrm>
            <a:off x="381000" y="685800"/>
            <a:ext cx="6096000" cy="3429000"/>
          </a:xfrm>
          <a:ln>
            <a:solidFill>
              <a:srgbClr val="000000"/>
            </a:solidFill>
            <a:miter/>
          </a:ln>
        </p:spPr>
      </p:sp>
      <p:sp>
        <p:nvSpPr>
          <p:cNvPr id="79874" name="备注占位符 2"/>
          <p:cNvSpPr>
            <a:spLocks noGrp="1"/>
          </p:cNvSpPr>
          <p:nvPr>
            <p:ph type="body"/>
          </p:nvPr>
        </p:nvSpPr>
        <p:spPr>
          <a:xfrm>
            <a:off x="685800" y="4343400"/>
            <a:ext cx="5486400" cy="4114800"/>
          </a:xfrm>
        </p:spPr>
        <p:txBody>
          <a:bodyPr wrap="square" lIns="91440" tIns="45720" rIns="91440" bIns="45720" anchor="t"/>
          <a:p>
            <a:pPr lvl="0" indent="0"/>
            <a:endParaRPr lang="zh-CN" altLang="en-US" dirty="0"/>
          </a:p>
          <a:p>
            <a:pPr lvl="0" indent="0"/>
            <a:endParaRPr lang="zh-CN" altLang="en-US" dirty="0"/>
          </a:p>
        </p:txBody>
      </p:sp>
      <p:sp>
        <p:nvSpPr>
          <p:cNvPr id="79875" name="灯片编号占位符 3"/>
          <p:cNvSpPr txBox="1">
            <a:spLocks noGrp="1"/>
          </p:cNvSpPr>
          <p:nvPr/>
        </p:nvSpPr>
        <p:spPr>
          <a:xfrm>
            <a:off x="3884613" y="8685213"/>
            <a:ext cx="2971800" cy="457200"/>
          </a:xfrm>
          <a:prstGeom prst="rect">
            <a:avLst/>
          </a:prstGeom>
          <a:noFill/>
          <a:ln w="9525">
            <a:noFill/>
          </a:ln>
        </p:spPr>
        <p:txBody>
          <a:bodyPr anchor="b"/>
          <a:p>
            <a:pPr lvl="0" indent="0" algn="r"/>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幻灯片图像占位符 1"/>
          <p:cNvSpPr>
            <a:spLocks noGrp="1"/>
          </p:cNvSpPr>
          <p:nvPr>
            <p:ph type="sldImg"/>
          </p:nvPr>
        </p:nvSpPr>
        <p:spPr/>
      </p:sp>
      <p:sp>
        <p:nvSpPr>
          <p:cNvPr id="100354" name="文本占位符 2"/>
          <p:cNvSpPr>
            <a:spLocks noGrp="1"/>
          </p:cNvSpPr>
          <p:nvPr>
            <p:ph type="body"/>
          </p:nvPr>
        </p:nvSpPr>
        <p:spPr/>
        <p:txBody>
          <a:bodyPr anchor="t"/>
          <a:p>
            <a:pPr lvl="0" indent="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05474" name="幻灯片图像占位符 89089"/>
          <p:cNvSpPr>
            <a:spLocks noGrp="1"/>
          </p:cNvSpPr>
          <p:nvPr>
            <p:ph type="sldImg"/>
          </p:nvPr>
        </p:nvSpPr>
        <p:spPr>
          <a:ln w="1"/>
        </p:spPr>
      </p:sp>
      <p:sp>
        <p:nvSpPr>
          <p:cNvPr id="105475" name="文本占位符 89090"/>
          <p:cNvSpPr>
            <a:spLocks noGrp="1"/>
          </p:cNvSpPr>
          <p:nvPr>
            <p:ph type="body"/>
          </p:nvPr>
        </p:nvSpPr>
        <p:spPr>
          <a:ln w="1"/>
        </p:spPr>
        <p:txBody>
          <a:bodyPr anchor="t"/>
          <a:p>
            <a:pPr lvl="0" indent="0"/>
            <a:r>
              <a:rPr lang="zh-CN" altLang="en-US" dirty="0"/>
              <a:t>一、</a:t>
            </a:r>
            <a:r>
              <a:rPr lang="zh-CN" altLang="en-US" b="1" dirty="0"/>
              <a:t>都市型现代农业</a:t>
            </a:r>
            <a:r>
              <a:rPr lang="zh-CN" altLang="en-US" dirty="0"/>
              <a:t>(Urbanagriculture)</a:t>
            </a:r>
            <a:endParaRPr lang="zh-CN" altLang="en-US" dirty="0"/>
          </a:p>
          <a:p>
            <a:pPr lvl="0" indent="0"/>
            <a:r>
              <a:rPr lang="zh-CN" altLang="en-US" dirty="0"/>
              <a:t>是五、六十年代由美国的一些经济学家首先提出来的。都市农业是指地处都市及其延伸地带，紧密依托并服务于都市的农业。它是大都市中、都市郊区和大都市经济圈以内，以适应现代化都市生存与发展需要而形成的现代农业。都市农业是以生态绿色农业、观光休闲农业、市场创汇农业、高科技现代农业为标志，以农业高科技武装的园艺化、设施化、工厂化生产为主要手段，以大都市市场需求为导向，融生产性、生活性和生态性于一体，高质高效和可持续发展相结合的现代农业。</a:t>
            </a:r>
            <a:endParaRPr lang="zh-CN" altLang="en-US" dirty="0"/>
          </a:p>
          <a:p>
            <a:pPr lvl="0" indent="0"/>
            <a:r>
              <a:rPr lang="zh-CN" altLang="en-US" dirty="0"/>
              <a:t>二、</a:t>
            </a:r>
            <a:r>
              <a:rPr lang="zh-CN" altLang="en-US" b="1" dirty="0">
                <a:sym typeface="Arial" panose="020B0604020202020204" pitchFamily="34" charset="0"/>
              </a:rPr>
              <a:t>生态农业(Ecol</a:t>
            </a:r>
            <a:r>
              <a:rPr lang="zh-CN" altLang="en-US" dirty="0"/>
              <a:t>ogicalagriculture)</a:t>
            </a:r>
            <a:endParaRPr lang="zh-CN" altLang="en-US" dirty="0"/>
          </a:p>
          <a:p>
            <a:pPr lvl="0" indent="0"/>
            <a:r>
              <a:rPr lang="zh-CN" altLang="en-US" dirty="0"/>
              <a:t>生态农业是20世纪50年代美国土壤学家艾希瑞克针对现代农业投资大、能耗高、污染严重、破坏生态环境等弊端，从环保角度提出的。</a:t>
            </a:r>
            <a:endParaRPr lang="zh-CN" altLang="en-US" dirty="0"/>
          </a:p>
          <a:p>
            <a:pPr lvl="0" indent="0"/>
            <a:r>
              <a:rPr lang="zh-CN" altLang="en-US" dirty="0"/>
              <a:t>生态农业是指在保护、改善农业生态环境的前提下，遵循生态学、生态经济学规律，运用系统工程方法和现代科学技术、集约化经营的农业发展模式。</a:t>
            </a:r>
            <a:endParaRPr lang="zh-CN" altLang="en-US" dirty="0"/>
          </a:p>
          <a:p>
            <a:pPr lvl="0" indent="0"/>
            <a:r>
              <a:rPr lang="zh-CN" altLang="en-US" dirty="0"/>
              <a:t>三、</a:t>
            </a:r>
            <a:r>
              <a:rPr lang="zh-CN" altLang="en-US" b="1" dirty="0">
                <a:sym typeface="Arial" panose="020B0604020202020204" pitchFamily="34" charset="0"/>
              </a:rPr>
              <a:t>有机农业(Organicagriculture)</a:t>
            </a:r>
            <a:endParaRPr lang="zh-CN" altLang="en-US" b="1" dirty="0">
              <a:sym typeface="Arial" panose="020B0604020202020204" pitchFamily="34" charset="0"/>
            </a:endParaRPr>
          </a:p>
          <a:p>
            <a:pPr lvl="0" indent="0"/>
            <a:r>
              <a:rPr lang="zh-CN" altLang="en-US" dirty="0"/>
              <a:t>有机农业始于20世纪20年代末的德国和英国，后来传到荷兰、瑞士和欧洲其他国家。目前从事有机农业的国家有150多个。</a:t>
            </a:r>
            <a:endParaRPr lang="zh-CN" altLang="en-US" dirty="0"/>
          </a:p>
          <a:p>
            <a:pPr lvl="0" indent="0"/>
            <a:r>
              <a:rPr lang="zh-CN" altLang="en-US" dirty="0"/>
              <a:t>有机农业是指遵循一定的有机农业生产标准，在生产中完全或基本不是有化学合成的农药、化肥、调节剂、畜禽饲料添加剂等物质，也不是由基因工程生物及其产物的生产体系，遵循自然规律和生态学原理，协调种植业和养殖业的平衡，才有有机肥料满足作物营养需求的种植业，采用有机饲料满足畜禽营养需求的养殖业等一系列可持续发展的农业技术以维持持续稳定的农业生产体系的一种农业生产方式。</a:t>
            </a:r>
            <a:endParaRPr lang="zh-CN" altLang="en-US" dirty="0"/>
          </a:p>
          <a:p>
            <a:pPr lvl="0" indent="0"/>
            <a:r>
              <a:rPr lang="zh-CN" altLang="en-US" dirty="0"/>
              <a:t>四、</a:t>
            </a:r>
            <a:r>
              <a:rPr lang="zh-CN" altLang="en-US" b="1" dirty="0">
                <a:sym typeface="Arial" panose="020B0604020202020204" pitchFamily="34" charset="0"/>
              </a:rPr>
              <a:t>精确农业(Precisionagriculture)</a:t>
            </a:r>
            <a:endParaRPr lang="zh-CN" altLang="en-US" b="1" dirty="0">
              <a:sym typeface="Arial" panose="020B0604020202020204" pitchFamily="34" charset="0"/>
            </a:endParaRPr>
          </a:p>
          <a:p>
            <a:pPr lvl="0" indent="0"/>
            <a:r>
              <a:rPr lang="zh-CN" altLang="en-US" dirty="0"/>
              <a:t>精确农业是20世纪90年代初由美国明尼苏达大学的土壤学者倡导下开始探索的环保型农业的通称，是未来</a:t>
            </a:r>
            <a:r>
              <a:rPr lang="zh-CN" altLang="en-US" b="1" dirty="0"/>
              <a:t>数字农业</a:t>
            </a:r>
            <a:r>
              <a:rPr lang="zh-CN" altLang="en-US" dirty="0"/>
              <a:t>发展的基础。</a:t>
            </a:r>
            <a:endParaRPr lang="zh-CN" altLang="en-US" dirty="0"/>
          </a:p>
          <a:p>
            <a:pPr lvl="0" indent="0"/>
            <a:r>
              <a:rPr lang="zh-CN" altLang="en-US" dirty="0"/>
              <a:t>精确农业是将现代信息获取及处理技术、自控技术等与地理学、农学、生态学、植物生理学、土壤学等基础学科有机的结合，实现农业生产全过程对农作物、土地、土壤从宏观到微观的实时监测，已实现对农作物生长发育状况、病虫害、水肥状况以及相应环境状况进行定期估息获取和动态分析，通过诊断与决策制定实施计划，并在信息技术的支持下进行田间作业的信息化农业。</a:t>
            </a:r>
            <a:endParaRPr lang="zh-CN" altLang="en-US" dirty="0"/>
          </a:p>
          <a:p>
            <a:pPr lvl="0" indent="0"/>
            <a:r>
              <a:rPr lang="zh-CN" altLang="en-US" dirty="0"/>
              <a:t>五</a:t>
            </a:r>
            <a:r>
              <a:rPr lang="zh-CN" altLang="en-US" b="1" dirty="0">
                <a:sym typeface="Arial" panose="020B0604020202020204" pitchFamily="34" charset="0"/>
              </a:rPr>
              <a:t>、可持续农业(Sustainableagriculture)</a:t>
            </a:r>
            <a:endParaRPr lang="zh-CN" altLang="en-US" b="1" dirty="0">
              <a:sym typeface="Arial" panose="020B0604020202020204" pitchFamily="34" charset="0"/>
            </a:endParaRPr>
          </a:p>
          <a:p>
            <a:pPr lvl="0" indent="0"/>
            <a:r>
              <a:rPr lang="zh-CN" altLang="en-US" dirty="0"/>
              <a:t>《我们共同的未来》报告，第一次提出"可持续发展"的明确定义是"在满足当代人需要的同时，不损害后代人满足其自身需要的能力"。可持续农业包以下含义:</a:t>
            </a:r>
            <a:endParaRPr lang="zh-CN" altLang="en-US" dirty="0"/>
          </a:p>
          <a:p>
            <a:pPr lvl="0" indent="0"/>
            <a:r>
              <a:rPr lang="zh-CN" altLang="en-US" dirty="0"/>
              <a:t>1、农业资源的可持续利用;2、农业经济效益的持续提高;3、农业生态效益的持续提高。</a:t>
            </a:r>
            <a:endParaRPr lang="zh-CN" altLang="en-US" dirty="0"/>
          </a:p>
          <a:p>
            <a:pPr lvl="0" indent="0"/>
            <a:r>
              <a:rPr lang="zh-CN" altLang="en-US" dirty="0"/>
              <a:t>六、</a:t>
            </a:r>
            <a:r>
              <a:rPr lang="zh-CN" altLang="en-US" b="1" dirty="0">
                <a:sym typeface="Arial" panose="020B0604020202020204" pitchFamily="34" charset="0"/>
              </a:rPr>
              <a:t>信息农业(Informationagriculture)    智慧农业、互联网+农业</a:t>
            </a:r>
            <a:endParaRPr lang="zh-CN" altLang="en-US" b="1" dirty="0">
              <a:sym typeface="Arial" panose="020B0604020202020204" pitchFamily="34" charset="0"/>
            </a:endParaRPr>
          </a:p>
          <a:p>
            <a:pPr lvl="0" indent="0"/>
            <a:r>
              <a:rPr lang="zh-CN" altLang="en-US" dirty="0"/>
              <a:t>信息农业就是以信息为基础，以信息技术为支撑的农业。农业信息化包括：农业资源环境信息化、农业科学技术信息化、农业生产经营信息化、农业市场信息化、农业管理服务信息化、农业教育信息化等.</a:t>
            </a:r>
            <a:endParaRPr lang="zh-CN" altLang="en-US" dirty="0"/>
          </a:p>
          <a:p>
            <a:pPr lvl="0" indent="0"/>
            <a:r>
              <a:rPr lang="zh-CN" altLang="en-US" dirty="0"/>
              <a:t>其有以下特征：1、能综合现代信息技术使之应用到农业生产中;2、能在农业生产活动中连续提供规范化信息服务;3、建成农业生产局域网并形成网络化。</a:t>
            </a:r>
            <a:endParaRPr lang="zh-CN" altLang="en-US" dirty="0"/>
          </a:p>
          <a:p>
            <a:pPr lvl="0" indent="0"/>
            <a:r>
              <a:rPr lang="zh-CN" altLang="en-US" dirty="0"/>
              <a:t>七、</a:t>
            </a:r>
            <a:r>
              <a:rPr lang="zh-CN" altLang="en-US" b="1" dirty="0">
                <a:sym typeface="Arial" panose="020B0604020202020204" pitchFamily="34" charset="0"/>
              </a:rPr>
              <a:t>绿色农业(Greenagriculture)</a:t>
            </a:r>
            <a:endParaRPr lang="zh-CN" altLang="en-US" b="1" dirty="0">
              <a:sym typeface="Arial" panose="020B0604020202020204" pitchFamily="34" charset="0"/>
            </a:endParaRPr>
          </a:p>
          <a:p>
            <a:pPr lvl="0" indent="0"/>
            <a:r>
              <a:rPr lang="zh-CN" altLang="en-US" dirty="0"/>
              <a:t>绿色农业是一种能够以生产加工销售绿色食品为轴心的农业生产经营方式，将农业与环境协调起来，促进可持续发展，增加农民收入，保护环境，同时保证农产品安全性的农业。</a:t>
            </a:r>
            <a:endParaRPr lang="zh-CN" altLang="en-US" dirty="0"/>
          </a:p>
          <a:p>
            <a:pPr lvl="0" indent="0"/>
            <a:r>
              <a:rPr lang="zh-CN" altLang="en-US" dirty="0"/>
              <a:t>绿色农业是灵活利用生态环境的物质循环系统，实践农药安全管理技术(IPM)、营养物质综合管理技术(INM)、生物学技术和轮耕技术等，从而保护农业环境的一种整体性概念。</a:t>
            </a:r>
            <a:endParaRPr lang="zh-CN" altLang="en-US" dirty="0"/>
          </a:p>
          <a:p>
            <a:pPr lvl="0" indent="0"/>
            <a:r>
              <a:rPr lang="zh-CN" altLang="en-US" dirty="0"/>
              <a:t>八、</a:t>
            </a:r>
            <a:r>
              <a:rPr lang="zh-CN" altLang="en-US" b="1" dirty="0">
                <a:sym typeface="Arial" panose="020B0604020202020204" pitchFamily="34" charset="0"/>
              </a:rPr>
              <a:t>循环农业(Recyclingagriculture)</a:t>
            </a:r>
            <a:endParaRPr lang="zh-CN" altLang="en-US" b="1" dirty="0">
              <a:sym typeface="Arial" panose="020B0604020202020204" pitchFamily="34" charset="0"/>
            </a:endParaRPr>
          </a:p>
          <a:p>
            <a:pPr lvl="0" indent="0"/>
            <a:r>
              <a:rPr lang="zh-CN" altLang="en-US" dirty="0"/>
              <a:t>循环农业是采用循环生产模式的农业，是指在农业生产系统中推进各种资源往复多层与高效流动的活动，以此实现节能减排与增收的目的，促进现代农业和农村经济的可持续发展，他是生态农业发展的高级阶段。</a:t>
            </a:r>
            <a:endParaRPr lang="zh-CN" altLang="en-US" dirty="0"/>
          </a:p>
          <a:p>
            <a:pPr lvl="0" indent="0"/>
            <a:r>
              <a:rPr lang="zh-CN" altLang="en-US" dirty="0"/>
              <a:t>九、</a:t>
            </a:r>
            <a:r>
              <a:rPr lang="zh-CN" altLang="en-US" b="1" dirty="0">
                <a:sym typeface="Arial" panose="020B0604020202020204" pitchFamily="34" charset="0"/>
              </a:rPr>
              <a:t>工厂化农业(Factoryagriculture)</a:t>
            </a:r>
            <a:endParaRPr lang="zh-CN" altLang="en-US" b="1" dirty="0">
              <a:sym typeface="Arial" panose="020B0604020202020204" pitchFamily="34" charset="0"/>
            </a:endParaRPr>
          </a:p>
          <a:p>
            <a:pPr lvl="0" indent="0"/>
            <a:r>
              <a:rPr lang="zh-CN" altLang="en-US" dirty="0"/>
              <a:t>工厂化农业是综合运用现代高科技、新设备和管理方法而发展起来的一种全面机械化、自动化技术(资金)高度密集型生产，能够在人工创造的环境中进行全过程的连续作业，从而摆脱自然界的制约的一种农业生产方式。</a:t>
            </a:r>
            <a:endParaRPr lang="zh-CN" altLang="en-US" dirty="0"/>
          </a:p>
          <a:p>
            <a:pPr lvl="0" indent="0"/>
            <a:r>
              <a:rPr lang="zh-CN" altLang="en-US" dirty="0"/>
              <a:t>十、</a:t>
            </a:r>
            <a:r>
              <a:rPr lang="zh-CN" altLang="en-US" b="1" dirty="0"/>
              <a:t>特色农业(</a:t>
            </a:r>
            <a:r>
              <a:rPr lang="zh-CN" altLang="en-US" dirty="0"/>
              <a:t>Specialtyagriculture)</a:t>
            </a:r>
            <a:endParaRPr lang="zh-CN" altLang="en-US" dirty="0"/>
          </a:p>
          <a:p>
            <a:pPr lvl="0" indent="0"/>
            <a:r>
              <a:rPr lang="zh-CN" altLang="en-US" dirty="0"/>
              <a:t>特色农业就是将区域内独特的农业资源(地理、气候、资源、产业基础)充分利用，开发出特有的名优产品，并转化为特色商品的现代农业。</a:t>
            </a:r>
            <a:endParaRPr lang="zh-CN" altLang="en-US" dirty="0"/>
          </a:p>
          <a:p>
            <a:pPr lvl="0" indent="0"/>
            <a:r>
              <a:rPr lang="zh-CN" altLang="en-US" dirty="0"/>
              <a:t>十一、</a:t>
            </a:r>
            <a:r>
              <a:rPr lang="zh-CN" altLang="en-US" b="1" dirty="0">
                <a:sym typeface="Arial" panose="020B0604020202020204" pitchFamily="34" charset="0"/>
              </a:rPr>
              <a:t>立体农业(Multi-storiedagriculture)</a:t>
            </a:r>
            <a:endParaRPr lang="zh-CN" altLang="en-US" b="1" dirty="0">
              <a:sym typeface="Arial" panose="020B0604020202020204" pitchFamily="34" charset="0"/>
            </a:endParaRPr>
          </a:p>
          <a:p>
            <a:pPr lvl="0" indent="0"/>
            <a:r>
              <a:rPr lang="zh-CN" altLang="en-US" dirty="0"/>
              <a:t>狭义的立体农业，仅指立体种植而言是农作物复合群体在时空上的充分利用。根据作物的不同特性，利用它们在生长过程中的时间差，合理地实行科学的间种、套种、混种、复种、轮种等配套种植，形成多种作物、多层次、多时序的立体交叉种植结构。</a:t>
            </a:r>
            <a:endParaRPr lang="zh-CN" altLang="en-US" dirty="0"/>
          </a:p>
          <a:p>
            <a:pPr lvl="0" indent="0"/>
            <a:r>
              <a:rPr lang="zh-CN" altLang="en-US" dirty="0"/>
              <a:t>广义的立体农业，着眼于整个大农业系统，它包括农业的广度，即生物功能维;农业的深度，即资源开发功能维;农业的高度，即经济增值维。</a:t>
            </a:r>
            <a:endParaRPr lang="zh-CN" altLang="en-US" dirty="0"/>
          </a:p>
          <a:p>
            <a:pPr lvl="0" indent="0"/>
            <a:r>
              <a:rPr lang="zh-CN" altLang="en-US" dirty="0"/>
              <a:t>十二、</a:t>
            </a:r>
            <a:r>
              <a:rPr lang="zh-CN" altLang="en-US" b="1" dirty="0">
                <a:sym typeface="Arial" panose="020B0604020202020204" pitchFamily="34" charset="0"/>
              </a:rPr>
              <a:t>订单农业(Contractagriculture)</a:t>
            </a:r>
            <a:endParaRPr lang="zh-CN" altLang="en-US" b="1" dirty="0">
              <a:sym typeface="Arial" panose="020B0604020202020204" pitchFamily="34" charset="0"/>
            </a:endParaRPr>
          </a:p>
          <a:p>
            <a:pPr lvl="0" indent="0"/>
            <a:r>
              <a:rPr lang="zh-CN" altLang="en-US" dirty="0"/>
              <a:t>订单农业又称</a:t>
            </a:r>
            <a:r>
              <a:rPr lang="zh-CN" altLang="en-US" b="1" dirty="0"/>
              <a:t>合同农业、契约农业</a:t>
            </a:r>
            <a:r>
              <a:rPr lang="zh-CN" altLang="en-US" dirty="0"/>
              <a:t>，是近年来出现的一种新型农业生产经营模式。所谓订单农业，是指农户根据本身或所在的乡村组织同农产品的购买方之间所签订的订单，组织安排农产品生产的一种农业生产销售模式。</a:t>
            </a:r>
            <a:endParaRPr lang="zh-CN" altLang="en-US" dirty="0"/>
          </a:p>
          <a:p>
            <a:pPr lvl="0" indent="0"/>
            <a:r>
              <a:rPr lang="zh-CN" altLang="en-US" dirty="0"/>
              <a:t>十三、</a:t>
            </a:r>
            <a:r>
              <a:rPr lang="zh-CN" altLang="en-US" b="1" dirty="0">
                <a:sym typeface="Arial" panose="020B0604020202020204" pitchFamily="34" charset="0"/>
              </a:rPr>
              <a:t>物理农业(Physicalagriculture)</a:t>
            </a:r>
            <a:endParaRPr lang="zh-CN" altLang="en-US" b="1" dirty="0">
              <a:sym typeface="Arial" panose="020B0604020202020204" pitchFamily="34" charset="0"/>
            </a:endParaRPr>
          </a:p>
          <a:p>
            <a:pPr lvl="0" indent="0"/>
            <a:r>
              <a:rPr lang="zh-CN" altLang="en-US" dirty="0"/>
              <a:t>物理农业是物理技术和农业技术的有机结合，是利用具有生物效应的电、磁、声、光、热、核等物理因子操控动植物的生长发育及其生活环境(如目前应用较为成功的植物声频控制技术，是利用声频发生器对植物施加特定频率的声波，与植物发生共振，促进各种营养元素的吸收、传输、转化，从而增强作物光合作用和吸收能力，促进生长发育，达到增产、增收、优质、抗病等目的)，促使传统农业逐步摆脱对化学肥料、化学农药、抗生素等化学品的依赖以及自然环境的束缚，最终获取高产、优质、无毒农产品的环境调控型农业。</a:t>
            </a:r>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01" name="幻灯片图像占位符 1"/>
          <p:cNvSpPr>
            <a:spLocks noGrp="1"/>
          </p:cNvSpPr>
          <p:nvPr>
            <p:ph type="sldImg"/>
          </p:nvPr>
        </p:nvSpPr>
        <p:spPr/>
      </p:sp>
      <p:sp>
        <p:nvSpPr>
          <p:cNvPr id="153602" name="文本占位符 2"/>
          <p:cNvSpPr>
            <a:spLocks noGrp="1"/>
          </p:cNvSpPr>
          <p:nvPr>
            <p:ph type="body"/>
          </p:nvPr>
        </p:nvSpPr>
        <p:spPr/>
        <p:txBody>
          <a:bodyPr anchor="t"/>
          <a:p>
            <a:pPr lvl="0" indent="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317442" name="Rectangle 7"/>
          <p:cNvSpPr txBox="1">
            <a:spLocks noGrp="1"/>
          </p:cNvSpPr>
          <p:nvPr/>
        </p:nvSpPr>
        <p:spPr>
          <a:xfrm>
            <a:off x="3881438" y="8683625"/>
            <a:ext cx="2973387" cy="455613"/>
          </a:xfrm>
          <a:prstGeom prst="rect">
            <a:avLst/>
          </a:prstGeom>
          <a:noFill/>
          <a:ln w="9525">
            <a:noFill/>
          </a:ln>
        </p:spPr>
        <p:txBody>
          <a:bodyPr lIns="95070" tIns="47535" rIns="95070" bIns="47535" anchor="b"/>
          <a:p>
            <a:pPr lvl="0" indent="0" algn="r" defTabSz="951230"/>
            <a:fld id="{9A0DB2DC-4C9A-4742-B13C-FB6460FD3503}" type="slidenum">
              <a:rPr lang="zh-CN" altLang="en-US" sz="1200" b="0" dirty="0">
                <a:latin typeface="Calibri" panose="020F0502020204030204" pitchFamily="2" charset="0"/>
                <a:ea typeface="宋体" panose="02010600030101010101" pitchFamily="2" charset="-122"/>
              </a:rPr>
            </a:fld>
            <a:endParaRPr lang="zh-CN" altLang="en-US" sz="1200" b="0" dirty="0">
              <a:latin typeface="Calibri" panose="020F0502020204030204" pitchFamily="2" charset="0"/>
              <a:ea typeface="宋体" panose="02010600030101010101" pitchFamily="2" charset="-122"/>
            </a:endParaRPr>
          </a:p>
        </p:txBody>
      </p:sp>
      <p:sp>
        <p:nvSpPr>
          <p:cNvPr id="317443" name="Rectangle 2"/>
          <p:cNvSpPr>
            <a:spLocks noGrp="1" noRot="1" noTextEdit="1"/>
          </p:cNvSpPr>
          <p:nvPr>
            <p:ph type="sldImg"/>
          </p:nvPr>
        </p:nvSpPr>
        <p:spPr>
          <a:xfrm>
            <a:off x="1141413" y="682625"/>
            <a:ext cx="4573587" cy="3429000"/>
          </a:xfrm>
        </p:spPr>
      </p:sp>
      <p:sp>
        <p:nvSpPr>
          <p:cNvPr id="317444" name="Rectangle 3"/>
          <p:cNvSpPr>
            <a:spLocks noGrp="1"/>
          </p:cNvSpPr>
          <p:nvPr>
            <p:ph type="body"/>
          </p:nvPr>
        </p:nvSpPr>
        <p:spPr>
          <a:xfrm>
            <a:off x="682625" y="4340225"/>
            <a:ext cx="5486400" cy="4116388"/>
          </a:xfrm>
        </p:spPr>
        <p:txBody>
          <a:bodyPr wrap="square" lIns="95070" tIns="47535" rIns="95070" bIns="47535" anchor="t"/>
          <a:p>
            <a:pPr lvl="0" indent="0" eaLnBrk="1" hangingPunct="1"/>
            <a:r>
              <a:rPr lang="zh-CN" altLang="en-US" dirty="0"/>
              <a:t>致谢！：黑体</a:t>
            </a:r>
            <a:r>
              <a:rPr lang="en-US" altLang="x-none" dirty="0"/>
              <a:t>72</a:t>
            </a:r>
            <a:r>
              <a:rPr lang="zh-CN" altLang="en-US" dirty="0"/>
              <a:t>号加粗</a:t>
            </a: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319088"/>
            <a:ext cx="2057400" cy="6005512"/>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319088"/>
            <a:ext cx="6052930" cy="6005512"/>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076325"/>
            <a:ext cx="4032504" cy="52482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076325"/>
            <a:ext cx="4032504" cy="52482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6" name="页脚占位符 5"/>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7" name="灯片编号占位符 6"/>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8" name="页脚占位符 7"/>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9" name="灯片编号占位符 8"/>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4" name="页脚占位符 3"/>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5" name="灯片编号占位符 4"/>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3" name="页脚占位符 2"/>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4" name="灯片编号占位符 3"/>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6" name="页脚占位符 5"/>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7" name="灯片编号占位符 6"/>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6" name="页脚占位符 5"/>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7" name="灯片编号占位符 6"/>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319088"/>
            <a:ext cx="2057400" cy="6005512"/>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319088"/>
            <a:ext cx="6052930" cy="6005512"/>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076325"/>
            <a:ext cx="4032504" cy="52482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076325"/>
            <a:ext cx="4032504" cy="52482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319088"/>
            <a:ext cx="2057400" cy="6005512"/>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319088"/>
            <a:ext cx="6052930" cy="6005512"/>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076325"/>
            <a:ext cx="4032504" cy="52482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076325"/>
            <a:ext cx="4032504" cy="52482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6" name="页脚占位符 5"/>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7" name="灯片编号占位符 6"/>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8" name="页脚占位符 7"/>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9" name="灯片编号占位符 8"/>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4" name="页脚占位符 3"/>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5" name="灯片编号占位符 4"/>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076325"/>
            <a:ext cx="4032504" cy="52482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076325"/>
            <a:ext cx="4032504" cy="52482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3" name="页脚占位符 2"/>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4" name="灯片编号占位符 3"/>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6" name="页脚占位符 5"/>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7" name="灯片编号占位符 6"/>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6" name="页脚占位符 5"/>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7" name="灯片编号占位符 6"/>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319088"/>
            <a:ext cx="2057400" cy="6005512"/>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319088"/>
            <a:ext cx="6052930" cy="6005512"/>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076325"/>
            <a:ext cx="4032504" cy="52482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076325"/>
            <a:ext cx="4032504" cy="52482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6" name="页脚占位符 5"/>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7" name="灯片编号占位符 6"/>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8" name="页脚占位符 7"/>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9" name="灯片编号占位符 8"/>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4" name="页脚占位符 3"/>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5" name="灯片编号占位符 4"/>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3" name="页脚占位符 2"/>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4" name="灯片编号占位符 3"/>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6" name="页脚占位符 5"/>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7" name="灯片编号占位符 6"/>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6" name="页脚占位符 5"/>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7" name="灯片编号占位符 6"/>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319088"/>
            <a:ext cx="2057400" cy="6005512"/>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319088"/>
            <a:ext cx="6052930" cy="6005512"/>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5" name="页脚占位符 4"/>
          <p:cNvSpPr>
            <a:spLocks noGrp="1"/>
          </p:cNvSpPr>
          <p:nvPr>
            <p:ph type="ftr" sz="quarter" idx="11"/>
          </p:nvPr>
        </p:nvSpPr>
        <p:spPr/>
        <p:txBody>
          <a:bodyPr/>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6" name="灯片编号占位符 5"/>
          <p:cNvSpPr>
            <a:spLocks noGrp="1"/>
          </p:cNvSpPr>
          <p:nvPr>
            <p:ph type="sldNum" sz="quarter" idx="12"/>
          </p:nvPr>
        </p:nvSpPr>
        <p:spPr/>
        <p:txBody>
          <a:bodyPr/>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vmlDrawing" Target="../drawings/vmlDrawing1.vml"/><Relationship Id="rId13" Type="http://schemas.openxmlformats.org/officeDocument/2006/relationships/image" Target="../media/image2.png"/><Relationship Id="rId12" Type="http://schemas.openxmlformats.org/officeDocument/2006/relationships/oleObject" Target="../embeddings/oleObject1.bin"/><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5" Type="http://schemas.openxmlformats.org/officeDocument/2006/relationships/theme" Target="../theme/theme4.xml"/><Relationship Id="rId14" Type="http://schemas.openxmlformats.org/officeDocument/2006/relationships/vmlDrawing" Target="../drawings/vmlDrawing2.vml"/><Relationship Id="rId13" Type="http://schemas.openxmlformats.org/officeDocument/2006/relationships/image" Target="../media/image2.png"/><Relationship Id="rId12" Type="http://schemas.openxmlformats.org/officeDocument/2006/relationships/oleObject" Target="../embeddings/oleObject2.bin"/><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5" Type="http://schemas.openxmlformats.org/officeDocument/2006/relationships/theme" Target="../theme/theme5.xml"/><Relationship Id="rId14" Type="http://schemas.openxmlformats.org/officeDocument/2006/relationships/vmlDrawing" Target="../drawings/vmlDrawing3.vml"/><Relationship Id="rId13" Type="http://schemas.openxmlformats.org/officeDocument/2006/relationships/image" Target="../media/image2.png"/><Relationship Id="rId12" Type="http://schemas.openxmlformats.org/officeDocument/2006/relationships/oleObject" Target="../embeddings/oleObject3.bin"/><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Rectangle 3"/>
          <p:cNvSpPr>
            <a:spLocks noGrp="1"/>
          </p:cNvSpPr>
          <p:nvPr>
            <p:ph type="body"/>
          </p:nvPr>
        </p:nvSpPr>
        <p:spPr>
          <a:xfrm>
            <a:off x="457200" y="1076325"/>
            <a:ext cx="8229600" cy="5248275"/>
          </a:xfrm>
          <a:prstGeom prst="rect">
            <a:avLst/>
          </a:prstGeom>
          <a:noFill/>
          <a:ln w="9525">
            <a:noFill/>
          </a:ln>
        </p:spPr>
        <p:txBody>
          <a:bodyPr anchor="t"/>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7" name="Rectangle 2"/>
          <p:cNvSpPr>
            <a:spLocks noGrp="1"/>
          </p:cNvSpPr>
          <p:nvPr>
            <p:ph type="title"/>
          </p:nvPr>
        </p:nvSpPr>
        <p:spPr>
          <a:xfrm>
            <a:off x="457200" y="319088"/>
            <a:ext cx="8229600" cy="563562"/>
          </a:xfrm>
          <a:prstGeom prst="rect">
            <a:avLst/>
          </a:prstGeom>
          <a:noFill/>
          <a:ln w="9525">
            <a:noFill/>
          </a:ln>
        </p:spPr>
        <p:txBody>
          <a:bodyPr anchor="ctr"/>
          <a:p>
            <a:pPr lvl="0" indent="0"/>
            <a:r>
              <a:rPr lang="zh-CN" altLang="en-US"/>
              <a:t>单击此处编辑母版标题样式</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l" defTabSz="914400" eaLnBrk="0" fontAlgn="base" latinLnBrk="0" hangingPunct="0">
        <a:lnSpc>
          <a:spcPct val="100000"/>
        </a:lnSpc>
        <a:spcBef>
          <a:spcPct val="0"/>
        </a:spcBef>
        <a:spcAft>
          <a:spcPct val="0"/>
        </a:spcAft>
        <a:buClr>
          <a:srgbClr val="000000"/>
        </a:buClr>
        <a:buNone/>
        <a:defRPr sz="3200" b="0" i="0" u="none" kern="1200" baseline="0">
          <a:solidFill>
            <a:schemeClr val="tx2"/>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1"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Rectangle 17"/>
          <p:cNvSpPr/>
          <p:nvPr/>
        </p:nvSpPr>
        <p:spPr>
          <a:xfrm>
            <a:off x="0" y="6524625"/>
            <a:ext cx="9144000" cy="333375"/>
          </a:xfrm>
          <a:prstGeom prst="rect">
            <a:avLst/>
          </a:prstGeom>
          <a:solidFill>
            <a:schemeClr val="bg2"/>
          </a:solidFill>
          <a:ln w="9525">
            <a:noFill/>
          </a:ln>
        </p:spPr>
        <p:txBody>
          <a:bodyPr wrap="none" anchor="ctr"/>
          <a:p>
            <a:pPr lvl="0" indent="0"/>
            <a:endParaRPr lang="zh-CN" altLang="en-US" b="0" dirty="0">
              <a:solidFill>
                <a:srgbClr val="1D528D"/>
              </a:solidFill>
              <a:latin typeface="Arial" panose="020B0604020202020204" pitchFamily="34" charset="0"/>
              <a:ea typeface="宋体" panose="02010600030101010101" pitchFamily="2" charset="-122"/>
            </a:endParaRPr>
          </a:p>
        </p:txBody>
      </p:sp>
      <p:graphicFrame>
        <p:nvGraphicFramePr>
          <p:cNvPr id="2051" name="Object 21"/>
          <p:cNvGraphicFramePr>
            <a:graphicFrameLocks noChangeAspect="1"/>
          </p:cNvGraphicFramePr>
          <p:nvPr/>
        </p:nvGraphicFramePr>
        <p:xfrm>
          <a:off x="0" y="188913"/>
          <a:ext cx="9144000" cy="792162"/>
        </p:xfrm>
        <a:graphic>
          <a:graphicData uri="http://schemas.openxmlformats.org/presentationml/2006/ole">
            <mc:AlternateContent xmlns:mc="http://schemas.openxmlformats.org/markup-compatibility/2006">
              <mc:Choice xmlns:v="urn:schemas-microsoft-com:vml" Requires="v">
                <p:oleObj spid="_x0000_s3079" name="" r:id="rId12" imgW="10007600" imgH="1270000" progId="">
                  <p:embed/>
                </p:oleObj>
              </mc:Choice>
              <mc:Fallback>
                <p:oleObj name="" r:id="rId12" imgW="10007600" imgH="1270000" progId="">
                  <p:embed/>
                  <p:pic>
                    <p:nvPicPr>
                      <p:cNvPr id="0" name="图片 3078"/>
                      <p:cNvPicPr/>
                      <p:nvPr/>
                    </p:nvPicPr>
                    <p:blipFill>
                      <a:blip r:embed="rId13"/>
                      <a:stretch>
                        <a:fillRect/>
                      </a:stretch>
                    </p:blipFill>
                    <p:spPr>
                      <a:xfrm>
                        <a:off x="0" y="188913"/>
                        <a:ext cx="9144000" cy="792162"/>
                      </a:xfrm>
                      <a:prstGeom prst="rect">
                        <a:avLst/>
                      </a:prstGeom>
                      <a:noFill/>
                      <a:ln w="38100">
                        <a:noFill/>
                        <a:miter/>
                      </a:ln>
                    </p:spPr>
                  </p:pic>
                </p:oleObj>
              </mc:Fallback>
            </mc:AlternateContent>
          </a:graphicData>
        </a:graphic>
      </p:graphicFrame>
      <p:sp>
        <p:nvSpPr>
          <p:cNvPr id="2052" name="Rectangle 16"/>
          <p:cNvSpPr/>
          <p:nvPr/>
        </p:nvSpPr>
        <p:spPr>
          <a:xfrm>
            <a:off x="0" y="0"/>
            <a:ext cx="9144000" cy="241300"/>
          </a:xfrm>
          <a:prstGeom prst="rect">
            <a:avLst/>
          </a:prstGeom>
          <a:gradFill rotWithShape="1">
            <a:gsLst>
              <a:gs pos="0">
                <a:schemeClr val="tx1"/>
              </a:gs>
              <a:gs pos="100000">
                <a:schemeClr val="accent1"/>
              </a:gs>
            </a:gsLst>
            <a:lin ang="0" scaled="1"/>
            <a:tileRect/>
          </a:gradFill>
          <a:ln w="9525">
            <a:noFill/>
          </a:ln>
        </p:spPr>
        <p:txBody>
          <a:bodyPr wrap="none" anchor="ctr"/>
          <a:p>
            <a:pPr lvl="0" indent="0"/>
            <a:endParaRPr lang="zh-CN" altLang="en-US" b="0" dirty="0">
              <a:solidFill>
                <a:srgbClr val="1D528D"/>
              </a:solidFill>
              <a:latin typeface="Arial" panose="020B0604020202020204" pitchFamily="34" charset="0"/>
              <a:ea typeface="宋体" panose="02010600030101010101" pitchFamily="2" charset="-122"/>
            </a:endParaRPr>
          </a:p>
        </p:txBody>
      </p:sp>
      <p:sp>
        <p:nvSpPr>
          <p:cNvPr id="2053" name="Rectangle 3"/>
          <p:cNvSpPr>
            <a:spLocks noGrp="1"/>
          </p:cNvSpPr>
          <p:nvPr>
            <p:ph type="body"/>
          </p:nvPr>
        </p:nvSpPr>
        <p:spPr>
          <a:xfrm>
            <a:off x="457200" y="1076325"/>
            <a:ext cx="8229600" cy="5248275"/>
          </a:xfrm>
          <a:prstGeom prst="rect">
            <a:avLst/>
          </a:prstGeom>
          <a:noFill/>
          <a:ln w="9525">
            <a:noFill/>
          </a:ln>
        </p:spPr>
        <p:txBody>
          <a:bodyPr anchor="t"/>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2054" name="Rectangle 2"/>
          <p:cNvSpPr>
            <a:spLocks noGrp="1"/>
          </p:cNvSpPr>
          <p:nvPr>
            <p:ph type="title"/>
          </p:nvPr>
        </p:nvSpPr>
        <p:spPr>
          <a:xfrm>
            <a:off x="457200" y="319088"/>
            <a:ext cx="8229600" cy="563562"/>
          </a:xfrm>
          <a:prstGeom prst="rect">
            <a:avLst/>
          </a:prstGeom>
          <a:noFill/>
          <a:ln w="9525">
            <a:noFill/>
          </a:ln>
        </p:spPr>
        <p:txBody>
          <a:bodyPr anchor="ctr"/>
          <a:p>
            <a:pPr lvl="0" indent="0"/>
            <a:r>
              <a:rPr lang="zh-CN" altLang="en-US"/>
              <a:t>单击此处编辑母版标题样式</a:t>
            </a:r>
            <a:endParaRPr lang="zh-CN" altLang="en-US"/>
          </a:p>
        </p:txBody>
      </p:sp>
      <p:sp>
        <p:nvSpPr>
          <p:cNvPr id="2055" name="日期占位符 3"/>
          <p:cNvSpPr>
            <a:spLocks noGrp="1"/>
          </p:cNvSpPr>
          <p:nvPr>
            <p:ph type="dt" sz="half"/>
          </p:nvPr>
        </p:nvSpPr>
        <p:spPr>
          <a:xfrm>
            <a:off x="6858000" y="0"/>
            <a:ext cx="2133600" cy="228600"/>
          </a:xfrm>
          <a:prstGeom prst="rect">
            <a:avLst/>
          </a:prstGeom>
          <a:noFill/>
          <a:ln w="9525">
            <a:noFill/>
          </a:ln>
        </p:spPr>
        <p:txBody>
          <a:bodyPr anchor="t"/>
          <a:lstStyle>
            <a:lvl1pPr algn="r">
              <a:defRPr sz="1000">
                <a:solidFill>
                  <a:srgbClr val="FFFFFF"/>
                </a:solidFill>
                <a:latin typeface="Verdana" panose="020B0604030504040204" pitchFamily="2" charset="0"/>
                <a:ea typeface="宋体" panose="02010600030101010101" pitchFamily="2" charset="-122"/>
              </a:defRPr>
            </a:lvl1pPr>
          </a:lstStyle>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2056" name="页脚占位符 4"/>
          <p:cNvSpPr>
            <a:spLocks noGrp="1"/>
          </p:cNvSpPr>
          <p:nvPr>
            <p:ph type="ftr" sz="quarter"/>
          </p:nvPr>
        </p:nvSpPr>
        <p:spPr>
          <a:xfrm>
            <a:off x="5943600" y="6508750"/>
            <a:ext cx="2895600" cy="290513"/>
          </a:xfrm>
          <a:prstGeom prst="rect">
            <a:avLst/>
          </a:prstGeom>
          <a:noFill/>
          <a:ln w="9525">
            <a:noFill/>
          </a:ln>
        </p:spPr>
        <p:txBody>
          <a:bodyPr anchor="t"/>
          <a:lstStyle>
            <a:lvl1pPr algn="r">
              <a:defRPr sz="1000">
                <a:solidFill>
                  <a:srgbClr val="1D528D"/>
                </a:solidFill>
                <a:latin typeface="Verdana" panose="020B0604030504040204" pitchFamily="2" charset="0"/>
                <a:ea typeface="宋体" panose="02010600030101010101" pitchFamily="2" charset="-122"/>
              </a:defRPr>
            </a:lvl1pPr>
          </a:lstStyle>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2057" name="灯片编号占位符 5"/>
          <p:cNvSpPr>
            <a:spLocks noGrp="1"/>
          </p:cNvSpPr>
          <p:nvPr>
            <p:ph type="sldNum" sz="quarter"/>
          </p:nvPr>
        </p:nvSpPr>
        <p:spPr>
          <a:xfrm>
            <a:off x="3429000" y="6537325"/>
            <a:ext cx="2133600" cy="258763"/>
          </a:xfrm>
          <a:prstGeom prst="rect">
            <a:avLst/>
          </a:prstGeom>
          <a:noFill/>
          <a:ln w="9525">
            <a:noFill/>
          </a:ln>
        </p:spPr>
        <p:txBody>
          <a:bodyPr anchor="t"/>
          <a:lstStyle>
            <a:lvl1pPr algn="ctr">
              <a:defRPr sz="1000">
                <a:solidFill>
                  <a:srgbClr val="1D528D"/>
                </a:solidFill>
                <a:latin typeface="Verdana" panose="020B0604030504040204" pitchFamily="2" charset="0"/>
                <a:ea typeface="宋体" panose="02010600030101010101" pitchFamily="2" charset="-122"/>
              </a:defRPr>
            </a:lvl1pPr>
          </a:lstStyle>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l" defTabSz="914400" eaLnBrk="0" fontAlgn="base" latinLnBrk="0" hangingPunct="0">
        <a:lnSpc>
          <a:spcPct val="100000"/>
        </a:lnSpc>
        <a:spcBef>
          <a:spcPct val="0"/>
        </a:spcBef>
        <a:spcAft>
          <a:spcPct val="0"/>
        </a:spcAft>
        <a:buClr>
          <a:srgbClr val="000000"/>
        </a:buClr>
        <a:buNone/>
        <a:defRPr sz="3200" b="0" i="0" u="none" kern="1200" baseline="0">
          <a:solidFill>
            <a:schemeClr val="tx2"/>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1"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Rectangle 3"/>
          <p:cNvSpPr>
            <a:spLocks noGrp="1"/>
          </p:cNvSpPr>
          <p:nvPr>
            <p:ph type="body"/>
          </p:nvPr>
        </p:nvSpPr>
        <p:spPr>
          <a:xfrm>
            <a:off x="457200" y="1076325"/>
            <a:ext cx="8229600" cy="5248275"/>
          </a:xfrm>
          <a:prstGeom prst="rect">
            <a:avLst/>
          </a:prstGeom>
          <a:noFill/>
          <a:ln w="9525">
            <a:noFill/>
          </a:ln>
        </p:spPr>
        <p:txBody>
          <a:bodyPr anchor="t"/>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3075" name="Rectangle 2"/>
          <p:cNvSpPr>
            <a:spLocks noGrp="1"/>
          </p:cNvSpPr>
          <p:nvPr>
            <p:ph type="title"/>
          </p:nvPr>
        </p:nvSpPr>
        <p:spPr>
          <a:xfrm>
            <a:off x="457200" y="319088"/>
            <a:ext cx="8229600" cy="563562"/>
          </a:xfrm>
          <a:prstGeom prst="rect">
            <a:avLst/>
          </a:prstGeom>
          <a:noFill/>
          <a:ln w="9525">
            <a:noFill/>
          </a:ln>
        </p:spPr>
        <p:txBody>
          <a:bodyPr anchor="ctr"/>
          <a:p>
            <a:pPr lvl="0" indent="0"/>
            <a:r>
              <a:rPr lang="zh-CN" altLang="en-US"/>
              <a:t>单击此处编辑母版标题样式</a:t>
            </a:r>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0" lvl="0" indent="0" algn="l" defTabSz="914400" eaLnBrk="0" fontAlgn="base" latinLnBrk="0" hangingPunct="0">
        <a:lnSpc>
          <a:spcPct val="100000"/>
        </a:lnSpc>
        <a:spcBef>
          <a:spcPct val="0"/>
        </a:spcBef>
        <a:spcAft>
          <a:spcPct val="0"/>
        </a:spcAft>
        <a:buClr>
          <a:srgbClr val="000000"/>
        </a:buClr>
        <a:buNone/>
        <a:defRPr sz="3200" b="0" i="0" u="none" kern="1200" baseline="0">
          <a:solidFill>
            <a:schemeClr val="tx2"/>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1"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Rectangle 17"/>
          <p:cNvSpPr/>
          <p:nvPr/>
        </p:nvSpPr>
        <p:spPr>
          <a:xfrm>
            <a:off x="0" y="6524625"/>
            <a:ext cx="9144000" cy="333375"/>
          </a:xfrm>
          <a:prstGeom prst="rect">
            <a:avLst/>
          </a:prstGeom>
          <a:solidFill>
            <a:schemeClr val="bg2"/>
          </a:solidFill>
          <a:ln w="9525">
            <a:noFill/>
          </a:ln>
        </p:spPr>
        <p:txBody>
          <a:bodyPr wrap="none" anchor="ctr"/>
          <a:p>
            <a:pPr lvl="0" indent="0"/>
            <a:endParaRPr lang="zh-CN" altLang="en-US" b="0" dirty="0">
              <a:solidFill>
                <a:srgbClr val="1D528D"/>
              </a:solidFill>
              <a:latin typeface="Arial" panose="020B0604020202020204" pitchFamily="34" charset="0"/>
              <a:ea typeface="宋体" panose="02010600030101010101" pitchFamily="2" charset="-122"/>
            </a:endParaRPr>
          </a:p>
        </p:txBody>
      </p:sp>
      <p:graphicFrame>
        <p:nvGraphicFramePr>
          <p:cNvPr id="4099" name="Object 21"/>
          <p:cNvGraphicFramePr>
            <a:graphicFrameLocks noChangeAspect="1"/>
          </p:cNvGraphicFramePr>
          <p:nvPr/>
        </p:nvGraphicFramePr>
        <p:xfrm>
          <a:off x="0" y="188913"/>
          <a:ext cx="9144000" cy="792162"/>
        </p:xfrm>
        <a:graphic>
          <a:graphicData uri="http://schemas.openxmlformats.org/presentationml/2006/ole">
            <mc:AlternateContent xmlns:mc="http://schemas.openxmlformats.org/markup-compatibility/2006">
              <mc:Choice xmlns:v="urn:schemas-microsoft-com:vml" Requires="v">
                <p:oleObj spid="_x0000_s3078" name="" r:id="rId12" imgW="10007600" imgH="1270000" progId="">
                  <p:embed/>
                </p:oleObj>
              </mc:Choice>
              <mc:Fallback>
                <p:oleObj name="" r:id="rId12" imgW="10007600" imgH="1270000" progId="">
                  <p:embed/>
                  <p:pic>
                    <p:nvPicPr>
                      <p:cNvPr id="0" name="图片 3077"/>
                      <p:cNvPicPr/>
                      <p:nvPr/>
                    </p:nvPicPr>
                    <p:blipFill>
                      <a:blip r:embed="rId13"/>
                      <a:stretch>
                        <a:fillRect/>
                      </a:stretch>
                    </p:blipFill>
                    <p:spPr>
                      <a:xfrm>
                        <a:off x="0" y="188913"/>
                        <a:ext cx="9144000" cy="792162"/>
                      </a:xfrm>
                      <a:prstGeom prst="rect">
                        <a:avLst/>
                      </a:prstGeom>
                      <a:noFill/>
                      <a:ln w="38100">
                        <a:noFill/>
                        <a:miter/>
                      </a:ln>
                    </p:spPr>
                  </p:pic>
                </p:oleObj>
              </mc:Fallback>
            </mc:AlternateContent>
          </a:graphicData>
        </a:graphic>
      </p:graphicFrame>
      <p:sp>
        <p:nvSpPr>
          <p:cNvPr id="4100" name="Rectangle 16"/>
          <p:cNvSpPr/>
          <p:nvPr/>
        </p:nvSpPr>
        <p:spPr>
          <a:xfrm>
            <a:off x="0" y="0"/>
            <a:ext cx="9144000" cy="241300"/>
          </a:xfrm>
          <a:prstGeom prst="rect">
            <a:avLst/>
          </a:prstGeom>
          <a:gradFill rotWithShape="1">
            <a:gsLst>
              <a:gs pos="0">
                <a:schemeClr val="tx1"/>
              </a:gs>
              <a:gs pos="100000">
                <a:schemeClr val="accent1"/>
              </a:gs>
            </a:gsLst>
            <a:lin ang="0" scaled="1"/>
            <a:tileRect/>
          </a:gradFill>
          <a:ln w="9525">
            <a:noFill/>
          </a:ln>
        </p:spPr>
        <p:txBody>
          <a:bodyPr wrap="none" anchor="ctr"/>
          <a:p>
            <a:pPr lvl="0" indent="0"/>
            <a:endParaRPr lang="zh-CN" altLang="en-US" b="0" dirty="0">
              <a:solidFill>
                <a:srgbClr val="1D528D"/>
              </a:solidFill>
              <a:latin typeface="Arial" panose="020B0604020202020204" pitchFamily="34" charset="0"/>
              <a:ea typeface="宋体" panose="02010600030101010101" pitchFamily="2" charset="-122"/>
            </a:endParaRPr>
          </a:p>
        </p:txBody>
      </p:sp>
      <p:sp>
        <p:nvSpPr>
          <p:cNvPr id="4101" name="Rectangle 3"/>
          <p:cNvSpPr>
            <a:spLocks noGrp="1"/>
          </p:cNvSpPr>
          <p:nvPr>
            <p:ph type="body"/>
          </p:nvPr>
        </p:nvSpPr>
        <p:spPr>
          <a:xfrm>
            <a:off x="457200" y="1076325"/>
            <a:ext cx="8229600" cy="5248275"/>
          </a:xfrm>
          <a:prstGeom prst="rect">
            <a:avLst/>
          </a:prstGeom>
          <a:noFill/>
          <a:ln w="9525">
            <a:noFill/>
          </a:ln>
        </p:spPr>
        <p:txBody>
          <a:bodyPr anchor="t"/>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102" name="Rectangle 2"/>
          <p:cNvSpPr>
            <a:spLocks noGrp="1"/>
          </p:cNvSpPr>
          <p:nvPr>
            <p:ph type="title"/>
          </p:nvPr>
        </p:nvSpPr>
        <p:spPr>
          <a:xfrm>
            <a:off x="457200" y="319088"/>
            <a:ext cx="8229600" cy="563562"/>
          </a:xfrm>
          <a:prstGeom prst="rect">
            <a:avLst/>
          </a:prstGeom>
          <a:noFill/>
          <a:ln w="9525">
            <a:noFill/>
          </a:ln>
        </p:spPr>
        <p:txBody>
          <a:bodyPr anchor="ctr"/>
          <a:p>
            <a:pPr lvl="0" indent="0"/>
            <a:r>
              <a:rPr lang="zh-CN" altLang="en-US"/>
              <a:t>单击此处编辑母版标题样式</a:t>
            </a:r>
            <a:endParaRPr lang="zh-CN" altLang="en-US"/>
          </a:p>
        </p:txBody>
      </p:sp>
      <p:sp>
        <p:nvSpPr>
          <p:cNvPr id="2055" name="日期占位符 3"/>
          <p:cNvSpPr>
            <a:spLocks noGrp="1"/>
          </p:cNvSpPr>
          <p:nvPr>
            <p:ph type="dt" sz="half"/>
          </p:nvPr>
        </p:nvSpPr>
        <p:spPr>
          <a:xfrm>
            <a:off x="6858000" y="0"/>
            <a:ext cx="2133600" cy="228600"/>
          </a:xfrm>
          <a:prstGeom prst="rect">
            <a:avLst/>
          </a:prstGeom>
          <a:noFill/>
          <a:ln w="9525">
            <a:noFill/>
          </a:ln>
        </p:spPr>
        <p:txBody>
          <a:bodyPr anchor="t"/>
          <a:lstStyle>
            <a:lvl1pPr algn="r">
              <a:defRPr sz="1000">
                <a:solidFill>
                  <a:srgbClr val="FFFFFF"/>
                </a:solidFill>
                <a:latin typeface="Verdana" panose="020B0604030504040204" pitchFamily="2" charset="0"/>
                <a:ea typeface="宋体" panose="02010600030101010101" pitchFamily="2" charset="-122"/>
              </a:defRPr>
            </a:lvl1pPr>
          </a:lstStyle>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2056" name="页脚占位符 4"/>
          <p:cNvSpPr>
            <a:spLocks noGrp="1"/>
          </p:cNvSpPr>
          <p:nvPr>
            <p:ph type="ftr" sz="quarter"/>
          </p:nvPr>
        </p:nvSpPr>
        <p:spPr>
          <a:xfrm>
            <a:off x="5943600" y="6508750"/>
            <a:ext cx="2895600" cy="290513"/>
          </a:xfrm>
          <a:prstGeom prst="rect">
            <a:avLst/>
          </a:prstGeom>
          <a:noFill/>
          <a:ln w="9525">
            <a:noFill/>
          </a:ln>
        </p:spPr>
        <p:txBody>
          <a:bodyPr anchor="t"/>
          <a:lstStyle>
            <a:lvl1pPr algn="r">
              <a:defRPr sz="1000">
                <a:solidFill>
                  <a:srgbClr val="1D528D"/>
                </a:solidFill>
                <a:latin typeface="Verdana" panose="020B0604030504040204" pitchFamily="2" charset="0"/>
                <a:ea typeface="宋体" panose="02010600030101010101" pitchFamily="2" charset="-122"/>
              </a:defRPr>
            </a:lvl1pPr>
          </a:lstStyle>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2057" name="灯片编号占位符 5"/>
          <p:cNvSpPr>
            <a:spLocks noGrp="1"/>
          </p:cNvSpPr>
          <p:nvPr>
            <p:ph type="sldNum" sz="quarter"/>
          </p:nvPr>
        </p:nvSpPr>
        <p:spPr>
          <a:xfrm>
            <a:off x="3429000" y="6537325"/>
            <a:ext cx="2133600" cy="258763"/>
          </a:xfrm>
          <a:prstGeom prst="rect">
            <a:avLst/>
          </a:prstGeom>
          <a:noFill/>
          <a:ln w="9525">
            <a:noFill/>
          </a:ln>
        </p:spPr>
        <p:txBody>
          <a:bodyPr anchor="t"/>
          <a:lstStyle>
            <a:lvl1pPr algn="ctr">
              <a:defRPr sz="1000">
                <a:solidFill>
                  <a:srgbClr val="1D528D"/>
                </a:solidFill>
                <a:latin typeface="Verdana" panose="020B0604030504040204" pitchFamily="2" charset="0"/>
                <a:ea typeface="宋体" panose="02010600030101010101" pitchFamily="2" charset="-122"/>
              </a:defRPr>
            </a:lvl1pPr>
          </a:lstStyle>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marL="0" lvl="0" indent="0" algn="l" defTabSz="914400" eaLnBrk="0" fontAlgn="base" latinLnBrk="0" hangingPunct="0">
        <a:lnSpc>
          <a:spcPct val="100000"/>
        </a:lnSpc>
        <a:spcBef>
          <a:spcPct val="0"/>
        </a:spcBef>
        <a:spcAft>
          <a:spcPct val="0"/>
        </a:spcAft>
        <a:buClr>
          <a:srgbClr val="000000"/>
        </a:buClr>
        <a:buNone/>
        <a:defRPr sz="3200" b="0" i="0" u="none" kern="1200" baseline="0">
          <a:solidFill>
            <a:schemeClr val="tx2"/>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1"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Rectangle 17"/>
          <p:cNvSpPr/>
          <p:nvPr/>
        </p:nvSpPr>
        <p:spPr>
          <a:xfrm>
            <a:off x="0" y="6524625"/>
            <a:ext cx="9144000" cy="333375"/>
          </a:xfrm>
          <a:prstGeom prst="rect">
            <a:avLst/>
          </a:prstGeom>
          <a:solidFill>
            <a:schemeClr val="bg2"/>
          </a:solidFill>
          <a:ln w="9525">
            <a:noFill/>
          </a:ln>
        </p:spPr>
        <p:txBody>
          <a:bodyPr wrap="none" anchor="ctr"/>
          <a:p>
            <a:pPr lvl="0" indent="0"/>
            <a:endParaRPr lang="zh-CN" altLang="en-US" b="0" dirty="0">
              <a:solidFill>
                <a:srgbClr val="1D528D"/>
              </a:solidFill>
              <a:latin typeface="Arial" panose="020B0604020202020204" pitchFamily="34" charset="0"/>
              <a:ea typeface="宋体" panose="02010600030101010101" pitchFamily="2" charset="-122"/>
            </a:endParaRPr>
          </a:p>
        </p:txBody>
      </p:sp>
      <p:graphicFrame>
        <p:nvGraphicFramePr>
          <p:cNvPr id="5123" name="Object 21"/>
          <p:cNvGraphicFramePr>
            <a:graphicFrameLocks noChangeAspect="1"/>
          </p:cNvGraphicFramePr>
          <p:nvPr/>
        </p:nvGraphicFramePr>
        <p:xfrm>
          <a:off x="0" y="188913"/>
          <a:ext cx="9144000" cy="792162"/>
        </p:xfrm>
        <a:graphic>
          <a:graphicData uri="http://schemas.openxmlformats.org/presentationml/2006/ole">
            <mc:AlternateContent xmlns:mc="http://schemas.openxmlformats.org/markup-compatibility/2006">
              <mc:Choice xmlns:v="urn:schemas-microsoft-com:vml" Requires="v">
                <p:oleObj spid="_x0000_s3077" name="" r:id="rId12" imgW="10007600" imgH="1270000" progId="">
                  <p:embed/>
                </p:oleObj>
              </mc:Choice>
              <mc:Fallback>
                <p:oleObj name="" r:id="rId12" imgW="10007600" imgH="1270000" progId="">
                  <p:embed/>
                  <p:pic>
                    <p:nvPicPr>
                      <p:cNvPr id="0" name="图片 3076"/>
                      <p:cNvPicPr/>
                      <p:nvPr/>
                    </p:nvPicPr>
                    <p:blipFill>
                      <a:blip r:embed="rId13"/>
                      <a:stretch>
                        <a:fillRect/>
                      </a:stretch>
                    </p:blipFill>
                    <p:spPr>
                      <a:xfrm>
                        <a:off x="0" y="188913"/>
                        <a:ext cx="9144000" cy="792162"/>
                      </a:xfrm>
                      <a:prstGeom prst="rect">
                        <a:avLst/>
                      </a:prstGeom>
                      <a:noFill/>
                      <a:ln w="38100">
                        <a:noFill/>
                        <a:miter/>
                      </a:ln>
                    </p:spPr>
                  </p:pic>
                </p:oleObj>
              </mc:Fallback>
            </mc:AlternateContent>
          </a:graphicData>
        </a:graphic>
      </p:graphicFrame>
      <p:sp>
        <p:nvSpPr>
          <p:cNvPr id="5124" name="Rectangle 16"/>
          <p:cNvSpPr/>
          <p:nvPr/>
        </p:nvSpPr>
        <p:spPr>
          <a:xfrm>
            <a:off x="0" y="0"/>
            <a:ext cx="9144000" cy="241300"/>
          </a:xfrm>
          <a:prstGeom prst="rect">
            <a:avLst/>
          </a:prstGeom>
          <a:gradFill rotWithShape="1">
            <a:gsLst>
              <a:gs pos="0">
                <a:schemeClr val="tx1"/>
              </a:gs>
              <a:gs pos="100000">
                <a:schemeClr val="accent1"/>
              </a:gs>
            </a:gsLst>
            <a:lin ang="0" scaled="1"/>
            <a:tileRect/>
          </a:gradFill>
          <a:ln w="9525">
            <a:noFill/>
          </a:ln>
        </p:spPr>
        <p:txBody>
          <a:bodyPr wrap="none" anchor="ctr"/>
          <a:p>
            <a:pPr lvl="0" indent="0"/>
            <a:endParaRPr lang="zh-CN" altLang="en-US" b="0" dirty="0">
              <a:solidFill>
                <a:srgbClr val="1D528D"/>
              </a:solidFill>
              <a:latin typeface="Arial" panose="020B0604020202020204" pitchFamily="34" charset="0"/>
              <a:ea typeface="宋体" panose="02010600030101010101" pitchFamily="2" charset="-122"/>
            </a:endParaRPr>
          </a:p>
        </p:txBody>
      </p:sp>
      <p:sp>
        <p:nvSpPr>
          <p:cNvPr id="5125" name="Rectangle 3"/>
          <p:cNvSpPr>
            <a:spLocks noGrp="1"/>
          </p:cNvSpPr>
          <p:nvPr>
            <p:ph type="body"/>
          </p:nvPr>
        </p:nvSpPr>
        <p:spPr>
          <a:xfrm>
            <a:off x="457200" y="1076325"/>
            <a:ext cx="8229600" cy="5248275"/>
          </a:xfrm>
          <a:prstGeom prst="rect">
            <a:avLst/>
          </a:prstGeom>
          <a:noFill/>
          <a:ln w="9525">
            <a:noFill/>
          </a:ln>
        </p:spPr>
        <p:txBody>
          <a:bodyPr anchor="t"/>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5126" name="Rectangle 2"/>
          <p:cNvSpPr>
            <a:spLocks noGrp="1"/>
          </p:cNvSpPr>
          <p:nvPr>
            <p:ph type="title"/>
          </p:nvPr>
        </p:nvSpPr>
        <p:spPr>
          <a:xfrm>
            <a:off x="457200" y="319088"/>
            <a:ext cx="8229600" cy="563562"/>
          </a:xfrm>
          <a:prstGeom prst="rect">
            <a:avLst/>
          </a:prstGeom>
          <a:noFill/>
          <a:ln w="9525">
            <a:noFill/>
          </a:ln>
        </p:spPr>
        <p:txBody>
          <a:bodyPr anchor="ctr"/>
          <a:p>
            <a:pPr lvl="0" indent="0"/>
            <a:r>
              <a:rPr lang="zh-CN" altLang="en-US"/>
              <a:t>单击此处编辑母版标题样式</a:t>
            </a:r>
            <a:endParaRPr lang="zh-CN" altLang="en-US"/>
          </a:p>
        </p:txBody>
      </p:sp>
      <p:sp>
        <p:nvSpPr>
          <p:cNvPr id="2055" name="日期占位符 3"/>
          <p:cNvSpPr>
            <a:spLocks noGrp="1"/>
          </p:cNvSpPr>
          <p:nvPr>
            <p:ph type="dt" sz="half"/>
          </p:nvPr>
        </p:nvSpPr>
        <p:spPr>
          <a:xfrm>
            <a:off x="6858000" y="0"/>
            <a:ext cx="2133600" cy="228600"/>
          </a:xfrm>
          <a:prstGeom prst="rect">
            <a:avLst/>
          </a:prstGeom>
          <a:noFill/>
          <a:ln w="9525">
            <a:noFill/>
          </a:ln>
        </p:spPr>
        <p:txBody>
          <a:bodyPr anchor="t"/>
          <a:lstStyle>
            <a:lvl1pPr algn="r">
              <a:defRPr sz="1000">
                <a:solidFill>
                  <a:srgbClr val="FFFFFF"/>
                </a:solidFill>
                <a:latin typeface="Verdana" panose="020B0604030504040204" pitchFamily="2" charset="0"/>
                <a:ea typeface="宋体" panose="02010600030101010101" pitchFamily="2" charset="-122"/>
              </a:defRPr>
            </a:lvl1pPr>
          </a:lstStyle>
          <a:p>
            <a:pPr lvl="0" eaLnBrk="0" fontAlgn="base" hangingPunct="0"/>
            <a:r>
              <a:rPr lang="en-US" altLang="x-none" strike="noStrike" noProof="1" dirty="0">
                <a:latin typeface="Verdana" panose="020B0604030504040204" pitchFamily="2" charset="0"/>
                <a:ea typeface="宋体" panose="02010600030101010101" pitchFamily="2" charset="-122"/>
                <a:cs typeface="+mn-ea"/>
              </a:rPr>
              <a:t>www.themegallery.com</a:t>
            </a:r>
            <a:endParaRPr lang="en-US" altLang="x-none" strike="noStrike" noProof="1" dirty="0"/>
          </a:p>
        </p:txBody>
      </p:sp>
      <p:sp>
        <p:nvSpPr>
          <p:cNvPr id="2056" name="页脚占位符 4"/>
          <p:cNvSpPr>
            <a:spLocks noGrp="1"/>
          </p:cNvSpPr>
          <p:nvPr>
            <p:ph type="ftr" sz="quarter"/>
          </p:nvPr>
        </p:nvSpPr>
        <p:spPr>
          <a:xfrm>
            <a:off x="5943600" y="6508750"/>
            <a:ext cx="2895600" cy="290513"/>
          </a:xfrm>
          <a:prstGeom prst="rect">
            <a:avLst/>
          </a:prstGeom>
          <a:noFill/>
          <a:ln w="9525">
            <a:noFill/>
          </a:ln>
        </p:spPr>
        <p:txBody>
          <a:bodyPr anchor="t"/>
          <a:lstStyle>
            <a:lvl1pPr algn="r">
              <a:defRPr sz="1000">
                <a:solidFill>
                  <a:srgbClr val="1D528D"/>
                </a:solidFill>
                <a:latin typeface="Verdana" panose="020B0604030504040204" pitchFamily="2" charset="0"/>
                <a:ea typeface="宋体" panose="02010600030101010101" pitchFamily="2" charset="-122"/>
              </a:defRPr>
            </a:lvl1pPr>
          </a:lstStyle>
          <a:p>
            <a:pPr lvl="0" eaLnBrk="0" fontAlgn="base" hangingPunct="0"/>
            <a:r>
              <a:rPr lang="en-US" altLang="x-none" strike="noStrike" noProof="1" dirty="0">
                <a:latin typeface="Verdana" panose="020B0604030504040204" pitchFamily="2" charset="0"/>
                <a:ea typeface="宋体" panose="02010600030101010101" pitchFamily="2" charset="-122"/>
                <a:cs typeface="+mn-ea"/>
              </a:rPr>
              <a:t>Company Logo</a:t>
            </a:r>
            <a:endParaRPr lang="en-US" altLang="x-none" strike="noStrike" noProof="1" dirty="0"/>
          </a:p>
        </p:txBody>
      </p:sp>
      <p:sp>
        <p:nvSpPr>
          <p:cNvPr id="2057" name="灯片编号占位符 5"/>
          <p:cNvSpPr>
            <a:spLocks noGrp="1"/>
          </p:cNvSpPr>
          <p:nvPr>
            <p:ph type="sldNum" sz="quarter"/>
          </p:nvPr>
        </p:nvSpPr>
        <p:spPr>
          <a:xfrm>
            <a:off x="3429000" y="6537325"/>
            <a:ext cx="2133600" cy="258763"/>
          </a:xfrm>
          <a:prstGeom prst="rect">
            <a:avLst/>
          </a:prstGeom>
          <a:noFill/>
          <a:ln w="9525">
            <a:noFill/>
          </a:ln>
        </p:spPr>
        <p:txBody>
          <a:bodyPr anchor="t"/>
          <a:lstStyle>
            <a:lvl1pPr algn="ctr">
              <a:defRPr sz="1000">
                <a:solidFill>
                  <a:srgbClr val="1D528D"/>
                </a:solidFill>
                <a:latin typeface="Verdana" panose="020B0604030504040204" pitchFamily="2" charset="0"/>
                <a:ea typeface="宋体" panose="02010600030101010101" pitchFamily="2" charset="-122"/>
              </a:defRPr>
            </a:lvl1pPr>
          </a:lstStyle>
          <a:p>
            <a:pPr lvl="0" eaLnBrk="0" fontAlgn="base" hangingPunct="0"/>
            <a:fld id="{9A0DB2DC-4C9A-4742-B13C-FB6460FD3503}" type="slidenum">
              <a:rPr lang="zh-CN" altLang="en-US" strike="noStrike" noProof="1" dirty="0">
                <a:latin typeface="Verdana" panose="020B0604030504040204" pitchFamily="2" charset="0"/>
                <a:ea typeface="宋体" panose="02010600030101010101" pitchFamily="2" charset="-122"/>
                <a:cs typeface="+mn-ea"/>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marL="0" lvl="0" indent="0" algn="l" defTabSz="914400" eaLnBrk="0" fontAlgn="base" latinLnBrk="0" hangingPunct="0">
        <a:lnSpc>
          <a:spcPct val="100000"/>
        </a:lnSpc>
        <a:spcBef>
          <a:spcPct val="0"/>
        </a:spcBef>
        <a:spcAft>
          <a:spcPct val="0"/>
        </a:spcAft>
        <a:buClr>
          <a:srgbClr val="000000"/>
        </a:buClr>
        <a:buNone/>
        <a:defRPr sz="3200" b="0" i="0" u="none" kern="1200" baseline="0">
          <a:solidFill>
            <a:schemeClr val="tx2"/>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1"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1"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png"/></Relationships>
</file>

<file path=ppt/slides/_rels/slide10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image" Target="../media/image137.jpe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38.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39.GIF"/></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41.png"/><Relationship Id="rId1" Type="http://schemas.openxmlformats.org/officeDocument/2006/relationships/image" Target="../media/image140.png"/></Relationships>
</file>

<file path=ppt/slides/_rels/slide104.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45.png"/><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image" Target="../media/image142.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47.png"/><Relationship Id="rId1" Type="http://schemas.openxmlformats.org/officeDocument/2006/relationships/image" Target="../media/image146.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49.png"/><Relationship Id="rId1" Type="http://schemas.openxmlformats.org/officeDocument/2006/relationships/image" Target="../media/image148.jpeg"/></Relationships>
</file>

<file path=ppt/slides/_rels/slide107.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image" Target="../media/image15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7.png"/><Relationship Id="rId1" Type="http://schemas.openxmlformats.org/officeDocument/2006/relationships/image" Target="../media/image16.png"/></Relationships>
</file>

<file path=ppt/slides/_rels/slide11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image" Target="../media/image15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7.png"/></Relationships>
</file>

<file path=ppt/slides/_rels/slide119.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image" Target="../media/image12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0.png"/><Relationship Id="rId1" Type="http://schemas.openxmlformats.org/officeDocument/2006/relationships/image" Target="../media/image1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image" Target="../media/image13.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9.jpeg"/></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60.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61.pn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63.jpeg"/><Relationship Id="rId1" Type="http://schemas.openxmlformats.org/officeDocument/2006/relationships/image" Target="../media/image162.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3.jpeg"/></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64.jpeg"/></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65.jpe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67.jpeg"/><Relationship Id="rId1" Type="http://schemas.openxmlformats.org/officeDocument/2006/relationships/image" Target="../media/image166.jpeg"/></Relationships>
</file>

<file path=ppt/slides/_rels/slide153.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C:/Users/WEN/&#37329;&#23665;&#24555;&#30424;/&#20010;&#20154;&#36164;&#26009;/http:/xaz.jy.gov.cn/image20050518/194630.jpg" TargetMode="External"/><Relationship Id="rId3" Type="http://schemas.openxmlformats.org/officeDocument/2006/relationships/image" Target="../media/image169.jpeg"/><Relationship Id="rId2" Type="http://schemas.openxmlformats.org/officeDocument/2006/relationships/image" Target="C:/Users/WEN/&#37329;&#23665;&#24555;&#30424;/&#20010;&#20154;&#36164;&#26009;/http:/xaz.jy.gov.cn/image20050518/194631.jpg" TargetMode="External"/><Relationship Id="rId1" Type="http://schemas.openxmlformats.org/officeDocument/2006/relationships/image" Target="../media/image168.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73.jpeg"/><Relationship Id="rId1" Type="http://schemas.openxmlformats.org/officeDocument/2006/relationships/image" Target="../media/image172.jpeg"/></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74.jpe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76.jpeg"/><Relationship Id="rId1" Type="http://schemas.openxmlformats.org/officeDocument/2006/relationships/image" Target="../media/image175.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78.png"/><Relationship Id="rId1" Type="http://schemas.openxmlformats.org/officeDocument/2006/relationships/image" Target="../media/image17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3.jpeg"/><Relationship Id="rId1" Type="http://schemas.openxmlformats.org/officeDocument/2006/relationships/image" Target="../media/image22.pn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80.png"/><Relationship Id="rId1" Type="http://schemas.openxmlformats.org/officeDocument/2006/relationships/image" Target="../media/image179.png"/></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81.png"/></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82.jpeg"/></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84.jpeg"/><Relationship Id="rId1" Type="http://schemas.openxmlformats.org/officeDocument/2006/relationships/image" Target="../media/image183.jpeg"/></Relationships>
</file>

<file path=ppt/slides/_rels/slide164.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88.jpeg"/><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image" Target="../media/image185.png"/></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89.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91.png"/><Relationship Id="rId1" Type="http://schemas.openxmlformats.org/officeDocument/2006/relationships/image" Target="../media/image190.png"/></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92.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94.png"/><Relationship Id="rId1" Type="http://schemas.openxmlformats.org/officeDocument/2006/relationships/image" Target="../media/image193.png"/></Relationships>
</file>

<file path=ppt/slides/_rels/slide16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9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97.png"/><Relationship Id="rId1" Type="http://schemas.openxmlformats.org/officeDocument/2006/relationships/image" Target="../media/image196.png"/></Relationships>
</file>

<file path=ppt/slides/_rels/slide17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vmlDrawing" Target="../drawings/vmlDrawing6.vml"/><Relationship Id="rId4" Type="http://schemas.openxmlformats.org/officeDocument/2006/relationships/slideLayout" Target="../slideLayouts/slideLayout18.xml"/><Relationship Id="rId3" Type="http://schemas.openxmlformats.org/officeDocument/2006/relationships/image" Target="../media/image199.png"/><Relationship Id="rId2" Type="http://schemas.openxmlformats.org/officeDocument/2006/relationships/oleObject" Target="../embeddings/oleObject8.bin"/><Relationship Id="rId1" Type="http://schemas.openxmlformats.org/officeDocument/2006/relationships/image" Target="../media/image19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5.png"/><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9.png"/><Relationship Id="rId1"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4.png"/><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5.jpeg"/></Relationships>
</file>

<file path=ppt/slides/_rels/slide33.xml.rels><?xml version="1.0" encoding="UTF-8" standalone="yes"?>
<Relationships xmlns="http://schemas.openxmlformats.org/package/2006/relationships"><Relationship Id="rId8" Type="http://schemas.openxmlformats.org/officeDocument/2006/relationships/vmlDrawing" Target="../drawings/vmlDrawing4.vml"/><Relationship Id="rId7" Type="http://schemas.openxmlformats.org/officeDocument/2006/relationships/slideLayout" Target="../slideLayouts/slideLayout18.xml"/><Relationship Id="rId6" Type="http://schemas.openxmlformats.org/officeDocument/2006/relationships/image" Target="../media/image38.emf"/><Relationship Id="rId5" Type="http://schemas.openxmlformats.org/officeDocument/2006/relationships/oleObject" Target="../embeddings/oleObject6.bin"/><Relationship Id="rId4" Type="http://schemas.openxmlformats.org/officeDocument/2006/relationships/image" Target="../media/image37.emf"/><Relationship Id="rId3" Type="http://schemas.openxmlformats.org/officeDocument/2006/relationships/oleObject" Target="../embeddings/oleObject5.bin"/><Relationship Id="rId2" Type="http://schemas.openxmlformats.org/officeDocument/2006/relationships/image" Target="../media/image36.emf"/><Relationship Id="rId1"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40.png"/><Relationship Id="rId1"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42.jpeg"/><Relationship Id="rId1"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45.jpeg"/><Relationship Id="rId1" Type="http://schemas.openxmlformats.org/officeDocument/2006/relationships/image" Target="../media/image44.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8.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8.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9.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9.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50.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0.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8.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54.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1.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2.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3.jpe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64.xml.rels><?xml version="1.0" encoding="UTF-8" standalone="yes"?>
<Relationships xmlns="http://schemas.openxmlformats.org/package/2006/relationships"><Relationship Id="rId9" Type="http://schemas.openxmlformats.org/officeDocument/2006/relationships/image" Target="../media/image75.png"/><Relationship Id="rId8" Type="http://schemas.openxmlformats.org/officeDocument/2006/relationships/image" Target="../media/image74.png"/><Relationship Id="rId7" Type="http://schemas.openxmlformats.org/officeDocument/2006/relationships/image" Target="../media/image73.pn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1" Type="http://schemas.openxmlformats.org/officeDocument/2006/relationships/notesSlide" Target="../notesSlides/notesSlide3.xml"/><Relationship Id="rId10" Type="http://schemas.openxmlformats.org/officeDocument/2006/relationships/slideLayout" Target="../slideLayouts/slideLayout18.xml"/><Relationship Id="rId1" Type="http://schemas.openxmlformats.org/officeDocument/2006/relationships/image" Target="../media/image6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6" Type="http://schemas.openxmlformats.org/officeDocument/2006/relationships/slideLayout" Target="../slideLayouts/slideLayout12.xml"/><Relationship Id="rId25" Type="http://schemas.microsoft.com/office/2007/relationships/diagramDrawing" Target="../diagrams/drawing5.xml"/><Relationship Id="rId24" Type="http://schemas.openxmlformats.org/officeDocument/2006/relationships/diagramColors" Target="../diagrams/colors5.xml"/><Relationship Id="rId23" Type="http://schemas.openxmlformats.org/officeDocument/2006/relationships/diagramQuickStyle" Target="../diagrams/quickStyle5.xml"/><Relationship Id="rId22" Type="http://schemas.openxmlformats.org/officeDocument/2006/relationships/diagramLayout" Target="../diagrams/layout5.xml"/><Relationship Id="rId21" Type="http://schemas.openxmlformats.org/officeDocument/2006/relationships/diagramData" Target="../diagrams/data5.xml"/><Relationship Id="rId20" Type="http://schemas.microsoft.com/office/2007/relationships/diagramDrawing" Target="../diagrams/drawing4.xml"/><Relationship Id="rId2" Type="http://schemas.openxmlformats.org/officeDocument/2006/relationships/diagramLayout" Target="../diagrams/layout1.xml"/><Relationship Id="rId19" Type="http://schemas.openxmlformats.org/officeDocument/2006/relationships/diagramColors" Target="../diagrams/colors4.xml"/><Relationship Id="rId18" Type="http://schemas.openxmlformats.org/officeDocument/2006/relationships/diagramQuickStyle" Target="../diagrams/quickStyle4.xml"/><Relationship Id="rId17" Type="http://schemas.openxmlformats.org/officeDocument/2006/relationships/diagramLayout" Target="../diagrams/layout4.xml"/><Relationship Id="rId16" Type="http://schemas.openxmlformats.org/officeDocument/2006/relationships/diagramData" Target="../diagrams/data4.xml"/><Relationship Id="rId15" Type="http://schemas.microsoft.com/office/2007/relationships/diagramDrawing" Target="../diagrams/drawing3.xml"/><Relationship Id="rId14" Type="http://schemas.openxmlformats.org/officeDocument/2006/relationships/diagramColors" Target="../diagrams/colors3.xml"/><Relationship Id="rId13" Type="http://schemas.openxmlformats.org/officeDocument/2006/relationships/diagramQuickStyle" Target="../diagrams/quickStyle3.xml"/><Relationship Id="rId12" Type="http://schemas.openxmlformats.org/officeDocument/2006/relationships/diagramLayout" Target="../diagrams/layout3.xml"/><Relationship Id="rId11" Type="http://schemas.openxmlformats.org/officeDocument/2006/relationships/diagramData" Target="../diagrams/data3.xml"/><Relationship Id="rId10" Type="http://schemas.microsoft.com/office/2007/relationships/diagramDrawing" Target="../diagrams/drawing2.xml"/><Relationship Id="rId1" Type="http://schemas.openxmlformats.org/officeDocument/2006/relationships/diagramData" Target="../diagrams/data1.xml"/></Relationships>
</file>

<file path=ppt/slides/_rels/slide69.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png"/></Relationships>
</file>

<file path=ppt/slides/_rels/slide70.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7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diagramDrawing" Target="../diagrams/drawing8.xml"/><Relationship Id="rId4" Type="http://schemas.openxmlformats.org/officeDocument/2006/relationships/diagramColors" Target="../diagrams/colors8.xml"/><Relationship Id="rId3" Type="http://schemas.openxmlformats.org/officeDocument/2006/relationships/diagramQuickStyle" Target="../diagrams/quickStyle8.xml"/><Relationship Id="rId2" Type="http://schemas.openxmlformats.org/officeDocument/2006/relationships/diagramLayout" Target="../diagrams/layout8.xml"/><Relationship Id="rId1" Type="http://schemas.openxmlformats.org/officeDocument/2006/relationships/diagramData" Target="../diagrams/data8.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76.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_rels/slide74.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13.xml"/><Relationship Id="rId2" Type="http://schemas.openxmlformats.org/officeDocument/2006/relationships/image" Target="../media/image80.emf"/><Relationship Id="rId1" Type="http://schemas.openxmlformats.org/officeDocument/2006/relationships/oleObject" Target="../embeddings/oleObject7.bin"/></Relationships>
</file>

<file path=ppt/slides/_rels/slide75.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84.pn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slides/_rels/slide77.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8.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9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94.png"/><Relationship Id="rId1" Type="http://schemas.openxmlformats.org/officeDocument/2006/relationships/image" Target="../media/image93.png"/></Relationships>
</file>

<file path=ppt/slides/_rels/slide8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image" Target="../media/image95.png"/></Relationships>
</file>

<file path=ppt/slides/_rels/slide8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image" Target="../media/image97.png"/></Relationships>
</file>

<file path=ppt/slides/_rels/slide83.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8.xml"/><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image" Target="../media/image9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99.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image" Target="../media/image10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4.jpeg"/><Relationship Id="rId1" Type="http://schemas.openxmlformats.org/officeDocument/2006/relationships/image" Target="../media/image13.jpeg"/></Relationships>
</file>

<file path=ppt/slides/_rels/slide90.xml.rels><?xml version="1.0" encoding="UTF-8" standalone="yes"?>
<Relationships xmlns="http://schemas.openxmlformats.org/package/2006/relationships"><Relationship Id="rId9" Type="http://schemas.openxmlformats.org/officeDocument/2006/relationships/image" Target="../media/image111.jpeg"/><Relationship Id="rId8" Type="http://schemas.openxmlformats.org/officeDocument/2006/relationships/image" Target="../media/image110.jpeg"/><Relationship Id="rId7" Type="http://schemas.openxmlformats.org/officeDocument/2006/relationships/image" Target="../media/image109.jpeg"/><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png"/><Relationship Id="rId3" Type="http://schemas.openxmlformats.org/officeDocument/2006/relationships/image" Target="../media/image105.jpeg"/><Relationship Id="rId2" Type="http://schemas.openxmlformats.org/officeDocument/2006/relationships/image" Target="../media/image104.png"/><Relationship Id="rId10" Type="http://schemas.openxmlformats.org/officeDocument/2006/relationships/slideLayout" Target="../slideLayouts/slideLayout18.xml"/><Relationship Id="rId1" Type="http://schemas.openxmlformats.org/officeDocument/2006/relationships/image" Target="../media/image103.png"/></Relationships>
</file>

<file path=ppt/slides/_rels/slide91.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116.png"/><Relationship Id="rId4" Type="http://schemas.openxmlformats.org/officeDocument/2006/relationships/image" Target="../media/image115.png"/><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image" Target="../media/image112.png"/></Relationships>
</file>

<file path=ppt/slides/_rels/slide92.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20.jpeg"/><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image" Target="../media/image117.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21.png"/></Relationships>
</file>

<file path=ppt/slides/_rels/slide94.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2.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2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image" Target="../media/image126.png"/></Relationships>
</file>

<file path=ppt/slides/_rels/slide98.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image" Target="../media/image126.png"/></Relationships>
</file>

<file path=ppt/slides/_rels/slide99.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136.jpeg"/><Relationship Id="rId4" Type="http://schemas.openxmlformats.org/officeDocument/2006/relationships/image" Target="../media/image135.png"/><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3" name="图片 3" descr="未标题-1 拷贝.jpg"/>
          <p:cNvPicPr>
            <a:picLocks noChangeAspect="1"/>
          </p:cNvPicPr>
          <p:nvPr/>
        </p:nvPicPr>
        <p:blipFill>
          <a:blip r:embed="rId1"/>
          <a:stretch>
            <a:fillRect/>
          </a:stretch>
        </p:blipFill>
        <p:spPr>
          <a:xfrm>
            <a:off x="1588" y="0"/>
            <a:ext cx="9144000" cy="6858000"/>
          </a:xfrm>
          <a:prstGeom prst="rect">
            <a:avLst/>
          </a:prstGeom>
          <a:noFill/>
          <a:ln w="9525">
            <a:noFill/>
          </a:ln>
        </p:spPr>
      </p:pic>
      <p:sp>
        <p:nvSpPr>
          <p:cNvPr id="8194" name="TextBox 4"/>
          <p:cNvSpPr txBox="1"/>
          <p:nvPr/>
        </p:nvSpPr>
        <p:spPr>
          <a:xfrm>
            <a:off x="323850" y="3573463"/>
            <a:ext cx="8496300" cy="762000"/>
          </a:xfrm>
          <a:prstGeom prst="rect">
            <a:avLst/>
          </a:prstGeom>
          <a:noFill/>
          <a:ln w="9525">
            <a:noFill/>
          </a:ln>
        </p:spPr>
        <p:txBody>
          <a:bodyPr anchor="t">
            <a:spAutoFit/>
          </a:bodyPr>
          <a:p>
            <a:pPr lvl="0" indent="0" algn="ctr"/>
            <a:r>
              <a:rPr lang="zh-CN" altLang="en-US" sz="4400" dirty="0">
                <a:latin typeface="黑体" panose="02010600030101010101" pitchFamily="1" charset="-122"/>
                <a:ea typeface="黑体" panose="02010600030101010101" pitchFamily="1" charset="-122"/>
              </a:rPr>
              <a:t>新形势 新农民 新农业</a:t>
            </a:r>
            <a:endParaRPr lang="zh-CN" altLang="en-US" sz="4400" dirty="0">
              <a:latin typeface="黑体" panose="02010600030101010101" pitchFamily="1" charset="-122"/>
              <a:ea typeface="黑体" panose="02010600030101010101" pitchFamily="1" charset="-122"/>
            </a:endParaRPr>
          </a:p>
        </p:txBody>
      </p:sp>
      <p:sp>
        <p:nvSpPr>
          <p:cNvPr id="8195" name="TextBox 6"/>
          <p:cNvSpPr txBox="1"/>
          <p:nvPr/>
        </p:nvSpPr>
        <p:spPr>
          <a:xfrm>
            <a:off x="2339975" y="5518150"/>
            <a:ext cx="4248150" cy="517525"/>
          </a:xfrm>
          <a:prstGeom prst="rect">
            <a:avLst/>
          </a:prstGeom>
          <a:noFill/>
          <a:ln w="9525">
            <a:noFill/>
          </a:ln>
        </p:spPr>
        <p:txBody>
          <a:bodyPr anchor="t">
            <a:spAutoFit/>
          </a:bodyPr>
          <a:p>
            <a:pPr lvl="0" indent="0" algn="ctr"/>
            <a:r>
              <a:rPr lang="en-US" altLang="x-none" sz="2800" dirty="0">
                <a:latin typeface="Arial" panose="020B0604020202020204" pitchFamily="34" charset="0"/>
                <a:ea typeface="宋体" panose="02010600030101010101" pitchFamily="2" charset="-122"/>
              </a:rPr>
              <a:t>201</a:t>
            </a:r>
            <a:r>
              <a:rPr lang="en-US" altLang="zh-CN" sz="2800" dirty="0">
                <a:latin typeface="Arial" panose="020B0604020202020204" pitchFamily="34" charset="0"/>
                <a:ea typeface="宋体" panose="02010600030101010101" pitchFamily="2" charset="-122"/>
              </a:rPr>
              <a:t>7</a:t>
            </a:r>
            <a:r>
              <a:rPr lang="zh-CN" altLang="en-US" sz="2800" dirty="0">
                <a:latin typeface="Arial" panose="020B0604020202020204" pitchFamily="34" charset="0"/>
                <a:ea typeface="宋体" panose="02010600030101010101" pitchFamily="2" charset="-122"/>
              </a:rPr>
              <a:t>年</a:t>
            </a:r>
            <a:r>
              <a:rPr lang="en-US" altLang="zh-CN" sz="2800" dirty="0">
                <a:latin typeface="Arial" panose="020B0604020202020204" pitchFamily="34" charset="0"/>
                <a:ea typeface="宋体" panose="02010600030101010101" pitchFamily="2" charset="-122"/>
              </a:rPr>
              <a:t>2</a:t>
            </a:r>
            <a:r>
              <a:rPr lang="zh-CN" altLang="en-US" sz="2800" dirty="0">
                <a:latin typeface="Arial" panose="020B0604020202020204" pitchFamily="34" charset="0"/>
                <a:ea typeface="宋体" panose="02010600030101010101" pitchFamily="2" charset="-122"/>
              </a:rPr>
              <a:t>月</a:t>
            </a:r>
            <a:endParaRPr lang="zh-CN" altLang="en-US" sz="2800" dirty="0">
              <a:latin typeface="Arial" panose="020B0604020202020204" pitchFamily="34" charset="0"/>
              <a:ea typeface="宋体" panose="02010600030101010101" pitchFamily="2" charset="-122"/>
            </a:endParaRPr>
          </a:p>
        </p:txBody>
      </p:sp>
      <p:grpSp>
        <p:nvGrpSpPr>
          <p:cNvPr id="8196" name="Group 5"/>
          <p:cNvGrpSpPr/>
          <p:nvPr/>
        </p:nvGrpSpPr>
        <p:grpSpPr>
          <a:xfrm>
            <a:off x="323850" y="2997200"/>
            <a:ext cx="8451850" cy="287338"/>
            <a:chOff x="0" y="0"/>
            <a:chExt cx="8451875" cy="288000"/>
          </a:xfrm>
        </p:grpSpPr>
        <p:sp>
          <p:nvSpPr>
            <p:cNvPr id="8197" name="TextBox 7"/>
            <p:cNvSpPr txBox="1"/>
            <p:nvPr/>
          </p:nvSpPr>
          <p:spPr>
            <a:xfrm>
              <a:off x="0" y="0"/>
              <a:ext cx="3096000" cy="288000"/>
            </a:xfrm>
            <a:prstGeom prst="rect">
              <a:avLst/>
            </a:prstGeom>
            <a:solidFill>
              <a:srgbClr val="FFC000"/>
            </a:solidFill>
            <a:ln w="9525">
              <a:noFill/>
            </a:ln>
          </p:spPr>
          <p:txBody>
            <a:bodyPr anchor="t">
              <a:spAutoFit/>
            </a:bodyPr>
            <a:p>
              <a:pPr lvl="0" indent="0" algn="ctr"/>
              <a:endParaRPr lang="zh-CN" altLang="en-US" sz="2800" dirty="0">
                <a:solidFill>
                  <a:schemeClr val="accent1"/>
                </a:solidFill>
                <a:latin typeface="Copperplate Gothic Bold" panose="020E0705020206020404" pitchFamily="2" charset="0"/>
                <a:ea typeface="幼圆" panose="02010509060101010101" pitchFamily="1" charset="-122"/>
              </a:endParaRPr>
            </a:p>
          </p:txBody>
        </p:sp>
        <p:cxnSp>
          <p:nvCxnSpPr>
            <p:cNvPr id="8198" name="直接连接符 8"/>
            <p:cNvCxnSpPr/>
            <p:nvPr/>
          </p:nvCxnSpPr>
          <p:spPr>
            <a:xfrm>
              <a:off x="2800358" y="268906"/>
              <a:ext cx="5651517" cy="0"/>
            </a:xfrm>
            <a:prstGeom prst="line">
              <a:avLst/>
            </a:prstGeom>
            <a:ln w="28575" cap="flat" cmpd="sng">
              <a:solidFill>
                <a:srgbClr val="FFC000"/>
              </a:solidFill>
              <a:prstDash val="solid"/>
              <a:round/>
              <a:headEnd type="none" w="med" len="med"/>
              <a:tailEnd type="none" w="med" len="med"/>
            </a:ln>
          </p:spPr>
        </p:cxnSp>
      </p:grpSp>
      <p:pic>
        <p:nvPicPr>
          <p:cNvPr id="8199" name="图片 13" descr="p49.jpg"/>
          <p:cNvPicPr preferRelativeResize="0"/>
          <p:nvPr/>
        </p:nvPicPr>
        <p:blipFill>
          <a:blip r:embed="rId2"/>
          <a:stretch>
            <a:fillRect/>
          </a:stretch>
        </p:blipFill>
        <p:spPr>
          <a:xfrm>
            <a:off x="4572000" y="1196975"/>
            <a:ext cx="1657350" cy="1441450"/>
          </a:xfrm>
          <a:prstGeom prst="rect">
            <a:avLst/>
          </a:prstGeom>
          <a:noFill/>
          <a:ln w="28575" cap="sq" cmpd="sng">
            <a:solidFill>
              <a:srgbClr val="00B0F0"/>
            </a:solidFill>
            <a:prstDash val="solid"/>
            <a:miter/>
            <a:headEnd type="none" w="med" len="med"/>
            <a:tailEnd type="none" w="med" len="med"/>
          </a:ln>
          <a:effectLst>
            <a:outerShdw dist="50799" dir="2699999" algn="ctr" rotWithShape="0">
              <a:srgbClr val="000000">
                <a:alpha val="25000"/>
              </a:srgbClr>
            </a:outerShdw>
          </a:effectLst>
        </p:spPr>
      </p:pic>
      <p:pic>
        <p:nvPicPr>
          <p:cNvPr id="8200" name="Picture 9"/>
          <p:cNvPicPr>
            <a:picLocks noChangeAspect="1"/>
          </p:cNvPicPr>
          <p:nvPr/>
        </p:nvPicPr>
        <p:blipFill>
          <a:blip r:embed="rId3"/>
          <a:stretch>
            <a:fillRect/>
          </a:stretch>
        </p:blipFill>
        <p:spPr>
          <a:xfrm>
            <a:off x="6372225" y="692150"/>
            <a:ext cx="1584325" cy="1616075"/>
          </a:xfrm>
          <a:prstGeom prst="rect">
            <a:avLst/>
          </a:prstGeom>
          <a:noFill/>
          <a:ln w="28575" cap="flat" cmpd="sng">
            <a:solidFill>
              <a:srgbClr val="00B0F0"/>
            </a:solidFill>
            <a:prstDash val="solid"/>
            <a:miter/>
            <a:headEnd type="none" w="med" len="med"/>
            <a:tailEnd type="none" w="med" len="med"/>
          </a:ln>
        </p:spPr>
      </p:pic>
      <p:pic>
        <p:nvPicPr>
          <p:cNvPr id="8201" name="Picture 10"/>
          <p:cNvPicPr>
            <a:picLocks noChangeAspect="1"/>
          </p:cNvPicPr>
          <p:nvPr/>
        </p:nvPicPr>
        <p:blipFill>
          <a:blip r:embed="rId4"/>
          <a:stretch>
            <a:fillRect/>
          </a:stretch>
        </p:blipFill>
        <p:spPr>
          <a:xfrm>
            <a:off x="7092950" y="1989138"/>
            <a:ext cx="1631950" cy="1154112"/>
          </a:xfrm>
          <a:prstGeom prst="rect">
            <a:avLst/>
          </a:prstGeom>
          <a:noFill/>
          <a:ln w="28575" cap="flat" cmpd="sng">
            <a:solidFill>
              <a:srgbClr val="00B0F0"/>
            </a:solidFill>
            <a:prstDash val="solid"/>
            <a:miter/>
            <a:headEnd type="none" w="med" len="med"/>
            <a:tailEnd type="none" w="med" len="med"/>
          </a:ln>
        </p:spPr>
      </p:pic>
      <p:pic>
        <p:nvPicPr>
          <p:cNvPr id="8202" name="Picture 11"/>
          <p:cNvPicPr>
            <a:picLocks noChangeAspect="1"/>
          </p:cNvPicPr>
          <p:nvPr/>
        </p:nvPicPr>
        <p:blipFill>
          <a:blip r:embed="rId5"/>
          <a:stretch>
            <a:fillRect/>
          </a:stretch>
        </p:blipFill>
        <p:spPr>
          <a:xfrm>
            <a:off x="2700338" y="1412875"/>
            <a:ext cx="1709737" cy="1285875"/>
          </a:xfrm>
          <a:prstGeom prst="rect">
            <a:avLst/>
          </a:prstGeom>
          <a:noFill/>
          <a:ln w="9525">
            <a:noFill/>
          </a:ln>
        </p:spPr>
      </p:pic>
      <p:sp>
        <p:nvSpPr>
          <p:cNvPr id="8203" name="TextBox 4"/>
          <p:cNvSpPr txBox="1"/>
          <p:nvPr/>
        </p:nvSpPr>
        <p:spPr>
          <a:xfrm>
            <a:off x="252413" y="5013325"/>
            <a:ext cx="8640762" cy="517525"/>
          </a:xfrm>
          <a:prstGeom prst="rect">
            <a:avLst/>
          </a:prstGeom>
          <a:noFill/>
          <a:ln w="9525">
            <a:noFill/>
          </a:ln>
        </p:spPr>
        <p:txBody>
          <a:bodyPr anchor="t">
            <a:spAutoFit/>
          </a:bodyPr>
          <a:p>
            <a:pPr lvl="0" indent="0" algn="ctr"/>
            <a:r>
              <a:rPr lang="zh-CN" altLang="en-US" sz="2800" dirty="0">
                <a:latin typeface="Arial" panose="020B0604020202020204" pitchFamily="34" charset="0"/>
                <a:ea typeface="黑体" panose="02010600030101010101" pitchFamily="1" charset="-122"/>
                <a:sym typeface="Arial" panose="020B0604020202020204" pitchFamily="34" charset="0"/>
              </a:rPr>
              <a:t>绵阳市农业局科教中心  文启金</a:t>
            </a:r>
            <a:endParaRPr lang="zh-CN" altLang="en-US" sz="2800" dirty="0">
              <a:latin typeface="Arial" panose="020B0604020202020204" pitchFamily="34" charset="0"/>
              <a:ea typeface="黑体" panose="02010600030101010101" pitchFamily="1" charset="-122"/>
              <a:sym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7410" name="Rectangle 2"/>
          <p:cNvSpPr>
            <a:spLocks noGrp="1"/>
          </p:cNvSpPr>
          <p:nvPr>
            <p:ph type="title"/>
          </p:nvPr>
        </p:nvSpPr>
        <p:spPr>
          <a:xfrm>
            <a:off x="4645025" y="1125538"/>
            <a:ext cx="4319588" cy="5329237"/>
          </a:xfrm>
        </p:spPr>
        <p:txBody>
          <a:bodyPr wrap="square" lIns="104140" tIns="50165" rIns="104140" bIns="50165" anchor="ctr"/>
          <a:p>
            <a:pPr lvl="0" indent="0"/>
            <a:r>
              <a:rPr lang="en-US" altLang="x-none" sz="2400" b="1" dirty="0">
                <a:solidFill>
                  <a:schemeClr val="tx1"/>
                </a:solidFill>
                <a:sym typeface="Arial" panose="020B0604020202020204" pitchFamily="34" charset="0"/>
              </a:rPr>
              <a:t>       “</a:t>
            </a:r>
            <a:r>
              <a:rPr lang="zh-CN" altLang="en-US" sz="2400" b="1" dirty="0">
                <a:solidFill>
                  <a:schemeClr val="tx1"/>
                </a:solidFill>
                <a:sym typeface="Arial" panose="020B0604020202020204" pitchFamily="34" charset="0"/>
              </a:rPr>
              <a:t>我年轻时在中国农村生活多年，亲身经历过吃不饱饭的艰难岁月。吃一顿饱饭可能很快就会忘记，但饥饿留下的印象永生难忘。”</a:t>
            </a:r>
            <a:br>
              <a:rPr lang="zh-CN" altLang="en-US" sz="2400" b="1" dirty="0">
                <a:solidFill>
                  <a:schemeClr val="tx1"/>
                </a:solidFill>
                <a:sym typeface="Arial" panose="020B0604020202020204" pitchFamily="34" charset="0"/>
              </a:rPr>
            </a:br>
            <a:br>
              <a:rPr lang="zh-CN" altLang="en-US" sz="2400" b="1" dirty="0">
                <a:solidFill>
                  <a:schemeClr val="tx1"/>
                </a:solidFill>
                <a:sym typeface="Arial" panose="020B0604020202020204" pitchFamily="34" charset="0"/>
              </a:rPr>
            </a:br>
            <a:endParaRPr lang="zh-CN" altLang="en-US" sz="2400" b="1" dirty="0">
              <a:solidFill>
                <a:schemeClr val="tx1"/>
              </a:solidFill>
              <a:sym typeface="Arial" panose="020B0604020202020204" pitchFamily="34" charset="0"/>
            </a:endParaRPr>
          </a:p>
        </p:txBody>
      </p:sp>
      <p:sp>
        <p:nvSpPr>
          <p:cNvPr id="17411"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方正舒体" panose="02010601030101010101" pitchFamily="2" charset="-122"/>
              </a:rPr>
              <a:t>粮</a:t>
            </a:r>
            <a:r>
              <a:rPr lang="zh-CN" altLang="en-US" sz="3200" dirty="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p:txBody>
      </p:sp>
      <p:pic>
        <p:nvPicPr>
          <p:cNvPr id="17412" name="Picture 4"/>
          <p:cNvPicPr>
            <a:picLocks noChangeAspect="1"/>
          </p:cNvPicPr>
          <p:nvPr/>
        </p:nvPicPr>
        <p:blipFill>
          <a:blip r:embed="rId1"/>
          <a:stretch>
            <a:fillRect/>
          </a:stretch>
        </p:blipFill>
        <p:spPr>
          <a:xfrm>
            <a:off x="396875" y="1485900"/>
            <a:ext cx="3887788" cy="2840038"/>
          </a:xfrm>
          <a:prstGeom prst="rect">
            <a:avLst/>
          </a:prstGeom>
          <a:noFill/>
          <a:ln w="9525">
            <a:noFill/>
          </a:ln>
        </p:spPr>
      </p:pic>
      <p:sp>
        <p:nvSpPr>
          <p:cNvPr id="17413" name="Text Box 5"/>
          <p:cNvSpPr txBox="1"/>
          <p:nvPr/>
        </p:nvSpPr>
        <p:spPr>
          <a:xfrm>
            <a:off x="468313" y="4581525"/>
            <a:ext cx="3816350" cy="1298575"/>
          </a:xfrm>
          <a:prstGeom prst="rect">
            <a:avLst/>
          </a:prstGeom>
          <a:noFill/>
          <a:ln w="9525">
            <a:noFill/>
          </a:ln>
        </p:spPr>
        <p:txBody>
          <a:bodyPr anchor="t">
            <a:spAutoFit/>
          </a:bodyPr>
          <a:p>
            <a:pPr lvl="0" indent="0" algn="ctr">
              <a:lnSpc>
                <a:spcPct val="110000"/>
              </a:lnSpc>
            </a:pPr>
            <a:r>
              <a:rPr lang="zh-CN" altLang="en-US" dirty="0">
                <a:latin typeface="Arial" panose="020B0604020202020204" pitchFamily="34" charset="0"/>
                <a:ea typeface="宋体" panose="02010600030101010101" pitchFamily="2" charset="-122"/>
              </a:rPr>
              <a:t>依托家庭经营推进农业现代化</a:t>
            </a:r>
            <a:endParaRPr lang="zh-CN" altLang="en-US" dirty="0">
              <a:latin typeface="Arial" panose="020B0604020202020204" pitchFamily="34" charset="0"/>
              <a:ea typeface="宋体" panose="02010600030101010101" pitchFamily="2" charset="-122"/>
            </a:endParaRPr>
          </a:p>
          <a:p>
            <a:pPr lvl="0" indent="0" algn="ctr">
              <a:lnSpc>
                <a:spcPct val="110000"/>
              </a:lnSpc>
            </a:pPr>
            <a:r>
              <a:rPr lang="en-US" altLang="x-none"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在联合国粮农组织的演讲</a:t>
            </a:r>
            <a:endParaRPr lang="zh-CN" altLang="en-US" dirty="0">
              <a:latin typeface="Arial" panose="020B0604020202020204" pitchFamily="34" charset="0"/>
              <a:ea typeface="宋体" panose="02010600030101010101" pitchFamily="2" charset="-122"/>
            </a:endParaRPr>
          </a:p>
          <a:p>
            <a:pPr lvl="0" indent="0" algn="ctr">
              <a:lnSpc>
                <a:spcPct val="110000"/>
              </a:lnSpc>
            </a:pPr>
            <a:r>
              <a:rPr lang="zh-CN" altLang="en-US" dirty="0">
                <a:latin typeface="Arial" panose="020B0604020202020204" pitchFamily="34" charset="0"/>
                <a:ea typeface="宋体" panose="02010600030101010101" pitchFamily="2" charset="-122"/>
              </a:rPr>
              <a:t>中华人民共和国国务院总理 李克强</a:t>
            </a:r>
            <a:endParaRPr lang="zh-CN" altLang="en-US" dirty="0">
              <a:latin typeface="Arial" panose="020B0604020202020204" pitchFamily="34" charset="0"/>
              <a:ea typeface="宋体" panose="02010600030101010101" pitchFamily="2" charset="-122"/>
            </a:endParaRPr>
          </a:p>
          <a:p>
            <a:pPr lvl="0" indent="0" algn="ctr">
              <a:lnSpc>
                <a:spcPct val="110000"/>
              </a:lnSpc>
            </a:pPr>
            <a:r>
              <a:rPr lang="zh-CN" altLang="en-US" dirty="0">
                <a:latin typeface="Arial" panose="020B0604020202020204" pitchFamily="34" charset="0"/>
                <a:ea typeface="宋体" panose="02010600030101010101" pitchFamily="2" charset="-122"/>
              </a:rPr>
              <a:t>  （</a:t>
            </a:r>
            <a:r>
              <a:rPr lang="en-US" altLang="x-none" dirty="0">
                <a:latin typeface="Arial" panose="020B0604020202020204" pitchFamily="34" charset="0"/>
                <a:ea typeface="宋体" panose="02010600030101010101" pitchFamily="2" charset="-122"/>
              </a:rPr>
              <a:t>2014</a:t>
            </a:r>
            <a:r>
              <a:rPr lang="zh-CN" altLang="en-US" dirty="0">
                <a:latin typeface="Arial" panose="020B0604020202020204" pitchFamily="34" charset="0"/>
                <a:ea typeface="宋体" panose="02010600030101010101" pitchFamily="2" charset="-122"/>
              </a:rPr>
              <a:t>年</a:t>
            </a:r>
            <a:r>
              <a:rPr lang="en-US" altLang="x-none" dirty="0">
                <a:latin typeface="Arial" panose="020B0604020202020204" pitchFamily="34" charset="0"/>
                <a:ea typeface="宋体" panose="02010600030101010101" pitchFamily="2" charset="-122"/>
              </a:rPr>
              <a:t>10</a:t>
            </a:r>
            <a:r>
              <a:rPr lang="zh-CN" altLang="en-US" dirty="0">
                <a:latin typeface="Arial" panose="020B0604020202020204" pitchFamily="34" charset="0"/>
                <a:ea typeface="宋体" panose="02010600030101010101" pitchFamily="2" charset="-122"/>
              </a:rPr>
              <a:t>月</a:t>
            </a:r>
            <a:r>
              <a:rPr lang="en-US" altLang="x-none" dirty="0">
                <a:latin typeface="Arial" panose="020B0604020202020204" pitchFamily="34" charset="0"/>
                <a:ea typeface="宋体" panose="02010600030101010101" pitchFamily="2" charset="-122"/>
              </a:rPr>
              <a:t>15</a:t>
            </a:r>
            <a:r>
              <a:rPr lang="zh-CN" altLang="en-US" dirty="0">
                <a:latin typeface="Arial" panose="020B0604020202020204" pitchFamily="34" charset="0"/>
                <a:ea typeface="宋体" panose="02010600030101010101" pitchFamily="2" charset="-122"/>
              </a:rPr>
              <a:t>日，意大利罗马）</a:t>
            </a:r>
            <a:endParaRPr lang="zh-CN" altLang="en-US" dirty="0">
              <a:latin typeface="Arial" panose="020B0604020202020204" pitchFamily="34" charset="0"/>
              <a:ea typeface="宋体" panose="0201060003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7410"/>
                                        </p:tgtEl>
                                        <p:attrNameLst>
                                          <p:attrName>style.visibility</p:attrName>
                                        </p:attrNameLst>
                                      </p:cBhvr>
                                      <p:to>
                                        <p:strVal val="visible"/>
                                      </p:to>
                                    </p:set>
                                    <p:anim calcmode="discrete" valueType="clr">
                                      <p:cBhvr override="childStyle">
                                        <p:cTn id="7" dur="80"/>
                                        <p:tgtEl>
                                          <p:spTgt spid="174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410"/>
                                        </p:tgtEl>
                                        <p:attrNameLst>
                                          <p:attrName>fillcolor</p:attrName>
                                        </p:attrNameLst>
                                      </p:cBhvr>
                                      <p:tavLst>
                                        <p:tav tm="0">
                                          <p:val>
                                            <p:clrVal>
                                              <a:schemeClr val="accent2"/>
                                            </p:clrVal>
                                          </p:val>
                                        </p:tav>
                                        <p:tav tm="50000">
                                          <p:val>
                                            <p:clrVal>
                                              <a:schemeClr val="hlink"/>
                                            </p:clrVal>
                                          </p:val>
                                        </p:tav>
                                      </p:tavLst>
                                    </p:anim>
                                    <p:set>
                                      <p:cBhvr>
                                        <p:cTn id="9" dur="80"/>
                                        <p:tgtEl>
                                          <p:spTgt spid="174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6" name="文本框 107522"/>
          <p:cNvSpPr txBox="1"/>
          <p:nvPr/>
        </p:nvSpPr>
        <p:spPr>
          <a:xfrm>
            <a:off x="611188" y="3717925"/>
            <a:ext cx="8175625" cy="1981200"/>
          </a:xfrm>
          <a:prstGeom prst="rect">
            <a:avLst/>
          </a:prstGeom>
          <a:noFill/>
          <a:ln w="9525">
            <a:noFill/>
          </a:ln>
        </p:spPr>
        <p:txBody>
          <a:bodyPr wrap="square" anchor="t">
            <a:spAutoFit/>
          </a:bodyPr>
          <a:p>
            <a:pPr lvl="0" indent="0"/>
            <a:r>
              <a:rPr lang="zh-CN" altLang="en-US" sz="2000" dirty="0">
                <a:latin typeface="Arial" panose="020B0604020202020204" pitchFamily="34" charset="0"/>
                <a:ea typeface="黑体" panose="02010600030101010101" pitchFamily="1" charset="-122"/>
              </a:rPr>
              <a:t>《会议决议》：</a:t>
            </a:r>
            <a:endParaRPr lang="zh-CN" altLang="en-US" sz="2000" dirty="0">
              <a:latin typeface="Arial" panose="020B0604020202020204" pitchFamily="34" charset="0"/>
              <a:ea typeface="黑体" panose="02010600030101010101" pitchFamily="1" charset="-122"/>
            </a:endParaRPr>
          </a:p>
          <a:p>
            <a:pPr lvl="0" indent="0"/>
            <a:endParaRPr lang="zh-CN" altLang="en-US" sz="2000" dirty="0">
              <a:latin typeface="Arial" panose="020B0604020202020204" pitchFamily="34" charset="0"/>
              <a:ea typeface="黑体" panose="02010600030101010101" pitchFamily="1" charset="-122"/>
            </a:endParaRPr>
          </a:p>
          <a:p>
            <a:pPr lvl="0" indent="0">
              <a:lnSpc>
                <a:spcPct val="140000"/>
              </a:lnSpc>
            </a:pPr>
            <a:r>
              <a:rPr lang="zh-CN" altLang="en-US" sz="2000" dirty="0">
                <a:latin typeface="Arial" panose="020B0604020202020204" pitchFamily="34" charset="0"/>
                <a:ea typeface="黑体" panose="02010600030101010101" pitchFamily="1" charset="-122"/>
              </a:rPr>
              <a:t>       </a:t>
            </a:r>
            <a:r>
              <a:rPr lang="zh-CN" altLang="en-US" sz="2000" dirty="0">
                <a:latin typeface="宋体" panose="02010600030101010101" pitchFamily="2" charset="-122"/>
                <a:ea typeface="宋体" panose="02010600030101010101" pitchFamily="2" charset="-122"/>
              </a:rPr>
              <a:t>要把电子商务和“互联网+”作为现代服务业发展的“一号工程”，实施“全企入网”工程，抓好电商平台建设，推进电商试点示范，积极开展电商活动。</a:t>
            </a:r>
            <a:endParaRPr lang="zh-CN" altLang="en-US" sz="2000" dirty="0">
              <a:latin typeface="宋体" panose="02010600030101010101" pitchFamily="2" charset="-122"/>
              <a:ea typeface="宋体" panose="02010600030101010101" pitchFamily="2" charset="-122"/>
            </a:endParaRPr>
          </a:p>
        </p:txBody>
      </p:sp>
      <p:sp>
        <p:nvSpPr>
          <p:cNvPr id="103427" name="文本框 107523"/>
          <p:cNvSpPr txBox="1"/>
          <p:nvPr/>
        </p:nvSpPr>
        <p:spPr>
          <a:xfrm>
            <a:off x="682625" y="1485900"/>
            <a:ext cx="2030413" cy="1309688"/>
          </a:xfrm>
          <a:prstGeom prst="rect">
            <a:avLst/>
          </a:prstGeom>
          <a:noFill/>
          <a:ln w="9525">
            <a:noFill/>
          </a:ln>
        </p:spPr>
        <p:txBody>
          <a:bodyPr wrap="square" anchor="t">
            <a:spAutoFit/>
          </a:bodyPr>
          <a:p>
            <a:pPr lvl="0" indent="0"/>
            <a:r>
              <a:rPr lang="zh-CN" altLang="en-US" sz="2000" dirty="0">
                <a:latin typeface="Arial" panose="020B0604020202020204" pitchFamily="34" charset="0"/>
                <a:ea typeface="黑体" panose="02010600030101010101" pitchFamily="1" charset="-122"/>
              </a:rPr>
              <a:t>8月20日中国共产党绵阳市第六届委员会第九次全体会议。</a:t>
            </a:r>
            <a:endParaRPr lang="zh-CN" altLang="en-US" sz="2000" dirty="0">
              <a:latin typeface="Arial" panose="020B0604020202020204" pitchFamily="34" charset="0"/>
              <a:ea typeface="黑体" panose="02010600030101010101" pitchFamily="1" charset="-122"/>
            </a:endParaRPr>
          </a:p>
        </p:txBody>
      </p:sp>
      <p:pic>
        <p:nvPicPr>
          <p:cNvPr id="119811" name="图片 107524" descr="784240[2]"/>
          <p:cNvPicPr>
            <a:picLocks noChangeAspect="1"/>
          </p:cNvPicPr>
          <p:nvPr/>
        </p:nvPicPr>
        <p:blipFill>
          <a:blip r:embed="rId1"/>
          <a:stretch>
            <a:fillRect/>
          </a:stretch>
        </p:blipFill>
        <p:spPr>
          <a:xfrm>
            <a:off x="3132138" y="1485900"/>
            <a:ext cx="3881437" cy="2584450"/>
          </a:xfrm>
          <a:prstGeom prst="rect">
            <a:avLst/>
          </a:prstGeom>
          <a:noFill/>
          <a:ln w="9525">
            <a:noFill/>
          </a:ln>
        </p:spPr>
      </p:pic>
      <p:sp>
        <p:nvSpPr>
          <p:cNvPr id="119812"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rgbClr val="000000"/>
                </a:solidFill>
                <a:latin typeface="Verdana" panose="020B0604030504040204" pitchFamily="2" charset="0"/>
                <a:ea typeface="黑体" panose="02010600030101010101" pitchFamily="1" charset="-122"/>
              </a:rPr>
              <a:t>三、现代农业：绵阳</a:t>
            </a:r>
            <a:endParaRPr lang="zh-CN" altLang="en-US" sz="2800" dirty="0">
              <a:solidFill>
                <a:srgbClr val="000000"/>
              </a:solidFill>
              <a:latin typeface="Verdana" panose="020B0604030504040204" pitchFamily="2" charset="0"/>
              <a:ea typeface="黑体" panose="02010600030101010101" pitchFamily="1" charset="-122"/>
            </a:endParaRPr>
          </a:p>
        </p:txBody>
      </p:sp>
      <p:grpSp>
        <p:nvGrpSpPr>
          <p:cNvPr id="119813" name="Group 12"/>
          <p:cNvGrpSpPr/>
          <p:nvPr/>
        </p:nvGrpSpPr>
        <p:grpSpPr>
          <a:xfrm>
            <a:off x="7061200" y="85725"/>
            <a:ext cx="1857375" cy="1244600"/>
            <a:chOff x="0" y="0"/>
            <a:chExt cx="3425" cy="3107"/>
          </a:xfrm>
        </p:grpSpPr>
        <p:grpSp>
          <p:nvGrpSpPr>
            <p:cNvPr id="119814" name="Group 13"/>
            <p:cNvGrpSpPr/>
            <p:nvPr/>
          </p:nvGrpSpPr>
          <p:grpSpPr>
            <a:xfrm rot="5400000">
              <a:off x="159" y="-159"/>
              <a:ext cx="3107" cy="3425"/>
              <a:chOff x="0" y="0"/>
              <a:chExt cx="2232248" cy="2232248"/>
            </a:xfrm>
          </p:grpSpPr>
          <p:sp>
            <p:nvSpPr>
              <p:cNvPr id="119815" name="泪滴形 13"/>
              <p:cNvSpPr/>
              <p:nvPr/>
            </p:nvSpPr>
            <p:spPr>
              <a:xfrm rot="5611519">
                <a:off x="0" y="0"/>
                <a:ext cx="2232248" cy="2232248"/>
              </a:xfrm>
              <a:custGeom>
                <a:avLst/>
                <a:gdLst/>
                <a:ahLst/>
                <a:cxnLst>
                  <a:cxn ang="0">
                    <a:pos x="0" y="1116124"/>
                  </a:cxn>
                  <a:cxn ang="0">
                    <a:pos x="1116124" y="0"/>
                  </a:cxn>
                  <a:cxn ang="0">
                    <a:pos x="2244280" y="-12032"/>
                  </a:cxn>
                  <a:cxn ang="0">
                    <a:pos x="2232248" y="1116124"/>
                  </a:cxn>
                  <a:cxn ang="0">
                    <a:pos x="1116124" y="2232248"/>
                  </a:cxn>
                  <a:cxn ang="0">
                    <a:pos x="0" y="1116124"/>
                  </a:cxn>
                </a:cxnLst>
                <a:pathLst>
                  <a:path w="2232248" h="2232248">
                    <a:moveTo>
                      <a:pt x="0" y="1116124"/>
                    </a:moveTo>
                    <a:cubicBezTo>
                      <a:pt x="0" y="499706"/>
                      <a:pt x="499706" y="0"/>
                      <a:pt x="1116124" y="0"/>
                    </a:cubicBezTo>
                    <a:cubicBezTo>
                      <a:pt x="1492176" y="0"/>
                      <a:pt x="1868228" y="-4011"/>
                      <a:pt x="2244280" y="-12032"/>
                    </a:cubicBezTo>
                    <a:cubicBezTo>
                      <a:pt x="2236259" y="364020"/>
                      <a:pt x="2232248" y="740072"/>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E46C0A">
                      <a:alpha val="100000"/>
                    </a:srgbClr>
                  </a:gs>
                  <a:gs pos="56000">
                    <a:srgbClr val="E46C0A">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Lst>
                <a:path path="rect">
                  <a:fillToRect l="50000" t="50000" r="50000" b="50000"/>
                </a:path>
                <a:tileRect/>
              </a:gradFill>
              <a:ln w="9525">
                <a:noFill/>
              </a:ln>
            </p:spPr>
            <p:txBody>
              <a:bodyPr/>
              <a:p>
                <a:endParaRPr lang="zh-CN" altLang="en-US"/>
              </a:p>
            </p:txBody>
          </p:sp>
          <p:grpSp>
            <p:nvGrpSpPr>
              <p:cNvPr id="119816" name="Group 15"/>
              <p:cNvGrpSpPr/>
              <p:nvPr/>
            </p:nvGrpSpPr>
            <p:grpSpPr>
              <a:xfrm rot="-5400000">
                <a:off x="48875" y="97653"/>
                <a:ext cx="2159064" cy="2096143"/>
                <a:chOff x="0" y="0"/>
                <a:chExt cx="2103120" cy="1853184"/>
              </a:xfrm>
            </p:grpSpPr>
            <p:pic>
              <p:nvPicPr>
                <p:cNvPr id="119817" name="泪滴形 14"/>
                <p:cNvPicPr/>
                <p:nvPr/>
              </p:nvPicPr>
              <p:blipFill>
                <a:blip r:embed="rId2"/>
                <a:stretch>
                  <a:fillRect/>
                </a:stretch>
              </p:blipFill>
              <p:spPr>
                <a:xfrm>
                  <a:off x="0" y="0"/>
                  <a:ext cx="2103120" cy="1853184"/>
                </a:xfrm>
                <a:prstGeom prst="rect">
                  <a:avLst/>
                </a:prstGeom>
                <a:noFill/>
                <a:ln w="9525">
                  <a:noFill/>
                </a:ln>
              </p:spPr>
            </p:pic>
            <p:sp>
              <p:nvSpPr>
                <p:cNvPr id="119818" name="Text Box 19"/>
                <p:cNvSpPr txBox="1"/>
                <p:nvPr/>
              </p:nvSpPr>
              <p:spPr>
                <a:xfrm rot="-10588481">
                  <a:off x="366047" y="274139"/>
                  <a:ext cx="1436552" cy="1303828"/>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nvGrpSpPr>
              <p:cNvPr id="119819" name="Group 18"/>
              <p:cNvGrpSpPr/>
              <p:nvPr/>
            </p:nvGrpSpPr>
            <p:grpSpPr>
              <a:xfrm rot="-5400000">
                <a:off x="36504" y="90265"/>
                <a:ext cx="2184096" cy="2123724"/>
                <a:chOff x="0" y="0"/>
                <a:chExt cx="2127504" cy="1877568"/>
              </a:xfrm>
            </p:grpSpPr>
            <p:pic>
              <p:nvPicPr>
                <p:cNvPr id="119820" name="泪滴形 15"/>
                <p:cNvPicPr/>
                <p:nvPr/>
              </p:nvPicPr>
              <p:blipFill>
                <a:blip r:embed="rId3"/>
                <a:stretch>
                  <a:fillRect/>
                </a:stretch>
              </p:blipFill>
              <p:spPr>
                <a:xfrm>
                  <a:off x="0" y="0"/>
                  <a:ext cx="2127504" cy="1877568"/>
                </a:xfrm>
                <a:prstGeom prst="rect">
                  <a:avLst/>
                </a:prstGeom>
                <a:noFill/>
                <a:ln w="9525">
                  <a:noFill/>
                </a:ln>
              </p:spPr>
            </p:pic>
            <p:sp>
              <p:nvSpPr>
                <p:cNvPr id="119821" name="Text Box 22"/>
                <p:cNvSpPr txBox="1"/>
                <p:nvPr/>
              </p:nvSpPr>
              <p:spPr>
                <a:xfrm rot="-10588481">
                  <a:off x="380547" y="286332"/>
                  <a:ext cx="1436552" cy="1303828"/>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sp>
          <p:nvSpPr>
            <p:cNvPr id="119822" name="矩形 2"/>
            <p:cNvSpPr/>
            <p:nvPr/>
          </p:nvSpPr>
          <p:spPr>
            <a:xfrm>
              <a:off x="323" y="616"/>
              <a:ext cx="2600" cy="2055"/>
            </a:xfrm>
            <a:prstGeom prst="rect">
              <a:avLst/>
            </a:prstGeom>
            <a:noFill/>
            <a:ln w="9525">
              <a:noFill/>
            </a:ln>
          </p:spPr>
          <p:txBody>
            <a:bodyPr wrap="square" anchor="t">
              <a:spAutoFit/>
            </a:bodyPr>
            <a:p>
              <a:pPr lvl="0" indent="0" algn="ctr"/>
              <a:r>
                <a:rPr lang="zh-CN" altLang="en-US" sz="2400" dirty="0">
                  <a:latin typeface="黑体" panose="02010600030101010101" pitchFamily="1" charset="-122"/>
                  <a:ea typeface="黑体" panose="02010600030101010101" pitchFamily="1" charset="-122"/>
                </a:rPr>
                <a:t>互联网</a:t>
              </a:r>
              <a:r>
                <a:rPr lang="en-US" altLang="x-none" sz="2400" dirty="0">
                  <a:latin typeface="黑体" panose="02010600030101010101" pitchFamily="1" charset="-122"/>
                  <a:ea typeface="黑体" panose="02010600030101010101" pitchFamily="1" charset="-122"/>
                </a:rPr>
                <a:t>+</a:t>
              </a:r>
              <a:endParaRPr lang="en-US" altLang="x-none" sz="2400" dirty="0">
                <a:latin typeface="黑体" panose="02010600030101010101" pitchFamily="1" charset="-122"/>
                <a:ea typeface="黑体" panose="02010600030101010101" pitchFamily="1" charset="-122"/>
              </a:endParaRPr>
            </a:p>
            <a:p>
              <a:pPr lvl="0" indent="0" algn="ctr"/>
              <a:r>
                <a:rPr lang="zh-CN" altLang="en-US" sz="2400" dirty="0">
                  <a:latin typeface="黑体" panose="02010600030101010101" pitchFamily="1" charset="-122"/>
                  <a:ea typeface="黑体" panose="02010600030101010101" pitchFamily="1" charset="-122"/>
                </a:rPr>
                <a:t>一号工程</a:t>
              </a:r>
              <a:endParaRPr lang="zh-CN" altLang="en-US" sz="2400" dirty="0">
                <a:latin typeface="黑体" panose="02010600030101010101" pitchFamily="1" charset="-122"/>
                <a:ea typeface="黑体" panose="02010600030101010101" pitchFamily="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dissolve">
                                      <p:cBhvr>
                                        <p:cTn id="7" dur="500"/>
                                        <p:tgtEl>
                                          <p:spTgt spid="1034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3426"/>
                                        </p:tgtEl>
                                        <p:attrNameLst>
                                          <p:attrName>style.visibility</p:attrName>
                                        </p:attrNameLst>
                                      </p:cBhvr>
                                      <p:to>
                                        <p:strVal val="visible"/>
                                      </p:to>
                                    </p:set>
                                    <p:animEffect transition="in" filter="dissolve">
                                      <p:cBhvr>
                                        <p:cTn id="12" dur="500"/>
                                        <p:tgtEl>
                                          <p:spTgt spid="103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bldLvl="0"/>
      <p:bldP spid="103427" grpId="0" bldLvl="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1" name="文本框 1"/>
          <p:cNvSpPr txBox="1"/>
          <p:nvPr/>
        </p:nvSpPr>
        <p:spPr>
          <a:xfrm>
            <a:off x="512763" y="3343275"/>
            <a:ext cx="8239125" cy="3017838"/>
          </a:xfrm>
          <a:prstGeom prst="rect">
            <a:avLst/>
          </a:prstGeom>
          <a:noFill/>
          <a:ln w="9525">
            <a:noFill/>
          </a:ln>
        </p:spPr>
        <p:txBody>
          <a:bodyPr wrap="square" anchor="t">
            <a:spAutoFit/>
          </a:bodyPr>
          <a:p>
            <a:pPr lvl="0" indent="0"/>
            <a:r>
              <a:rPr lang="en-US" altLang="zh-CN" sz="2400">
                <a:latin typeface="Arial" panose="020B0604020202020204" pitchFamily="34" charset="0"/>
                <a:ea typeface="宋体" panose="02010600030101010101" pitchFamily="2" charset="-122"/>
              </a:rPr>
              <a:t>       </a:t>
            </a:r>
            <a:r>
              <a:rPr lang="zh-CN" altLang="en-US" sz="2400">
                <a:latin typeface="Arial" panose="020B0604020202020204" pitchFamily="34" charset="0"/>
                <a:ea typeface="宋体" panose="02010600030101010101" pitchFamily="2" charset="-122"/>
              </a:rPr>
              <a:t>近年来我们顺应科技革命和新兴产业发展趋势，大力创建国家电子商务示范城市，积极实施全企入网，全民触网，电商示范三大工程，和旗舰平台培育计划，全市电商交易额去年突破2200亿，电商综合发展指数达到86.1，电商经济产出指数达到91.72，网商密集度达16.85，四项指标均居四川省第二位。已经成为四川乃至中国西部电子商务发展最快的地区之一，在这里，人们正从电子商务中享受无尽的便利，无穷的乐趣。</a:t>
            </a:r>
            <a:endParaRPr lang="zh-CN" altLang="en-US" sz="2400">
              <a:latin typeface="Arial" panose="020B0604020202020204" pitchFamily="34" charset="0"/>
              <a:ea typeface="宋体" panose="02010600030101010101" pitchFamily="2" charset="-122"/>
            </a:endParaRPr>
          </a:p>
        </p:txBody>
      </p:sp>
      <p:pic>
        <p:nvPicPr>
          <p:cNvPr id="122882" name="图片 2"/>
          <p:cNvPicPr>
            <a:picLocks noChangeAspect="1"/>
          </p:cNvPicPr>
          <p:nvPr/>
        </p:nvPicPr>
        <p:blipFill>
          <a:blip r:embed="rId1"/>
          <a:stretch>
            <a:fillRect/>
          </a:stretch>
        </p:blipFill>
        <p:spPr>
          <a:xfrm>
            <a:off x="342900" y="514350"/>
            <a:ext cx="3810000" cy="2543175"/>
          </a:xfrm>
          <a:prstGeom prst="rect">
            <a:avLst/>
          </a:prstGeom>
          <a:noFill/>
          <a:ln w="9525">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29" name="标题 114689"/>
          <p:cNvSpPr>
            <a:spLocks noGrp="1"/>
          </p:cNvSpPr>
          <p:nvPr>
            <p:ph type="title"/>
          </p:nvPr>
        </p:nvSpPr>
        <p:spPr>
          <a:xfrm>
            <a:off x="457200" y="274638"/>
            <a:ext cx="8229600" cy="563562"/>
          </a:xfrm>
        </p:spPr>
        <p:txBody>
          <a:bodyPr anchor="ctr"/>
          <a:p>
            <a:pPr lvl="0" indent="0"/>
            <a:r>
              <a:rPr lang="zh-CN" altLang="en-US" sz="3600" dirty="0"/>
              <a:t>绵阳三台</a:t>
            </a:r>
            <a:endParaRPr lang="zh-CN" altLang="en-US" sz="3600" dirty="0"/>
          </a:p>
        </p:txBody>
      </p:sp>
      <p:pic>
        <p:nvPicPr>
          <p:cNvPr id="124930" name="图片 114690" descr="15126105948[1]"/>
          <p:cNvPicPr>
            <a:picLocks noChangeAspect="1"/>
          </p:cNvPicPr>
          <p:nvPr/>
        </p:nvPicPr>
        <p:blipFill>
          <a:blip r:embed="rId1"/>
          <a:stretch>
            <a:fillRect/>
          </a:stretch>
        </p:blipFill>
        <p:spPr>
          <a:xfrm>
            <a:off x="3235325" y="3095625"/>
            <a:ext cx="5540375" cy="3408363"/>
          </a:xfrm>
          <a:prstGeom prst="rect">
            <a:avLst/>
          </a:prstGeom>
          <a:noFill/>
          <a:ln w="9525">
            <a:noFill/>
          </a:ln>
        </p:spPr>
      </p:pic>
      <p:sp>
        <p:nvSpPr>
          <p:cNvPr id="107524" name="文本框 114691"/>
          <p:cNvSpPr txBox="1"/>
          <p:nvPr/>
        </p:nvSpPr>
        <p:spPr>
          <a:xfrm>
            <a:off x="381000" y="1143000"/>
            <a:ext cx="3886200" cy="2103438"/>
          </a:xfrm>
          <a:prstGeom prst="rect">
            <a:avLst/>
          </a:prstGeom>
          <a:noFill/>
          <a:ln w="9525">
            <a:noFill/>
          </a:ln>
        </p:spPr>
        <p:txBody>
          <a:bodyPr wrap="square" anchor="t">
            <a:spAutoFit/>
          </a:bodyPr>
          <a:p>
            <a:pPr lvl="0" indent="0">
              <a:lnSpc>
                <a:spcPct val="110000"/>
              </a:lnSpc>
            </a:pPr>
            <a:r>
              <a:rPr lang="zh-CN" altLang="en-US" sz="2000" b="0" dirty="0">
                <a:latin typeface="Arial" panose="020B0604020202020204" pitchFamily="34" charset="0"/>
                <a:ea typeface="黑体" panose="02010600030101010101" pitchFamily="1" charset="-122"/>
              </a:rPr>
              <a:t>       2014年荣获首批中央电子商务进农村综合示范县，是全市第一个获此荣誉的县。500家村级、63家镇乡级“电商”服务站将全部开业。全县电商投入4700万元以上。</a:t>
            </a:r>
            <a:endParaRPr lang="zh-CN" altLang="en-US" sz="2000" b="0" dirty="0">
              <a:latin typeface="Arial" panose="020B0604020202020204" pitchFamily="34" charset="0"/>
              <a:ea typeface="黑体" panose="02010600030101010101" pitchFamily="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dissolve">
                                      <p:cBhvr>
                                        <p:cTn id="7" dur="500"/>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bldLvl="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1" name="标题 116737"/>
          <p:cNvSpPr>
            <a:spLocks noGrp="1"/>
          </p:cNvSpPr>
          <p:nvPr>
            <p:ph type="title"/>
          </p:nvPr>
        </p:nvSpPr>
        <p:spPr>
          <a:xfrm>
            <a:off x="457200" y="274638"/>
            <a:ext cx="8229600" cy="563562"/>
          </a:xfrm>
        </p:spPr>
        <p:txBody>
          <a:bodyPr wrap="square" anchor="ctr"/>
          <a:p>
            <a:pPr lvl="0" indent="0">
              <a:buFont typeface="Arial" panose="020B0604020202020204" pitchFamily="34" charset="0"/>
              <a:buChar char="•"/>
            </a:pPr>
            <a:r>
              <a:rPr lang="zh-CN" altLang="en-US" sz="3600" dirty="0">
                <a:sym typeface="Arial" panose="020B0604020202020204" pitchFamily="34" charset="0"/>
              </a:rPr>
              <a:t>绵阳北川</a:t>
            </a:r>
            <a:endParaRPr lang="zh-CN" altLang="en-US" sz="3600" dirty="0">
              <a:sym typeface="Arial" panose="020B0604020202020204" pitchFamily="34" charset="0"/>
            </a:endParaRPr>
          </a:p>
        </p:txBody>
      </p:sp>
      <p:sp>
        <p:nvSpPr>
          <p:cNvPr id="111619" name="文本占位符 116738"/>
          <p:cNvSpPr>
            <a:spLocks noGrp="1"/>
          </p:cNvSpPr>
          <p:nvPr>
            <p:ph type="body"/>
          </p:nvPr>
        </p:nvSpPr>
        <p:spPr>
          <a:xfrm>
            <a:off x="4970463" y="3203575"/>
            <a:ext cx="4024312" cy="3382963"/>
          </a:xfrm>
        </p:spPr>
        <p:txBody>
          <a:bodyPr wrap="square" anchor="t">
            <a:spAutoFit/>
          </a:bodyPr>
          <a:p>
            <a:pPr marL="0" lvl="0" indent="0">
              <a:lnSpc>
                <a:spcPct val="120000"/>
              </a:lnSpc>
              <a:spcBef>
                <a:spcPct val="0"/>
              </a:spcBef>
              <a:buFont typeface="Arial" panose="020B0604020202020204" pitchFamily="34" charset="0"/>
              <a:buNone/>
            </a:pPr>
            <a:r>
              <a:rPr lang="zh-CN" altLang="en-US" sz="2000" dirty="0">
                <a:latin typeface="宋体" panose="02010600030101010101" pitchFamily="2" charset="-122"/>
                <a:sym typeface="Arial" panose="020B0604020202020204" pitchFamily="34" charset="0"/>
              </a:rPr>
              <a:t>    目前，北川正加紧制定全县《电子商务和“互联网+”中长期发展规划》，完善配套政策体系。着手建立集办公、孵化、培训、创业为一体的电商产业园。建县级电子商务运营中心1个、村（社区）级服务站35个，“村淘”县级运营中心装修并投入使用。打造“工业品下乡、农产品进城”中间环节。</a:t>
            </a:r>
            <a:endParaRPr lang="zh-CN" altLang="en-US" sz="2000" dirty="0">
              <a:latin typeface="宋体" panose="02010600030101010101" pitchFamily="2" charset="-122"/>
              <a:sym typeface="Arial" panose="020B0604020202020204" pitchFamily="34" charset="0"/>
            </a:endParaRPr>
          </a:p>
        </p:txBody>
      </p:sp>
      <p:sp>
        <p:nvSpPr>
          <p:cNvPr id="111620" name="文本框 116739"/>
          <p:cNvSpPr txBox="1"/>
          <p:nvPr/>
        </p:nvSpPr>
        <p:spPr>
          <a:xfrm>
            <a:off x="533400" y="1295400"/>
            <a:ext cx="2744788" cy="1196975"/>
          </a:xfrm>
          <a:prstGeom prst="rect">
            <a:avLst/>
          </a:prstGeom>
          <a:noFill/>
          <a:ln w="9525">
            <a:noFill/>
          </a:ln>
        </p:spPr>
        <p:txBody>
          <a:bodyPr wrap="square" anchor="t">
            <a:spAutoFit/>
          </a:bodyPr>
          <a:p>
            <a:pPr lvl="0" indent="0">
              <a:lnSpc>
                <a:spcPct val="110000"/>
              </a:lnSpc>
            </a:pPr>
            <a:r>
              <a:rPr lang="zh-CN" altLang="en-US" sz="2200" b="0" dirty="0">
                <a:latin typeface="Arial" panose="020B0604020202020204" pitchFamily="34" charset="0"/>
                <a:ea typeface="黑体" panose="02010600030101010101" pitchFamily="1" charset="-122"/>
                <a:sym typeface="Arial" panose="020B0604020202020204" pitchFamily="34" charset="0"/>
              </a:rPr>
              <a:t>        2015年荣获第二批全国电子商务进农村综合示范县。</a:t>
            </a:r>
            <a:endParaRPr lang="zh-CN" altLang="en-US" sz="2200" b="0" dirty="0">
              <a:latin typeface="Arial" panose="020B0604020202020204" pitchFamily="34" charset="0"/>
              <a:ea typeface="黑体" panose="02010600030101010101" pitchFamily="1" charset="-122"/>
              <a:sym typeface="Arial" panose="020B0604020202020204" pitchFamily="34" charset="0"/>
            </a:endParaRPr>
          </a:p>
        </p:txBody>
      </p:sp>
      <p:grpSp>
        <p:nvGrpSpPr>
          <p:cNvPr id="111621" name="组合 4"/>
          <p:cNvGrpSpPr/>
          <p:nvPr/>
        </p:nvGrpSpPr>
        <p:grpSpPr>
          <a:xfrm>
            <a:off x="4038600" y="153988"/>
            <a:ext cx="4956175" cy="2873375"/>
            <a:chOff x="0" y="0"/>
            <a:chExt cx="7805" cy="4876"/>
          </a:xfrm>
        </p:grpSpPr>
        <p:pic>
          <p:nvPicPr>
            <p:cNvPr id="128005" name="图片 116740"/>
            <p:cNvPicPr>
              <a:picLocks noChangeAspect="1"/>
            </p:cNvPicPr>
            <p:nvPr/>
          </p:nvPicPr>
          <p:blipFill>
            <a:blip r:embed="rId1"/>
            <a:stretch>
              <a:fillRect/>
            </a:stretch>
          </p:blipFill>
          <p:spPr>
            <a:xfrm>
              <a:off x="0" y="0"/>
              <a:ext cx="7784" cy="4777"/>
            </a:xfrm>
            <a:prstGeom prst="rect">
              <a:avLst/>
            </a:prstGeom>
            <a:noFill/>
            <a:ln w="9525">
              <a:noFill/>
            </a:ln>
          </p:spPr>
        </p:pic>
        <p:sp>
          <p:nvSpPr>
            <p:cNvPr id="128006" name="文本框 116741"/>
            <p:cNvSpPr txBox="1"/>
            <p:nvPr/>
          </p:nvSpPr>
          <p:spPr>
            <a:xfrm>
              <a:off x="0" y="3790"/>
              <a:ext cx="7805" cy="1086"/>
            </a:xfrm>
            <a:prstGeom prst="rect">
              <a:avLst/>
            </a:prstGeom>
            <a:solidFill>
              <a:srgbClr val="72BFC5"/>
            </a:solidFill>
            <a:ln w="9525">
              <a:noFill/>
            </a:ln>
          </p:spPr>
          <p:txBody>
            <a:bodyPr wrap="square" anchor="t">
              <a:spAutoFit/>
            </a:bodyPr>
            <a:p>
              <a:pPr lvl="0" indent="0"/>
              <a:r>
                <a:rPr lang="en-US" altLang="x-none" b="0" dirty="0">
                  <a:latin typeface="黑体" panose="02010600030101010101" pitchFamily="1" charset="-122"/>
                  <a:ea typeface="黑体" panose="02010600030101010101" pitchFamily="1" charset="-122"/>
                  <a:sym typeface="Arial" panose="020B0604020202020204" pitchFamily="34" charset="0"/>
                </a:rPr>
                <a:t>    8月17日北川县与阿里巴巴就“村淘”项目签订战略合作协议。</a:t>
              </a:r>
              <a:endParaRPr lang="en-US" altLang="x-none" b="0" dirty="0">
                <a:latin typeface="黑体" panose="02010600030101010101" pitchFamily="1" charset="-122"/>
                <a:ea typeface="黑体" panose="02010600030101010101" pitchFamily="1" charset="-122"/>
                <a:sym typeface="Arial" panose="020B0604020202020204" pitchFamily="34" charset="0"/>
              </a:endParaRPr>
            </a:p>
          </p:txBody>
        </p:sp>
      </p:grpSp>
      <p:grpSp>
        <p:nvGrpSpPr>
          <p:cNvPr id="111624" name="组合 5"/>
          <p:cNvGrpSpPr/>
          <p:nvPr/>
        </p:nvGrpSpPr>
        <p:grpSpPr>
          <a:xfrm>
            <a:off x="144463" y="3455988"/>
            <a:ext cx="4648200" cy="3230562"/>
            <a:chOff x="0" y="0"/>
            <a:chExt cx="7857" cy="5088"/>
          </a:xfrm>
        </p:grpSpPr>
        <p:pic>
          <p:nvPicPr>
            <p:cNvPr id="128008" name="图片 1"/>
            <p:cNvPicPr>
              <a:picLocks noChangeAspect="1"/>
            </p:cNvPicPr>
            <p:nvPr/>
          </p:nvPicPr>
          <p:blipFill>
            <a:blip r:embed="rId2"/>
            <a:stretch>
              <a:fillRect/>
            </a:stretch>
          </p:blipFill>
          <p:spPr>
            <a:xfrm>
              <a:off x="0" y="0"/>
              <a:ext cx="7810" cy="4762"/>
            </a:xfrm>
            <a:prstGeom prst="rect">
              <a:avLst/>
            </a:prstGeom>
            <a:noFill/>
            <a:ln w="9525">
              <a:noFill/>
            </a:ln>
          </p:spPr>
        </p:pic>
        <p:sp>
          <p:nvSpPr>
            <p:cNvPr id="128009" name="文本框 3"/>
            <p:cNvSpPr txBox="1"/>
            <p:nvPr/>
          </p:nvSpPr>
          <p:spPr>
            <a:xfrm>
              <a:off x="0" y="4080"/>
              <a:ext cx="7857" cy="1008"/>
            </a:xfrm>
            <a:prstGeom prst="rect">
              <a:avLst/>
            </a:prstGeom>
            <a:solidFill>
              <a:srgbClr val="72BFC5"/>
            </a:solidFill>
            <a:ln w="9525">
              <a:noFill/>
            </a:ln>
          </p:spPr>
          <p:txBody>
            <a:bodyPr wrap="square" anchor="t">
              <a:spAutoFit/>
            </a:bodyPr>
            <a:p>
              <a:pPr lvl="0" indent="0"/>
              <a:r>
                <a:rPr lang="en-US" altLang="x-none" b="0" dirty="0">
                  <a:latin typeface="黑体" panose="02010600030101010101" pitchFamily="1" charset="-122"/>
                  <a:ea typeface="黑体" panose="02010600030101010101" pitchFamily="1" charset="-122"/>
                </a:rPr>
                <a:t>    </a:t>
              </a:r>
              <a:r>
                <a:rPr lang="zh-CN" altLang="en-US" b="0" dirty="0">
                  <a:latin typeface="黑体" panose="02010600030101010101" pitchFamily="1" charset="-122"/>
                  <a:ea typeface="黑体" panose="02010600030101010101" pitchFamily="1" charset="-122"/>
                </a:rPr>
                <a:t>9月29日，北川电商产业港启动暨阿里巴巴农村淘宝北川服务中心开业。</a:t>
              </a:r>
              <a:endParaRPr lang="zh-CN" altLang="en-US" b="0" dirty="0">
                <a:latin typeface="黑体" panose="02010600030101010101" pitchFamily="1" charset="-122"/>
                <a:ea typeface="黑体" panose="02010600030101010101" pitchFamily="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dissolve">
                                      <p:cBhvr>
                                        <p:cTn id="7" dur="500"/>
                                        <p:tgtEl>
                                          <p:spTgt spid="1116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1621"/>
                                        </p:tgtEl>
                                        <p:attrNameLst>
                                          <p:attrName>style.visibility</p:attrName>
                                        </p:attrNameLst>
                                      </p:cBhvr>
                                      <p:to>
                                        <p:strVal val="visible"/>
                                      </p:to>
                                    </p:set>
                                    <p:animEffect transition="in" filter="dissolve">
                                      <p:cBhvr>
                                        <p:cTn id="12" dur="500"/>
                                        <p:tgtEl>
                                          <p:spTgt spid="1116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1624"/>
                                        </p:tgtEl>
                                        <p:attrNameLst>
                                          <p:attrName>style.visibility</p:attrName>
                                        </p:attrNameLst>
                                      </p:cBhvr>
                                      <p:to>
                                        <p:strVal val="visible"/>
                                      </p:to>
                                    </p:set>
                                    <p:animEffect transition="in" filter="dissolve">
                                      <p:cBhvr>
                                        <p:cTn id="17" dur="500"/>
                                        <p:tgtEl>
                                          <p:spTgt spid="1116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1619">
                                            <p:txEl>
                                              <p:charRg st="0" end="138"/>
                                            </p:txEl>
                                          </p:spTgt>
                                        </p:tgtEl>
                                        <p:attrNameLst>
                                          <p:attrName>style.visibility</p:attrName>
                                        </p:attrNameLst>
                                      </p:cBhvr>
                                      <p:to>
                                        <p:strVal val="visible"/>
                                      </p:to>
                                    </p:set>
                                    <p:animEffect transition="in" filter="dissolve">
                                      <p:cBhvr>
                                        <p:cTn id="22" dur="500"/>
                                        <p:tgtEl>
                                          <p:spTgt spid="111619">
                                            <p:txEl>
                                              <p:charRg st="0" end="13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bldLvl="0"/>
      <p:bldP spid="111619"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8786" name="图片 119810"/>
          <p:cNvPicPr>
            <a:picLocks noChangeAspect="1"/>
          </p:cNvPicPr>
          <p:nvPr/>
        </p:nvPicPr>
        <p:blipFill>
          <a:blip r:embed="rId1"/>
          <a:stretch>
            <a:fillRect/>
          </a:stretch>
        </p:blipFill>
        <p:spPr>
          <a:xfrm>
            <a:off x="76200" y="0"/>
            <a:ext cx="4059238" cy="3044825"/>
          </a:xfrm>
          <a:prstGeom prst="rect">
            <a:avLst/>
          </a:prstGeom>
          <a:noFill/>
          <a:ln w="9525">
            <a:noFill/>
          </a:ln>
        </p:spPr>
      </p:pic>
      <p:pic>
        <p:nvPicPr>
          <p:cNvPr id="118787" name="图片 119811"/>
          <p:cNvPicPr>
            <a:picLocks noChangeAspect="1"/>
          </p:cNvPicPr>
          <p:nvPr/>
        </p:nvPicPr>
        <p:blipFill>
          <a:blip r:embed="rId2"/>
          <a:stretch>
            <a:fillRect/>
          </a:stretch>
        </p:blipFill>
        <p:spPr>
          <a:xfrm>
            <a:off x="4876800" y="304800"/>
            <a:ext cx="4168775" cy="3127375"/>
          </a:xfrm>
          <a:prstGeom prst="rect">
            <a:avLst/>
          </a:prstGeom>
          <a:noFill/>
          <a:ln w="9525">
            <a:noFill/>
          </a:ln>
        </p:spPr>
      </p:pic>
      <p:pic>
        <p:nvPicPr>
          <p:cNvPr id="118788" name="图片 119816"/>
          <p:cNvPicPr>
            <a:picLocks noChangeAspect="1"/>
          </p:cNvPicPr>
          <p:nvPr/>
        </p:nvPicPr>
        <p:blipFill>
          <a:blip r:embed="rId3"/>
          <a:stretch>
            <a:fillRect/>
          </a:stretch>
        </p:blipFill>
        <p:spPr>
          <a:xfrm>
            <a:off x="152400" y="3352800"/>
            <a:ext cx="4286250" cy="3214688"/>
          </a:xfrm>
          <a:prstGeom prst="rect">
            <a:avLst/>
          </a:prstGeom>
          <a:noFill/>
          <a:ln w="9525">
            <a:noFill/>
          </a:ln>
        </p:spPr>
      </p:pic>
      <p:pic>
        <p:nvPicPr>
          <p:cNvPr id="118789" name="图片 1"/>
          <p:cNvPicPr>
            <a:picLocks noChangeAspect="1"/>
          </p:cNvPicPr>
          <p:nvPr/>
        </p:nvPicPr>
        <p:blipFill>
          <a:blip r:embed="rId4"/>
          <a:stretch>
            <a:fillRect/>
          </a:stretch>
        </p:blipFill>
        <p:spPr>
          <a:xfrm>
            <a:off x="4648200" y="3429000"/>
            <a:ext cx="4457700" cy="33432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dissolve">
                                      <p:cBhvr>
                                        <p:cTn id="7" dur="500"/>
                                        <p:tgtEl>
                                          <p:spTgt spid="11878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8787"/>
                                        </p:tgtEl>
                                        <p:attrNameLst>
                                          <p:attrName>style.visibility</p:attrName>
                                        </p:attrNameLst>
                                      </p:cBhvr>
                                      <p:to>
                                        <p:strVal val="visible"/>
                                      </p:to>
                                    </p:set>
                                    <p:animEffect transition="in" filter="dissolve">
                                      <p:cBhvr>
                                        <p:cTn id="12" dur="500"/>
                                        <p:tgtEl>
                                          <p:spTgt spid="11878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8788"/>
                                        </p:tgtEl>
                                        <p:attrNameLst>
                                          <p:attrName>style.visibility</p:attrName>
                                        </p:attrNameLst>
                                      </p:cBhvr>
                                      <p:to>
                                        <p:strVal val="visible"/>
                                      </p:to>
                                    </p:set>
                                    <p:animEffect transition="in" filter="dissolve">
                                      <p:cBhvr>
                                        <p:cTn id="17" dur="500"/>
                                        <p:tgtEl>
                                          <p:spTgt spid="11878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8789"/>
                                        </p:tgtEl>
                                        <p:attrNameLst>
                                          <p:attrName>style.visibility</p:attrName>
                                        </p:attrNameLst>
                                      </p:cBhvr>
                                      <p:to>
                                        <p:strVal val="visible"/>
                                      </p:to>
                                    </p:set>
                                    <p:animEffect transition="in" filter="dissolve">
                                      <p:cBhvr>
                                        <p:cTn id="22" dur="500"/>
                                        <p:tgtEl>
                                          <p:spTgt spid="118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21" name="图片 1" descr="118306351720517467"/>
          <p:cNvPicPr>
            <a:picLocks noChangeAspect="1"/>
          </p:cNvPicPr>
          <p:nvPr/>
        </p:nvPicPr>
        <p:blipFill>
          <a:blip r:embed="rId1"/>
          <a:stretch>
            <a:fillRect/>
          </a:stretch>
        </p:blipFill>
        <p:spPr>
          <a:xfrm>
            <a:off x="4529138" y="3287713"/>
            <a:ext cx="4222750" cy="3167062"/>
          </a:xfrm>
          <a:prstGeom prst="rect">
            <a:avLst/>
          </a:prstGeom>
          <a:noFill/>
          <a:ln w="9525">
            <a:noFill/>
          </a:ln>
        </p:spPr>
      </p:pic>
      <p:pic>
        <p:nvPicPr>
          <p:cNvPr id="3" name="图片 2"/>
          <p:cNvPicPr>
            <a:picLocks noChangeAspect="1"/>
          </p:cNvPicPr>
          <p:nvPr/>
        </p:nvPicPr>
        <p:blipFill>
          <a:blip r:embed="rId2"/>
          <a:stretch>
            <a:fillRect/>
          </a:stretch>
        </p:blipFill>
        <p:spPr>
          <a:xfrm>
            <a:off x="539750" y="292100"/>
            <a:ext cx="3600450" cy="4800600"/>
          </a:xfrm>
          <a:prstGeom prst="rect">
            <a:avLst/>
          </a:prstGeom>
          <a:solidFill>
            <a:schemeClr val="lt1"/>
          </a:solidFill>
        </p:spPr>
      </p:pic>
      <p:sp>
        <p:nvSpPr>
          <p:cNvPr id="133123" name="文本框 3"/>
          <p:cNvSpPr txBox="1"/>
          <p:nvPr/>
        </p:nvSpPr>
        <p:spPr>
          <a:xfrm>
            <a:off x="5260975" y="1362075"/>
            <a:ext cx="3094038" cy="1006475"/>
          </a:xfrm>
          <a:prstGeom prst="rect">
            <a:avLst/>
          </a:prstGeom>
          <a:noFill/>
          <a:ln w="9525">
            <a:noFill/>
          </a:ln>
        </p:spPr>
        <p:txBody>
          <a:bodyPr wrap="square" anchor="t">
            <a:spAutoFit/>
          </a:bodyPr>
          <a:p>
            <a:pPr lvl="0" indent="0"/>
            <a:r>
              <a:rPr lang="en-US" altLang="zh-CN" sz="2000">
                <a:latin typeface="宋体" panose="02010600030101010101" pitchFamily="2" charset="-122"/>
                <a:ea typeface="宋体" panose="02010600030101010101" pitchFamily="2" charset="-122"/>
              </a:rPr>
              <a:t>    </a:t>
            </a:r>
            <a:r>
              <a:rPr lang="zh-CN" altLang="en-US" sz="2000">
                <a:latin typeface="宋体" panose="02010600030101010101" pitchFamily="2" charset="-122"/>
                <a:ea typeface="宋体" panose="02010600030101010101" pitchFamily="2" charset="-122"/>
              </a:rPr>
              <a:t>2016.9.21省农业厅涂建华副厅长视察</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互联网+农业</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工作</a:t>
            </a:r>
            <a:endParaRPr lang="zh-CN" altLang="en-US" sz="2000">
              <a:latin typeface="宋体" panose="02010600030101010101" pitchFamily="2" charset="-122"/>
              <a:ea typeface="宋体" panose="02010600030101010101" pitchFamily="2" charset="-122"/>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3" name="标题 123905"/>
          <p:cNvSpPr>
            <a:spLocks noGrp="1"/>
          </p:cNvSpPr>
          <p:nvPr>
            <p:ph type="title"/>
          </p:nvPr>
        </p:nvSpPr>
        <p:spPr>
          <a:xfrm>
            <a:off x="457200" y="274638"/>
            <a:ext cx="8229600" cy="563562"/>
          </a:xfrm>
        </p:spPr>
        <p:txBody>
          <a:bodyPr wrap="square" anchor="ctr"/>
          <a:p>
            <a:pPr lvl="0" indent="0">
              <a:buFont typeface="Arial" panose="020B0604020202020204" pitchFamily="34" charset="0"/>
              <a:buChar char="•"/>
            </a:pPr>
            <a:r>
              <a:rPr lang="zh-CN" altLang="en-US" b="1" dirty="0">
                <a:sym typeface="Arial" panose="020B0604020202020204" pitchFamily="34" charset="0"/>
              </a:rPr>
              <a:t>绵阳.</a:t>
            </a:r>
            <a:r>
              <a:rPr lang="zh-CN" altLang="en-US" sz="3600" b="1" dirty="0">
                <a:solidFill>
                  <a:srgbClr val="CC0000"/>
                </a:solidFill>
                <a:latin typeface="黑体" panose="02010600030101010101" pitchFamily="1" charset="-122"/>
                <a:ea typeface="黑体" panose="02010600030101010101" pitchFamily="1" charset="-122"/>
                <a:sym typeface="Arial" panose="020B0604020202020204" pitchFamily="34" charset="0"/>
              </a:rPr>
              <a:t>“食哈哈”</a:t>
            </a:r>
            <a:endParaRPr lang="zh-CN" altLang="en-US" sz="3600" b="1" dirty="0">
              <a:solidFill>
                <a:srgbClr val="CC0000"/>
              </a:solidFill>
              <a:latin typeface="黑体" panose="02010600030101010101" pitchFamily="1" charset="-122"/>
              <a:ea typeface="黑体" panose="02010600030101010101" pitchFamily="1" charset="-122"/>
              <a:sym typeface="Arial" panose="020B0604020202020204" pitchFamily="34" charset="0"/>
            </a:endParaRPr>
          </a:p>
        </p:txBody>
      </p:sp>
      <p:sp>
        <p:nvSpPr>
          <p:cNvPr id="124931" name="文本占位符 123906"/>
          <p:cNvSpPr>
            <a:spLocks noGrp="1"/>
          </p:cNvSpPr>
          <p:nvPr>
            <p:ph type="body"/>
          </p:nvPr>
        </p:nvSpPr>
        <p:spPr>
          <a:xfrm>
            <a:off x="395288" y="3644900"/>
            <a:ext cx="8382000" cy="2744788"/>
          </a:xfrm>
        </p:spPr>
        <p:txBody>
          <a:bodyPr wrap="square" anchor="t"/>
          <a:p>
            <a:pPr lvl="0" indent="-342900">
              <a:lnSpc>
                <a:spcPct val="150000"/>
              </a:lnSpc>
              <a:spcBef>
                <a:spcPct val="0"/>
              </a:spcBef>
              <a:buFont typeface="Arial" panose="020B0604020202020204" pitchFamily="34" charset="0"/>
              <a:buNone/>
            </a:pPr>
            <a:r>
              <a:rPr lang="zh-CN" altLang="en-US" sz="2000" dirty="0">
                <a:latin typeface="宋体" panose="02010600030101010101" pitchFamily="2" charset="-122"/>
                <a:sym typeface="Arial" panose="020B0604020202020204" pitchFamily="34" charset="0"/>
              </a:rPr>
              <a:t>    “食哈哈”电商平台由市供销社与天泰集团合作打造，主要经营生鲜蔬果、粮油、进口食品、地方特产等商品，以线上食品预订、线下配送到家的服务为特色，让入驻商家实现线上线下相结合的食品经营新模式。平台自去年10月上线运营以来，已入驻企业近1000家、产品2000余个，注册用户达30多万户，实现网上交易2000余万元。</a:t>
            </a:r>
            <a:endParaRPr lang="zh-CN" altLang="en-US" sz="2000" dirty="0">
              <a:latin typeface="宋体" panose="02010600030101010101" pitchFamily="2" charset="-122"/>
              <a:sym typeface="Arial" panose="020B0604020202020204" pitchFamily="34" charset="0"/>
            </a:endParaRPr>
          </a:p>
        </p:txBody>
      </p:sp>
      <p:pic>
        <p:nvPicPr>
          <p:cNvPr id="136195" name="图片 123907" descr="767860[1]"/>
          <p:cNvPicPr>
            <a:picLocks noChangeAspect="1"/>
          </p:cNvPicPr>
          <p:nvPr/>
        </p:nvPicPr>
        <p:blipFill>
          <a:blip r:embed="rId1"/>
          <a:stretch>
            <a:fillRect/>
          </a:stretch>
        </p:blipFill>
        <p:spPr>
          <a:xfrm>
            <a:off x="4724400" y="228600"/>
            <a:ext cx="3975100" cy="2684463"/>
          </a:xfrm>
          <a:prstGeom prst="rect">
            <a:avLst/>
          </a:prstGeom>
          <a:noFill/>
          <a:ln w="9525">
            <a:noFill/>
          </a:ln>
        </p:spPr>
      </p:pic>
      <p:sp>
        <p:nvSpPr>
          <p:cNvPr id="136196" name="文本框 123908"/>
          <p:cNvSpPr txBox="1"/>
          <p:nvPr/>
        </p:nvSpPr>
        <p:spPr>
          <a:xfrm>
            <a:off x="4724400" y="2895600"/>
            <a:ext cx="3962400" cy="641350"/>
          </a:xfrm>
          <a:prstGeom prst="rect">
            <a:avLst/>
          </a:prstGeom>
          <a:noFill/>
          <a:ln w="9525">
            <a:noFill/>
          </a:ln>
        </p:spPr>
        <p:txBody>
          <a:bodyPr wrap="square" anchor="t">
            <a:spAutoFit/>
          </a:bodyPr>
          <a:p>
            <a:pPr lvl="0" indent="0"/>
            <a:r>
              <a:rPr lang="zh-CN" altLang="en-US" b="0" dirty="0">
                <a:latin typeface="Arial" panose="020B0604020202020204" pitchFamily="34" charset="0"/>
                <a:ea typeface="黑体" panose="02010600030101010101" pitchFamily="1" charset="-122"/>
              </a:rPr>
              <a:t>彭宇行在天泰</a:t>
            </a:r>
            <a:r>
              <a:rPr lang="en-US" altLang="x-none" b="0" dirty="0">
                <a:latin typeface="Arial" panose="020B0604020202020204" pitchFamily="34" charset="0"/>
                <a:ea typeface="黑体" panose="02010600030101010101" pitchFamily="1" charset="-122"/>
              </a:rPr>
              <a:t>·</a:t>
            </a:r>
            <a:r>
              <a:rPr lang="zh-CN" altLang="en-US" b="0" dirty="0">
                <a:latin typeface="Arial" panose="020B0604020202020204" pitchFamily="34" charset="0"/>
                <a:ea typeface="黑体" panose="02010600030101010101" pitchFamily="1" charset="-122"/>
              </a:rPr>
              <a:t>剑南国际食品城“食哈哈”线下体验馆调研</a:t>
            </a:r>
            <a:endParaRPr lang="zh-CN" altLang="en-US" b="0" dirty="0">
              <a:latin typeface="Arial" panose="020B0604020202020204" pitchFamily="34" charset="0"/>
              <a:ea typeface="黑体" panose="02010600030101010101" pitchFamily="1" charset="-122"/>
            </a:endParaRPr>
          </a:p>
        </p:txBody>
      </p:sp>
      <p:pic>
        <p:nvPicPr>
          <p:cNvPr id="136197" name="图片 123909"/>
          <p:cNvPicPr>
            <a:picLocks noChangeAspect="1"/>
          </p:cNvPicPr>
          <p:nvPr/>
        </p:nvPicPr>
        <p:blipFill>
          <a:blip r:embed="rId2"/>
          <a:stretch>
            <a:fillRect/>
          </a:stretch>
        </p:blipFill>
        <p:spPr>
          <a:xfrm>
            <a:off x="611188" y="1125538"/>
            <a:ext cx="2759075" cy="5334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4931">
                                            <p:txEl>
                                              <p:charRg st="0" end="159"/>
                                            </p:txEl>
                                          </p:spTgt>
                                        </p:tgtEl>
                                        <p:attrNameLst>
                                          <p:attrName>style.visibility</p:attrName>
                                        </p:attrNameLst>
                                      </p:cBhvr>
                                      <p:to>
                                        <p:strVal val="visible"/>
                                      </p:to>
                                    </p:set>
                                    <p:animEffect transition="in" filter="dissolve">
                                      <p:cBhvr>
                                        <p:cTn id="7" dur="500"/>
                                        <p:tgtEl>
                                          <p:spTgt spid="124931">
                                            <p:txEl>
                                              <p:charRg st="0" end="15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7" name="标题 124929"/>
          <p:cNvSpPr>
            <a:spLocks noGrp="1"/>
          </p:cNvSpPr>
          <p:nvPr>
            <p:ph type="title"/>
          </p:nvPr>
        </p:nvSpPr>
        <p:spPr>
          <a:xfrm>
            <a:off x="457200" y="274638"/>
            <a:ext cx="8229600" cy="563562"/>
          </a:xfrm>
        </p:spPr>
        <p:txBody>
          <a:bodyPr wrap="square" anchor="ctr"/>
          <a:p>
            <a:pPr lvl="0" indent="0">
              <a:buFont typeface="Arial" panose="020B0604020202020204" pitchFamily="34" charset="0"/>
              <a:buChar char="•"/>
            </a:pPr>
            <a:r>
              <a:rPr lang="zh-CN" altLang="en-US" b="1" dirty="0">
                <a:sym typeface="Arial" panose="020B0604020202020204" pitchFamily="34" charset="0"/>
              </a:rPr>
              <a:t>绵阳.</a:t>
            </a:r>
            <a:r>
              <a:rPr lang="zh-CN" altLang="en-US" sz="3600" b="1" dirty="0">
                <a:solidFill>
                  <a:srgbClr val="CC0000"/>
                </a:solidFill>
                <a:latin typeface="黑体" panose="02010600030101010101" pitchFamily="1" charset="-122"/>
                <a:ea typeface="黑体" panose="02010600030101010101" pitchFamily="1" charset="-122"/>
                <a:sym typeface="Arial" panose="020B0604020202020204" pitchFamily="34" charset="0"/>
              </a:rPr>
              <a:t>“菜鸽子”</a:t>
            </a:r>
            <a:endParaRPr lang="zh-CN" altLang="en-US" sz="3600" b="1" dirty="0">
              <a:solidFill>
                <a:srgbClr val="CC0000"/>
              </a:solidFill>
              <a:latin typeface="黑体" panose="02010600030101010101" pitchFamily="1" charset="-122"/>
              <a:ea typeface="黑体" panose="02010600030101010101" pitchFamily="1" charset="-122"/>
              <a:sym typeface="Arial" panose="020B0604020202020204" pitchFamily="34" charset="0"/>
            </a:endParaRPr>
          </a:p>
        </p:txBody>
      </p:sp>
      <p:sp>
        <p:nvSpPr>
          <p:cNvPr id="125955" name="文本占位符 124930"/>
          <p:cNvSpPr>
            <a:spLocks noGrp="1"/>
          </p:cNvSpPr>
          <p:nvPr>
            <p:ph type="body"/>
          </p:nvPr>
        </p:nvSpPr>
        <p:spPr>
          <a:xfrm>
            <a:off x="250825" y="4005263"/>
            <a:ext cx="8574088" cy="2571750"/>
          </a:xfrm>
        </p:spPr>
        <p:txBody>
          <a:bodyPr wrap="square" anchor="t"/>
          <a:p>
            <a:pPr lvl="0" indent="-342900">
              <a:lnSpc>
                <a:spcPct val="130000"/>
              </a:lnSpc>
              <a:spcBef>
                <a:spcPct val="0"/>
              </a:spcBef>
              <a:buFont typeface="Arial" panose="020B0604020202020204" pitchFamily="34" charset="0"/>
              <a:buNone/>
            </a:pPr>
            <a:r>
              <a:rPr lang="zh-CN" altLang="en-US" sz="2000" dirty="0">
                <a:latin typeface="宋体" panose="02010600030101010101" pitchFamily="2" charset="-122"/>
                <a:sym typeface="Arial" panose="020B0604020202020204" pitchFamily="34" charset="0"/>
              </a:rPr>
              <a:t>    “菜鸽子”电子商务平台”生态系统，依托于绵阳市政府“蔬菜流通体系建设工程”，以生鲜类产品为主，百货类及社区服务为辅，打造线上地理位置定位、线上平台购物和支付、线下自提和送货的LBS+O2O电子商务模式，提供基于地理位置的生鲜电商服务，搭载移动互联网及大数据运用，形成生鲜行业的产业链互联网，项目同步开通PC端和手机APP客户端。</a:t>
            </a:r>
            <a:endParaRPr lang="zh-CN" altLang="en-US" sz="2000" dirty="0">
              <a:latin typeface="宋体" panose="02010600030101010101" pitchFamily="2" charset="-122"/>
              <a:sym typeface="Arial" panose="020B0604020202020204" pitchFamily="34" charset="0"/>
            </a:endParaRPr>
          </a:p>
        </p:txBody>
      </p:sp>
      <p:sp>
        <p:nvSpPr>
          <p:cNvPr id="137219" name="文本框 124931"/>
          <p:cNvSpPr txBox="1"/>
          <p:nvPr/>
        </p:nvSpPr>
        <p:spPr>
          <a:xfrm>
            <a:off x="4724400" y="2971800"/>
            <a:ext cx="3962400" cy="366713"/>
          </a:xfrm>
          <a:prstGeom prst="rect">
            <a:avLst/>
          </a:prstGeom>
          <a:noFill/>
          <a:ln w="9525">
            <a:noFill/>
          </a:ln>
        </p:spPr>
        <p:txBody>
          <a:bodyPr wrap="square" anchor="t">
            <a:spAutoFit/>
          </a:bodyPr>
          <a:p>
            <a:pPr lvl="0" indent="0"/>
            <a:r>
              <a:rPr lang="zh-CN" altLang="en-US" b="0" dirty="0">
                <a:latin typeface="Arial" panose="020B0604020202020204" pitchFamily="34" charset="0"/>
                <a:ea typeface="黑体" panose="02010600030101010101" pitchFamily="1" charset="-122"/>
              </a:rPr>
              <a:t>7月22日彭宇行调研电子商务发展</a:t>
            </a:r>
            <a:endParaRPr lang="zh-CN" altLang="en-US" b="0" dirty="0">
              <a:latin typeface="Arial" panose="020B0604020202020204" pitchFamily="34" charset="0"/>
              <a:ea typeface="黑体" panose="02010600030101010101" pitchFamily="1" charset="-122"/>
            </a:endParaRPr>
          </a:p>
        </p:txBody>
      </p:sp>
      <p:pic>
        <p:nvPicPr>
          <p:cNvPr id="137220" name="图片 124932"/>
          <p:cNvPicPr>
            <a:picLocks noChangeAspect="1"/>
          </p:cNvPicPr>
          <p:nvPr/>
        </p:nvPicPr>
        <p:blipFill>
          <a:blip r:embed="rId1"/>
          <a:stretch>
            <a:fillRect/>
          </a:stretch>
        </p:blipFill>
        <p:spPr>
          <a:xfrm>
            <a:off x="609600" y="915988"/>
            <a:ext cx="3124200" cy="479425"/>
          </a:xfrm>
          <a:prstGeom prst="rect">
            <a:avLst/>
          </a:prstGeom>
          <a:noFill/>
          <a:ln w="9525">
            <a:noFill/>
          </a:ln>
        </p:spPr>
      </p:pic>
      <p:pic>
        <p:nvPicPr>
          <p:cNvPr id="137221" name="图片 124933"/>
          <p:cNvPicPr>
            <a:picLocks noChangeAspect="1"/>
          </p:cNvPicPr>
          <p:nvPr/>
        </p:nvPicPr>
        <p:blipFill>
          <a:blip r:embed="rId2"/>
          <a:stretch>
            <a:fillRect/>
          </a:stretch>
        </p:blipFill>
        <p:spPr>
          <a:xfrm>
            <a:off x="4800600" y="381000"/>
            <a:ext cx="3733800" cy="2463800"/>
          </a:xfrm>
          <a:prstGeom prst="rect">
            <a:avLst/>
          </a:prstGeom>
          <a:noFill/>
          <a:ln w="9525">
            <a:noFill/>
          </a:ln>
        </p:spPr>
      </p:pic>
      <p:pic>
        <p:nvPicPr>
          <p:cNvPr id="137222" name="图片 132102"/>
          <p:cNvPicPr>
            <a:picLocks noChangeAspect="1"/>
          </p:cNvPicPr>
          <p:nvPr/>
        </p:nvPicPr>
        <p:blipFill>
          <a:blip r:embed="rId3"/>
          <a:stretch>
            <a:fillRect/>
          </a:stretch>
        </p:blipFill>
        <p:spPr>
          <a:xfrm>
            <a:off x="609600" y="1524000"/>
            <a:ext cx="3813175" cy="22225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5955">
                                            <p:txEl>
                                              <p:charRg st="0" end="169"/>
                                            </p:txEl>
                                          </p:spTgt>
                                        </p:tgtEl>
                                        <p:attrNameLst>
                                          <p:attrName>style.visibility</p:attrName>
                                        </p:attrNameLst>
                                      </p:cBhvr>
                                      <p:to>
                                        <p:strVal val="visible"/>
                                      </p:to>
                                    </p:set>
                                    <p:animEffect transition="in" filter="dissolve">
                                      <p:cBhvr>
                                        <p:cTn id="7" dur="500"/>
                                        <p:tgtEl>
                                          <p:spTgt spid="125955">
                                            <p:txEl>
                                              <p:charRg st="0" end="16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7" name="标题 1"/>
          <p:cNvSpPr>
            <a:spLocks noGrp="1"/>
          </p:cNvSpPr>
          <p:nvPr>
            <p:ph type="title"/>
          </p:nvPr>
        </p:nvSpPr>
        <p:spPr>
          <a:xfrm>
            <a:off x="444500" y="238125"/>
            <a:ext cx="8531225" cy="790575"/>
          </a:xfrm>
        </p:spPr>
        <p:txBody>
          <a:bodyPr anchor="ctr"/>
          <a:p>
            <a:r>
              <a:rPr lang="zh-CN" altLang="en-US" sz="3600" b="1">
                <a:latin typeface="方正小标宋简体" panose="03000509000000000000" pitchFamily="1" charset="-122"/>
                <a:ea typeface="方正小标宋简体" panose="03000509000000000000" pitchFamily="1" charset="-122"/>
                <a:sym typeface="宋体" panose="02010600030101010101" pitchFamily="2" charset="-122"/>
              </a:rPr>
              <a:t>“互联网</a:t>
            </a:r>
            <a:r>
              <a:rPr lang="en-US" altLang="zh-CN" sz="3600" b="1">
                <a:latin typeface="方正小标宋简体" panose="03000509000000000000" pitchFamily="1" charset="-122"/>
                <a:ea typeface="方正小标宋简体" panose="03000509000000000000" pitchFamily="1" charset="-122"/>
                <a:sym typeface="宋体" panose="02010600030101010101" pitchFamily="2" charset="-122"/>
              </a:rPr>
              <a:t>+</a:t>
            </a:r>
            <a:r>
              <a:rPr lang="zh-CN" altLang="en-US" sz="3600" b="1">
                <a:latin typeface="方正小标宋简体" panose="03000509000000000000" pitchFamily="1" charset="-122"/>
                <a:ea typeface="方正小标宋简体" panose="03000509000000000000" pitchFamily="1" charset="-122"/>
                <a:sym typeface="宋体" panose="02010600030101010101" pitchFamily="2" charset="-122"/>
              </a:rPr>
              <a:t>农业”究竟怎么“</a:t>
            </a:r>
            <a:r>
              <a:rPr lang="en-US" altLang="zh-CN" sz="3600" b="1">
                <a:latin typeface="方正小标宋简体" panose="03000509000000000000" pitchFamily="1" charset="-122"/>
                <a:ea typeface="方正小标宋简体" panose="03000509000000000000" pitchFamily="1" charset="-122"/>
                <a:sym typeface="宋体" panose="02010600030101010101" pitchFamily="2" charset="-122"/>
              </a:rPr>
              <a:t>+”</a:t>
            </a:r>
            <a:r>
              <a:rPr lang="zh-CN" altLang="en-US" sz="3600" b="1">
                <a:latin typeface="方正小标宋简体" panose="03000509000000000000" pitchFamily="1" charset="-122"/>
                <a:ea typeface="方正小标宋简体" panose="03000509000000000000" pitchFamily="1" charset="-122"/>
                <a:sym typeface="宋体" panose="02010600030101010101" pitchFamily="2" charset="-122"/>
              </a:rPr>
              <a:t>？</a:t>
            </a:r>
            <a:endParaRPr lang="zh-CN" altLang="en-US" sz="3600" b="1">
              <a:latin typeface="方正小标宋简体" panose="03000509000000000000" pitchFamily="1" charset="-122"/>
              <a:ea typeface="方正小标宋简体" panose="03000509000000000000" pitchFamily="1" charset="-122"/>
            </a:endParaRPr>
          </a:p>
        </p:txBody>
      </p:sp>
      <p:sp>
        <p:nvSpPr>
          <p:cNvPr id="142338" name="文本框 99"/>
          <p:cNvSpPr txBox="1"/>
          <p:nvPr/>
        </p:nvSpPr>
        <p:spPr>
          <a:xfrm>
            <a:off x="568325" y="2157413"/>
            <a:ext cx="8007350" cy="3198812"/>
          </a:xfrm>
          <a:prstGeom prst="rect">
            <a:avLst/>
          </a:prstGeom>
          <a:noFill/>
          <a:ln w="9525">
            <a:noFill/>
          </a:ln>
        </p:spPr>
        <p:txBody>
          <a:bodyPr wrap="square" anchor="t">
            <a:spAutoFit/>
          </a:bodyPr>
          <a:p>
            <a:pPr lvl="0" indent="381000">
              <a:lnSpc>
                <a:spcPct val="170000"/>
              </a:lnSpc>
            </a:pPr>
            <a:r>
              <a:rPr lang="zh-CN" altLang="en-US" sz="2400">
                <a:latin typeface="宋体" panose="02010600030101010101" pitchFamily="2" charset="-122"/>
                <a:ea typeface="宋体" panose="02010600030101010101" pitchFamily="2" charset="-122"/>
              </a:rPr>
              <a:t>一是要树立长远系统发展思想，制定科学“</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法。</a:t>
            </a:r>
            <a:endParaRPr lang="zh-CN" altLang="en-US" sz="2400">
              <a:latin typeface="宋体" panose="02010600030101010101" pitchFamily="2" charset="-122"/>
              <a:ea typeface="宋体" panose="02010600030101010101" pitchFamily="2" charset="-122"/>
            </a:endParaRPr>
          </a:p>
          <a:p>
            <a:pPr lvl="0" indent="381000">
              <a:lnSpc>
                <a:spcPct val="170000"/>
              </a:lnSpc>
            </a:pPr>
            <a:r>
              <a:rPr lang="zh-CN" altLang="en-US" sz="2400">
                <a:latin typeface="宋体" panose="02010600030101010101" pitchFamily="2" charset="-122"/>
                <a:ea typeface="宋体" panose="02010600030101010101" pitchFamily="2" charset="-122"/>
              </a:rPr>
              <a:t>二是要选择重点突破口，确保“</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出实效。</a:t>
            </a:r>
            <a:endParaRPr lang="zh-CN" altLang="en-US" sz="2400">
              <a:latin typeface="宋体" panose="02010600030101010101" pitchFamily="2" charset="-122"/>
              <a:ea typeface="宋体" panose="02010600030101010101" pitchFamily="2" charset="-122"/>
            </a:endParaRPr>
          </a:p>
          <a:p>
            <a:pPr lvl="0" indent="381000">
              <a:lnSpc>
                <a:spcPct val="170000"/>
              </a:lnSpc>
            </a:pPr>
            <a:r>
              <a:rPr lang="zh-CN" altLang="en-US" sz="2400">
                <a:latin typeface="宋体" panose="02010600030101010101" pitchFamily="2" charset="-122"/>
                <a:ea typeface="宋体" panose="02010600030101010101" pitchFamily="2" charset="-122"/>
              </a:rPr>
              <a:t>三是要做大做强特色品牌产业，强化“</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法基础。</a:t>
            </a:r>
            <a:endParaRPr lang="zh-CN" altLang="en-US" sz="2400">
              <a:latin typeface="宋体" panose="02010600030101010101" pitchFamily="2" charset="-122"/>
              <a:ea typeface="宋体" panose="02010600030101010101" pitchFamily="2" charset="-122"/>
            </a:endParaRPr>
          </a:p>
          <a:p>
            <a:pPr lvl="0" indent="381000">
              <a:lnSpc>
                <a:spcPct val="170000"/>
              </a:lnSpc>
            </a:pPr>
            <a:r>
              <a:rPr lang="zh-CN" altLang="en-US" sz="2400">
                <a:latin typeface="宋体" panose="02010600030101010101" pitchFamily="2" charset="-122"/>
                <a:ea typeface="宋体" panose="02010600030101010101" pitchFamily="2" charset="-122"/>
              </a:rPr>
              <a:t>四是要大力发展农村电商，确保“</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出效益。</a:t>
            </a:r>
            <a:endParaRPr lang="zh-CN" altLang="en-US" sz="2400">
              <a:latin typeface="宋体" panose="02010600030101010101" pitchFamily="2" charset="-122"/>
              <a:ea typeface="宋体" panose="02010600030101010101" pitchFamily="2" charset="-122"/>
            </a:endParaRPr>
          </a:p>
          <a:p>
            <a:pPr lvl="0" indent="381000">
              <a:lnSpc>
                <a:spcPct val="170000"/>
              </a:lnSpc>
            </a:pPr>
            <a:r>
              <a:rPr lang="zh-CN" altLang="en-US" sz="2400">
                <a:latin typeface="宋体" panose="02010600030101010101" pitchFamily="2" charset="-122"/>
                <a:ea typeface="宋体" panose="02010600030101010101" pitchFamily="2" charset="-122"/>
              </a:rPr>
              <a:t>五是要注重人才培训，放大“</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法效果。</a:t>
            </a:r>
            <a:endParaRPr lang="zh-CN" altLang="en-US" sz="2400">
              <a:latin typeface="Arial" panose="020B0604020202020204" pitchFamily="34" charset="0"/>
              <a:ea typeface="宋体" panose="02010600030101010101" pitchFamily="2" charset="-122"/>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1" name="标题 1"/>
          <p:cNvSpPr>
            <a:spLocks noGrp="1"/>
          </p:cNvSpPr>
          <p:nvPr>
            <p:ph type="title"/>
          </p:nvPr>
        </p:nvSpPr>
        <p:spPr/>
        <p:txBody>
          <a:bodyPr anchor="ctr"/>
          <a:p>
            <a:r>
              <a:rPr lang="en-US" altLang="zh-CN" sz="3600" b="1">
                <a:latin typeface="方正小标宋简体" panose="03000509000000000000" pitchFamily="1" charset="-122"/>
                <a:ea typeface="方正小标宋简体" panose="03000509000000000000" pitchFamily="1" charset="-122"/>
                <a:sym typeface="宋体" panose="02010600030101010101" pitchFamily="2" charset="-122"/>
              </a:rPr>
              <a:t>“</a:t>
            </a:r>
            <a:r>
              <a:rPr lang="zh-CN" altLang="en-US" sz="3600" b="1">
                <a:latin typeface="方正小标宋简体" panose="03000509000000000000" pitchFamily="1" charset="-122"/>
                <a:ea typeface="方正小标宋简体" panose="03000509000000000000" pitchFamily="1" charset="-122"/>
                <a:sym typeface="宋体" panose="02010600030101010101" pitchFamily="2" charset="-122"/>
              </a:rPr>
              <a:t>互联网</a:t>
            </a:r>
            <a:r>
              <a:rPr lang="en-US" altLang="zh-CN" sz="3600" b="1">
                <a:latin typeface="方正小标宋简体" panose="03000509000000000000" pitchFamily="1" charset="-122"/>
                <a:ea typeface="方正小标宋简体" panose="03000509000000000000" pitchFamily="1" charset="-122"/>
                <a:sym typeface="宋体" panose="02010600030101010101" pitchFamily="2" charset="-122"/>
              </a:rPr>
              <a:t>+</a:t>
            </a:r>
            <a:r>
              <a:rPr lang="zh-CN" altLang="en-US" sz="3600" b="1">
                <a:latin typeface="方正小标宋简体" panose="03000509000000000000" pitchFamily="1" charset="-122"/>
                <a:ea typeface="方正小标宋简体" panose="03000509000000000000" pitchFamily="1" charset="-122"/>
                <a:sym typeface="宋体" panose="02010600030101010101" pitchFamily="2" charset="-122"/>
              </a:rPr>
              <a:t>农业”究竟“</a:t>
            </a:r>
            <a:r>
              <a:rPr lang="en-US" altLang="zh-CN" sz="3600" b="1">
                <a:latin typeface="方正小标宋简体" panose="03000509000000000000" pitchFamily="1" charset="-122"/>
                <a:ea typeface="方正小标宋简体" panose="03000509000000000000" pitchFamily="1" charset="-122"/>
                <a:sym typeface="宋体" panose="02010600030101010101" pitchFamily="2" charset="-122"/>
              </a:rPr>
              <a:t>+”</a:t>
            </a:r>
            <a:r>
              <a:rPr lang="zh-CN" altLang="en-US" sz="3600" b="1">
                <a:latin typeface="方正小标宋简体" panose="03000509000000000000" pitchFamily="1" charset="-122"/>
                <a:ea typeface="方正小标宋简体" panose="03000509000000000000" pitchFamily="1" charset="-122"/>
                <a:sym typeface="宋体" panose="02010600030101010101" pitchFamily="2" charset="-122"/>
              </a:rPr>
              <a:t>什么？</a:t>
            </a:r>
            <a:endParaRPr lang="zh-CN" altLang="en-US" sz="3600" b="1">
              <a:latin typeface="方正小标宋简体" panose="03000509000000000000" pitchFamily="1" charset="-122"/>
              <a:ea typeface="方正小标宋简体" panose="03000509000000000000" pitchFamily="1" charset="-122"/>
            </a:endParaRPr>
          </a:p>
        </p:txBody>
      </p:sp>
      <p:sp>
        <p:nvSpPr>
          <p:cNvPr id="143362" name="文本框 99"/>
          <p:cNvSpPr txBox="1"/>
          <p:nvPr/>
        </p:nvSpPr>
        <p:spPr>
          <a:xfrm>
            <a:off x="344488" y="1660525"/>
            <a:ext cx="8148637" cy="4479925"/>
          </a:xfrm>
          <a:prstGeom prst="rect">
            <a:avLst/>
          </a:prstGeom>
          <a:noFill/>
          <a:ln w="9525">
            <a:noFill/>
          </a:ln>
        </p:spPr>
        <p:txBody>
          <a:bodyPr wrap="square" anchor="t">
            <a:spAutoFit/>
          </a:bodyPr>
          <a:p>
            <a:pPr lvl="0" indent="381000">
              <a:lnSpc>
                <a:spcPct val="120000"/>
              </a:lnSpc>
            </a:pPr>
            <a:r>
              <a:rPr lang="zh-CN" altLang="en-US" sz="2400">
                <a:latin typeface="宋体" panose="02010600030101010101" pitchFamily="2" charset="-122"/>
                <a:ea typeface="宋体" panose="02010600030101010101" pitchFamily="2" charset="-122"/>
              </a:rPr>
              <a:t>重点探索：产加销全产业链综合发展模式，着力实施“八项工程”。</a:t>
            </a:r>
            <a:endParaRPr lang="zh-CN" altLang="en-US" sz="2400">
              <a:latin typeface="宋体" panose="02010600030101010101" pitchFamily="2" charset="-122"/>
              <a:ea typeface="宋体" panose="02010600030101010101" pitchFamily="2" charset="-122"/>
            </a:endParaRPr>
          </a:p>
          <a:p>
            <a:pPr lvl="0" indent="381000">
              <a:lnSpc>
                <a:spcPct val="120000"/>
              </a:lnSpc>
            </a:pPr>
            <a:r>
              <a:rPr lang="zh-CN" altLang="en-US" sz="2400">
                <a:latin typeface="宋体" panose="02010600030101010101" pitchFamily="2" charset="-122"/>
                <a:ea typeface="宋体" panose="02010600030101010101" pitchFamily="2" charset="-122"/>
              </a:rPr>
              <a:t>一是“</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条件建设，实施基础设施建设工程。</a:t>
            </a:r>
            <a:endParaRPr lang="zh-CN" altLang="en-US" sz="2400">
              <a:latin typeface="宋体" panose="02010600030101010101" pitchFamily="2" charset="-122"/>
              <a:ea typeface="宋体" panose="02010600030101010101" pitchFamily="2" charset="-122"/>
            </a:endParaRPr>
          </a:p>
          <a:p>
            <a:pPr lvl="0" indent="381000">
              <a:lnSpc>
                <a:spcPct val="120000"/>
              </a:lnSpc>
            </a:pPr>
            <a:r>
              <a:rPr lang="zh-CN" altLang="en-US" sz="2400">
                <a:latin typeface="宋体" panose="02010600030101010101" pitchFamily="2" charset="-122"/>
                <a:ea typeface="宋体" panose="02010600030101010101" pitchFamily="2" charset="-122"/>
              </a:rPr>
              <a:t>二是“</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数据资源，实施数据资源库建设工程。</a:t>
            </a:r>
            <a:endParaRPr lang="zh-CN" altLang="en-US" sz="2400">
              <a:latin typeface="宋体" panose="02010600030101010101" pitchFamily="2" charset="-122"/>
              <a:ea typeface="宋体" panose="02010600030101010101" pitchFamily="2" charset="-122"/>
            </a:endParaRPr>
          </a:p>
          <a:p>
            <a:pPr lvl="0" indent="381000">
              <a:lnSpc>
                <a:spcPct val="120000"/>
              </a:lnSpc>
            </a:pPr>
            <a:r>
              <a:rPr lang="zh-CN" altLang="en-US" sz="2400">
                <a:latin typeface="宋体" panose="02010600030101010101" pitchFamily="2" charset="-122"/>
                <a:ea typeface="宋体" panose="02010600030101010101" pitchFamily="2" charset="-122"/>
              </a:rPr>
              <a:t>三是“</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体系建设，实施信息服务体系建设工程。</a:t>
            </a:r>
            <a:endParaRPr lang="zh-CN" altLang="en-US" sz="2400">
              <a:latin typeface="宋体" panose="02010600030101010101" pitchFamily="2" charset="-122"/>
              <a:ea typeface="宋体" panose="02010600030101010101" pitchFamily="2" charset="-122"/>
            </a:endParaRPr>
          </a:p>
          <a:p>
            <a:pPr lvl="0" indent="381000">
              <a:lnSpc>
                <a:spcPct val="120000"/>
              </a:lnSpc>
            </a:pPr>
            <a:r>
              <a:rPr lang="zh-CN" altLang="en-US" sz="2400">
                <a:latin typeface="宋体" panose="02010600030101010101" pitchFamily="2" charset="-122"/>
                <a:ea typeface="宋体" panose="02010600030101010101" pitchFamily="2" charset="-122"/>
              </a:rPr>
              <a:t>四是“</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农村电商，实施电子商务建设工程。</a:t>
            </a:r>
            <a:endParaRPr lang="zh-CN" altLang="en-US" sz="2400">
              <a:latin typeface="宋体" panose="02010600030101010101" pitchFamily="2" charset="-122"/>
              <a:ea typeface="宋体" panose="02010600030101010101" pitchFamily="2" charset="-122"/>
            </a:endParaRPr>
          </a:p>
          <a:p>
            <a:pPr lvl="0" indent="381000">
              <a:lnSpc>
                <a:spcPct val="120000"/>
              </a:lnSpc>
            </a:pPr>
            <a:r>
              <a:rPr lang="zh-CN" altLang="en-US" sz="2400">
                <a:latin typeface="宋体" panose="02010600030101010101" pitchFamily="2" charset="-122"/>
                <a:ea typeface="宋体" panose="02010600030101010101" pitchFamily="2" charset="-122"/>
              </a:rPr>
              <a:t>五是“</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公共服务，实施全产业链信息化工程。</a:t>
            </a:r>
            <a:endParaRPr lang="zh-CN" altLang="en-US" sz="2400">
              <a:latin typeface="宋体" panose="02010600030101010101" pitchFamily="2" charset="-122"/>
              <a:ea typeface="宋体" panose="02010600030101010101" pitchFamily="2" charset="-122"/>
            </a:endParaRPr>
          </a:p>
          <a:p>
            <a:pPr lvl="0" indent="381000">
              <a:lnSpc>
                <a:spcPct val="120000"/>
              </a:lnSpc>
            </a:pPr>
            <a:r>
              <a:rPr lang="zh-CN" altLang="en-US" sz="2400">
                <a:latin typeface="宋体" panose="02010600030101010101" pitchFamily="2" charset="-122"/>
                <a:ea typeface="宋体" panose="02010600030101010101" pitchFamily="2" charset="-122"/>
              </a:rPr>
              <a:t>六是“</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物联网技术，实施生产经营智能化工程。</a:t>
            </a:r>
            <a:endParaRPr lang="zh-CN" altLang="en-US" sz="2400">
              <a:latin typeface="宋体" panose="02010600030101010101" pitchFamily="2" charset="-122"/>
              <a:ea typeface="宋体" panose="02010600030101010101" pitchFamily="2" charset="-122"/>
            </a:endParaRPr>
          </a:p>
          <a:p>
            <a:pPr lvl="0" indent="381000">
              <a:lnSpc>
                <a:spcPct val="120000"/>
              </a:lnSpc>
            </a:pPr>
            <a:r>
              <a:rPr lang="zh-CN" altLang="en-US" sz="2400">
                <a:latin typeface="宋体" panose="02010600030101010101" pitchFamily="2" charset="-122"/>
                <a:ea typeface="宋体" panose="02010600030101010101" pitchFamily="2" charset="-122"/>
              </a:rPr>
              <a:t>七是“</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信息化管理，实施监测预警体系建设工程。</a:t>
            </a:r>
            <a:endParaRPr lang="zh-CN" altLang="en-US" sz="2400">
              <a:latin typeface="宋体" panose="02010600030101010101" pitchFamily="2" charset="-122"/>
              <a:ea typeface="宋体" panose="02010600030101010101" pitchFamily="2" charset="-122"/>
            </a:endParaRPr>
          </a:p>
          <a:p>
            <a:pPr lvl="0" indent="381000">
              <a:lnSpc>
                <a:spcPct val="120000"/>
              </a:lnSpc>
            </a:pPr>
            <a:r>
              <a:rPr lang="zh-CN" altLang="en-US" sz="2400">
                <a:latin typeface="宋体" panose="02010600030101010101" pitchFamily="2" charset="-122"/>
                <a:ea typeface="宋体" panose="02010600030101010101" pitchFamily="2" charset="-122"/>
              </a:rPr>
              <a:t>八是“</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人才培训，实施信息化人才支撑工程。</a:t>
            </a:r>
            <a:endParaRPr lang="zh-CN" altLang="en-US" sz="2400">
              <a:latin typeface="Arial" panose="020B0604020202020204" pitchFamily="34" charset="0"/>
              <a:ea typeface="宋体" panose="0201060003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6386" name="Rectangle 2"/>
          <p:cNvSpPr>
            <a:spLocks noGrp="1"/>
          </p:cNvSpPr>
          <p:nvPr>
            <p:ph type="title"/>
          </p:nvPr>
        </p:nvSpPr>
        <p:spPr>
          <a:xfrm>
            <a:off x="1187450" y="4076700"/>
            <a:ext cx="2378075" cy="1657350"/>
          </a:xfrm>
        </p:spPr>
        <p:txBody>
          <a:bodyPr wrap="square" anchor="ctr"/>
          <a:p>
            <a:pPr lvl="0" indent="0"/>
            <a:r>
              <a:rPr lang="en-US" altLang="x-none" sz="2800" b="1" dirty="0">
                <a:solidFill>
                  <a:srgbClr val="FF3300"/>
                </a:solidFill>
                <a:latin typeface="黑体" panose="02010600030101010101" pitchFamily="1" charset="-122"/>
                <a:ea typeface="黑体" panose="02010600030101010101" pitchFamily="1" charset="-122"/>
              </a:rPr>
              <a:t>“</a:t>
            </a:r>
            <a:r>
              <a:rPr lang="zh-CN" altLang="en-US" sz="2800" b="1" dirty="0">
                <a:solidFill>
                  <a:srgbClr val="FF3300"/>
                </a:solidFill>
                <a:latin typeface="黑体" panose="02010600030101010101" pitchFamily="1" charset="-122"/>
                <a:ea typeface="黑体" panose="02010600030101010101" pitchFamily="1" charset="-122"/>
              </a:rPr>
              <a:t>自己的饭碗主要要装自己生产的粮食”</a:t>
            </a:r>
            <a:endParaRPr lang="zh-CN" altLang="en-US" sz="2800" b="1" dirty="0">
              <a:solidFill>
                <a:srgbClr val="FF3300"/>
              </a:solidFill>
              <a:latin typeface="黑体" panose="02010600030101010101" pitchFamily="1" charset="-122"/>
              <a:ea typeface="黑体" panose="02010600030101010101" pitchFamily="1" charset="-122"/>
            </a:endParaRPr>
          </a:p>
        </p:txBody>
      </p:sp>
      <p:pic>
        <p:nvPicPr>
          <p:cNvPr id="16387" name="Picture 3"/>
          <p:cNvPicPr>
            <a:picLocks noGrp="1" noChangeAspect="1"/>
          </p:cNvPicPr>
          <p:nvPr>
            <p:ph sz="half" idx="4294967295"/>
          </p:nvPr>
        </p:nvPicPr>
        <p:blipFill>
          <a:blip r:embed="rId1"/>
          <a:stretch>
            <a:fillRect/>
          </a:stretch>
        </p:blipFill>
        <p:spPr>
          <a:xfrm>
            <a:off x="325438" y="1052513"/>
            <a:ext cx="5543550" cy="2449513"/>
          </a:xfrm>
          <a:solidFill>
            <a:schemeClr val="lt1"/>
          </a:solidFill>
        </p:spPr>
      </p:pic>
      <p:grpSp>
        <p:nvGrpSpPr>
          <p:cNvPr id="18436" name="Group 4"/>
          <p:cNvGrpSpPr/>
          <p:nvPr/>
        </p:nvGrpSpPr>
        <p:grpSpPr>
          <a:xfrm>
            <a:off x="4427538" y="3500438"/>
            <a:ext cx="4311650" cy="2886075"/>
            <a:chOff x="0" y="0"/>
            <a:chExt cx="6790" cy="4546"/>
          </a:xfrm>
        </p:grpSpPr>
        <p:pic>
          <p:nvPicPr>
            <p:cNvPr id="18437" name="Picture 5"/>
            <p:cNvPicPr>
              <a:picLocks noChangeAspect="1"/>
            </p:cNvPicPr>
            <p:nvPr/>
          </p:nvPicPr>
          <p:blipFill>
            <a:blip r:embed="rId2"/>
            <a:stretch>
              <a:fillRect/>
            </a:stretch>
          </p:blipFill>
          <p:spPr>
            <a:xfrm>
              <a:off x="0" y="0"/>
              <a:ext cx="6790" cy="4547"/>
            </a:xfrm>
            <a:prstGeom prst="rect">
              <a:avLst/>
            </a:prstGeom>
            <a:solidFill>
              <a:schemeClr val="bg1"/>
            </a:solidFill>
            <a:ln w="9525">
              <a:noFill/>
            </a:ln>
          </p:spPr>
        </p:pic>
        <p:sp>
          <p:nvSpPr>
            <p:cNvPr id="18438" name="Text Box 6"/>
            <p:cNvSpPr txBox="1"/>
            <p:nvPr/>
          </p:nvSpPr>
          <p:spPr>
            <a:xfrm>
              <a:off x="0" y="3856"/>
              <a:ext cx="6770" cy="628"/>
            </a:xfrm>
            <a:prstGeom prst="rect">
              <a:avLst/>
            </a:prstGeom>
            <a:solidFill>
              <a:schemeClr val="accent1">
                <a:alpha val="62000"/>
              </a:schemeClr>
            </a:solidFill>
            <a:ln w="9525">
              <a:noFill/>
            </a:ln>
          </p:spPr>
          <p:txBody>
            <a:bodyPr lIns="90170" tIns="46990" rIns="90170" bIns="46990" anchor="t">
              <a:spAutoFit/>
            </a:bodyPr>
            <a:p>
              <a:pPr lvl="0" indent="0"/>
              <a:r>
                <a:rPr lang="en-US" altLang="x-none" sz="2000" dirty="0">
                  <a:solidFill>
                    <a:schemeClr val="bg1"/>
                  </a:solidFill>
                  <a:latin typeface="宋体" panose="02010600030101010101" pitchFamily="2" charset="-122"/>
                  <a:ea typeface="宋体" panose="02010600030101010101" pitchFamily="2" charset="-122"/>
                </a:rPr>
                <a:t>2013</a:t>
              </a:r>
              <a:r>
                <a:rPr lang="zh-CN" altLang="en-US" sz="2000" dirty="0">
                  <a:solidFill>
                    <a:schemeClr val="bg1"/>
                  </a:solidFill>
                  <a:latin typeface="宋体" panose="02010600030101010101" pitchFamily="2" charset="-122"/>
                  <a:ea typeface="宋体" panose="02010600030101010101" pitchFamily="2" charset="-122"/>
                </a:rPr>
                <a:t>年</a:t>
              </a:r>
              <a:r>
                <a:rPr lang="en-US" altLang="x-none" sz="2000" dirty="0">
                  <a:solidFill>
                    <a:schemeClr val="bg1"/>
                  </a:solidFill>
                  <a:latin typeface="宋体" panose="02010600030101010101" pitchFamily="2" charset="-122"/>
                  <a:ea typeface="宋体" panose="02010600030101010101" pitchFamily="2" charset="-122"/>
                </a:rPr>
                <a:t>7</a:t>
              </a:r>
              <a:r>
                <a:rPr lang="zh-CN" altLang="en-US" sz="2000" dirty="0">
                  <a:solidFill>
                    <a:schemeClr val="bg1"/>
                  </a:solidFill>
                  <a:latin typeface="宋体" panose="02010600030101010101" pitchFamily="2" charset="-122"/>
                  <a:ea typeface="宋体" panose="02010600030101010101" pitchFamily="2" charset="-122"/>
                </a:rPr>
                <a:t>月</a:t>
              </a:r>
              <a:r>
                <a:rPr lang="en-US" altLang="x-none" sz="2000" dirty="0">
                  <a:solidFill>
                    <a:schemeClr val="bg1"/>
                  </a:solidFill>
                  <a:latin typeface="宋体" panose="02010600030101010101" pitchFamily="2" charset="-122"/>
                  <a:ea typeface="宋体" panose="02010600030101010101" pitchFamily="2" charset="-122"/>
                </a:rPr>
                <a:t>22</a:t>
              </a:r>
              <a:r>
                <a:rPr lang="zh-CN" altLang="en-US" sz="2000" dirty="0">
                  <a:solidFill>
                    <a:schemeClr val="bg1"/>
                  </a:solidFill>
                  <a:latin typeface="宋体" panose="02010600030101010101" pitchFamily="2" charset="-122"/>
                  <a:ea typeface="宋体" panose="02010600030101010101" pitchFamily="2" charset="-122"/>
                </a:rPr>
                <a:t>日习总书记在湖北考查</a:t>
              </a:r>
              <a:endParaRPr lang="zh-CN" altLang="en-US" sz="2000" dirty="0">
                <a:solidFill>
                  <a:schemeClr val="bg1"/>
                </a:solidFill>
                <a:latin typeface="宋体" panose="02010600030101010101" pitchFamily="2" charset="-122"/>
                <a:ea typeface="宋体" panose="02010600030101010101" pitchFamily="2" charset="-122"/>
              </a:endParaRPr>
            </a:p>
          </p:txBody>
        </p:sp>
      </p:grpSp>
      <p:sp>
        <p:nvSpPr>
          <p:cNvPr id="18439"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方正舒体" panose="02010601030101010101" pitchFamily="2" charset="-122"/>
              </a:rPr>
              <a:t>粮</a:t>
            </a:r>
            <a:r>
              <a:rPr lang="zh-CN" altLang="en-US" sz="3200" dirty="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1638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1314" name="图片 2"/>
          <p:cNvPicPr>
            <a:picLocks noChangeAspect="1"/>
          </p:cNvPicPr>
          <p:nvPr/>
        </p:nvPicPr>
        <p:blipFill>
          <a:blip r:embed="rId1"/>
          <a:stretch>
            <a:fillRect/>
          </a:stretch>
        </p:blipFill>
        <p:spPr>
          <a:xfrm>
            <a:off x="1447800" y="204788"/>
            <a:ext cx="6557963" cy="3286125"/>
          </a:xfrm>
          <a:prstGeom prst="rect">
            <a:avLst/>
          </a:prstGeom>
          <a:noFill/>
          <a:ln w="9525">
            <a:noFill/>
          </a:ln>
        </p:spPr>
      </p:pic>
      <p:pic>
        <p:nvPicPr>
          <p:cNvPr id="141315" name="图片 4"/>
          <p:cNvPicPr>
            <a:picLocks noChangeAspect="1"/>
          </p:cNvPicPr>
          <p:nvPr/>
        </p:nvPicPr>
        <p:blipFill>
          <a:blip r:embed="rId2"/>
          <a:stretch>
            <a:fillRect/>
          </a:stretch>
        </p:blipFill>
        <p:spPr>
          <a:xfrm>
            <a:off x="1295400" y="2212975"/>
            <a:ext cx="7064375" cy="4033838"/>
          </a:xfrm>
          <a:prstGeom prst="rect">
            <a:avLst/>
          </a:prstGeom>
          <a:noFill/>
          <a:ln w="9525">
            <a:noFill/>
          </a:ln>
        </p:spPr>
      </p:pic>
      <p:pic>
        <p:nvPicPr>
          <p:cNvPr id="141316" name="图片 6"/>
          <p:cNvPicPr>
            <a:picLocks noChangeAspect="1"/>
          </p:cNvPicPr>
          <p:nvPr/>
        </p:nvPicPr>
        <p:blipFill>
          <a:blip r:embed="rId3"/>
          <a:stretch>
            <a:fillRect/>
          </a:stretch>
        </p:blipFill>
        <p:spPr>
          <a:xfrm>
            <a:off x="1295400" y="2974975"/>
            <a:ext cx="7097713" cy="35020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dissolve">
                                      <p:cBhvr>
                                        <p:cTn id="7" dur="500"/>
                                        <p:tgtEl>
                                          <p:spTgt spid="1413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1315"/>
                                        </p:tgtEl>
                                        <p:attrNameLst>
                                          <p:attrName>style.visibility</p:attrName>
                                        </p:attrNameLst>
                                      </p:cBhvr>
                                      <p:to>
                                        <p:strVal val="visible"/>
                                      </p:to>
                                    </p:set>
                                    <p:animEffect transition="in" filter="dissolve">
                                      <p:cBhvr>
                                        <p:cTn id="12" dur="500"/>
                                        <p:tgtEl>
                                          <p:spTgt spid="1413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1316"/>
                                        </p:tgtEl>
                                        <p:attrNameLst>
                                          <p:attrName>style.visibility</p:attrName>
                                        </p:attrNameLst>
                                      </p:cBhvr>
                                      <p:to>
                                        <p:strVal val="visible"/>
                                      </p:to>
                                    </p:set>
                                    <p:animEffect transition="in" filter="dissolve">
                                      <p:cBhvr>
                                        <p:cTn id="1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2577" name="文本框 5"/>
          <p:cNvSpPr txBox="1"/>
          <p:nvPr/>
        </p:nvSpPr>
        <p:spPr>
          <a:xfrm>
            <a:off x="368300" y="1709738"/>
            <a:ext cx="8405813" cy="3932237"/>
          </a:xfrm>
          <a:prstGeom prst="rect">
            <a:avLst/>
          </a:prstGeom>
          <a:noFill/>
          <a:ln w="9525">
            <a:noFill/>
          </a:ln>
        </p:spPr>
        <p:txBody>
          <a:bodyPr wrap="square" anchor="t">
            <a:spAutoFit/>
          </a:bodyPr>
          <a:p>
            <a:pPr lvl="0" indent="0">
              <a:lnSpc>
                <a:spcPct val="140000"/>
              </a:lnSpc>
            </a:pPr>
            <a:r>
              <a:rPr lang="zh-CN" altLang="en-US" sz="2000" b="0" dirty="0">
                <a:latin typeface="宋体" panose="02010600030101010101" pitchFamily="2" charset="-122"/>
                <a:ea typeface="宋体" panose="02010600030101010101" pitchFamily="2" charset="-122"/>
                <a:sym typeface="Arial" panose="020B0604020202020204" pitchFamily="34" charset="0"/>
              </a:rPr>
              <a:t>　  农业部</a:t>
            </a:r>
            <a:r>
              <a:rPr lang="en-US" altLang="x-none" sz="2000" b="0" dirty="0">
                <a:latin typeface="宋体" panose="02010600030101010101" pitchFamily="2" charset="-122"/>
                <a:ea typeface="宋体" panose="02010600030101010101" pitchFamily="2" charset="-122"/>
                <a:sym typeface="Arial" panose="020B0604020202020204" pitchFamily="34" charset="0"/>
              </a:rPr>
              <a:t>(11</a:t>
            </a:r>
            <a:r>
              <a:rPr lang="zh-CN" altLang="en-US" sz="2000" b="0" dirty="0">
                <a:latin typeface="宋体" panose="02010600030101010101" pitchFamily="2" charset="-122"/>
                <a:ea typeface="宋体" panose="02010600030101010101" pitchFamily="2" charset="-122"/>
                <a:sym typeface="Arial" panose="020B0604020202020204" pitchFamily="34" charset="0"/>
              </a:rPr>
              <a:t>月</a:t>
            </a:r>
            <a:r>
              <a:rPr lang="en-US" altLang="x-none" sz="2000" b="0" dirty="0">
                <a:latin typeface="宋体" panose="02010600030101010101" pitchFamily="2" charset="-122"/>
                <a:ea typeface="宋体" panose="02010600030101010101" pitchFamily="2" charset="-122"/>
                <a:sym typeface="Arial" panose="020B0604020202020204" pitchFamily="34" charset="0"/>
              </a:rPr>
              <a:t>4</a:t>
            </a:r>
            <a:r>
              <a:rPr lang="zh-CN" altLang="en-US" sz="2000" b="0" dirty="0">
                <a:latin typeface="宋体" panose="02010600030101010101" pitchFamily="2" charset="-122"/>
                <a:ea typeface="宋体" panose="02010600030101010101" pitchFamily="2" charset="-122"/>
                <a:sym typeface="Arial" panose="020B0604020202020204" pitchFamily="34" charset="0"/>
              </a:rPr>
              <a:t>日</a:t>
            </a:r>
            <a:r>
              <a:rPr lang="en-US" altLang="x-none" sz="2000" b="0" dirty="0">
                <a:latin typeface="宋体" panose="02010600030101010101" pitchFamily="2" charset="-122"/>
                <a:ea typeface="宋体" panose="02010600030101010101" pitchFamily="2" charset="-122"/>
                <a:sym typeface="Arial" panose="020B0604020202020204" pitchFamily="34" charset="0"/>
              </a:rPr>
              <a:t>)</a:t>
            </a:r>
            <a:r>
              <a:rPr lang="zh-CN" altLang="en-US" sz="2000" b="0" dirty="0">
                <a:latin typeface="宋体" panose="02010600030101010101" pitchFamily="2" charset="-122"/>
                <a:ea typeface="宋体" panose="02010600030101010101" pitchFamily="2" charset="-122"/>
                <a:sym typeface="Arial" panose="020B0604020202020204" pitchFamily="34" charset="0"/>
              </a:rPr>
              <a:t>通知要求，力争用3年左右时间大幅提升农民信息供给能力、传输能力、获取能力，使农民应用信息技术的基础设施设备进一步完善，农民利用计算机和手机提供生产信息、获取市场信息、开展网络营销、进行在线支付、实现智能生产、实行远程管理等能力明显增强，移动互联网、云计算、大数据、物联网等新一代信息技术在农业生产、经营、管理和服务等环节的手机应用模式普遍推广，面向农户的各类生产服务、承包地管理、政策法规咨询等基本实现手机上网在线服务。</a:t>
            </a:r>
            <a:endParaRPr lang="zh-CN" altLang="en-US" sz="2000" b="0" dirty="0">
              <a:latin typeface="宋体" panose="02010600030101010101" pitchFamily="2" charset="-122"/>
              <a:ea typeface="宋体" panose="02010600030101010101" pitchFamily="2" charset="-122"/>
              <a:sym typeface="Arial" panose="020B0604020202020204" pitchFamily="34" charset="0"/>
            </a:endParaRPr>
          </a:p>
          <a:p>
            <a:pPr lvl="0" indent="0">
              <a:lnSpc>
                <a:spcPct val="140000"/>
              </a:lnSpc>
            </a:pPr>
            <a:r>
              <a:rPr lang="zh-CN" altLang="en-US" sz="2000" b="0" dirty="0">
                <a:latin typeface="宋体" panose="02010600030101010101" pitchFamily="2" charset="-122"/>
                <a:ea typeface="宋体" panose="02010600030101010101" pitchFamily="2" charset="-122"/>
                <a:sym typeface="Arial" panose="020B0604020202020204" pitchFamily="34" charset="0"/>
              </a:rPr>
              <a:t>    农业部有关负责人表示，强化农民手机上网培训和服务，是农业农村信息化“弯道超车”、城乡统筹发展的重要措施。　</a:t>
            </a:r>
            <a:endParaRPr lang="zh-CN" altLang="en-US" sz="2000" b="0" dirty="0">
              <a:latin typeface="宋体" panose="02010600030101010101" pitchFamily="2" charset="-122"/>
              <a:ea typeface="宋体" panose="02010600030101010101" pitchFamily="2" charset="-122"/>
            </a:endParaRPr>
          </a:p>
        </p:txBody>
      </p:sp>
      <p:sp>
        <p:nvSpPr>
          <p:cNvPr id="152578" name="文本框 6"/>
          <p:cNvSpPr txBox="1"/>
          <p:nvPr/>
        </p:nvSpPr>
        <p:spPr>
          <a:xfrm>
            <a:off x="534988" y="225425"/>
            <a:ext cx="4191000" cy="822325"/>
          </a:xfrm>
          <a:prstGeom prst="rect">
            <a:avLst/>
          </a:prstGeom>
          <a:noFill/>
          <a:ln w="9525">
            <a:noFill/>
          </a:ln>
        </p:spPr>
        <p:txBody>
          <a:bodyPr wrap="square" anchor="t">
            <a:spAutoFit/>
          </a:bodyPr>
          <a:p>
            <a:pPr lvl="0" indent="0"/>
            <a:r>
              <a:rPr lang="zh-CN" altLang="en-US" sz="2400" b="0" dirty="0">
                <a:latin typeface="黑体" panose="02010600030101010101" pitchFamily="1" charset="-122"/>
                <a:ea typeface="黑体" panose="02010600030101010101" pitchFamily="1" charset="-122"/>
                <a:sym typeface="Arial" panose="020B0604020202020204" pitchFamily="34" charset="0"/>
              </a:rPr>
              <a:t>农业部通知要求:</a:t>
            </a:r>
            <a:endParaRPr lang="zh-CN" altLang="en-US" sz="2400" b="0" dirty="0">
              <a:latin typeface="黑体" panose="02010600030101010101" pitchFamily="1" charset="-122"/>
              <a:ea typeface="黑体" panose="02010600030101010101" pitchFamily="1" charset="-122"/>
              <a:sym typeface="Arial" panose="020B0604020202020204" pitchFamily="34" charset="0"/>
            </a:endParaRPr>
          </a:p>
          <a:p>
            <a:pPr lvl="0" indent="0"/>
            <a:r>
              <a:rPr lang="zh-CN" altLang="en-US" sz="2400" b="0" dirty="0">
                <a:latin typeface="黑体" panose="02010600030101010101" pitchFamily="1" charset="-122"/>
                <a:ea typeface="黑体" panose="02010600030101010101" pitchFamily="1" charset="-122"/>
                <a:sym typeface="Arial" panose="020B0604020202020204" pitchFamily="34" charset="0"/>
              </a:rPr>
              <a:t>用3年时间教会农民手机上网</a:t>
            </a:r>
            <a:endParaRPr lang="zh-CN" altLang="en-US" sz="2400" b="0" dirty="0">
              <a:latin typeface="黑体" panose="02010600030101010101" pitchFamily="1" charset="-122"/>
              <a:ea typeface="黑体" panose="02010600030101010101" pitchFamily="1" charset="-122"/>
              <a:sym typeface="Arial" panose="020B0604020202020204" pitchFamily="34" charset="0"/>
            </a:endParaRPr>
          </a:p>
        </p:txBody>
      </p:sp>
      <p:sp>
        <p:nvSpPr>
          <p:cNvPr id="152579" name="文本框 8"/>
          <p:cNvSpPr txBox="1"/>
          <p:nvPr/>
        </p:nvSpPr>
        <p:spPr>
          <a:xfrm>
            <a:off x="5368925" y="520700"/>
            <a:ext cx="2822575" cy="1189038"/>
          </a:xfrm>
          <a:prstGeom prst="rect">
            <a:avLst/>
          </a:prstGeom>
          <a:noFill/>
          <a:ln w="19050" cap="flat" cmpd="sng">
            <a:solidFill>
              <a:srgbClr val="FF0000"/>
            </a:solidFill>
            <a:prstDash val="solid"/>
            <a:miter/>
            <a:headEnd type="none" w="med" len="med"/>
            <a:tailEnd type="none" w="med" len="med"/>
          </a:ln>
        </p:spPr>
        <p:txBody>
          <a:bodyPr wrap="square" anchor="t">
            <a:spAutoFit/>
          </a:bodyPr>
          <a:p>
            <a:pPr lvl="0" indent="0"/>
            <a:r>
              <a:rPr lang="zh-CN" altLang="en-US" b="0" dirty="0">
                <a:solidFill>
                  <a:srgbClr val="FF0000"/>
                </a:solidFill>
                <a:latin typeface="黑体" panose="02010600030101010101" pitchFamily="1" charset="-122"/>
                <a:ea typeface="黑体" panose="02010600030101010101" pitchFamily="1" charset="-122"/>
              </a:rPr>
              <a:t>农业部：</a:t>
            </a:r>
            <a:endParaRPr lang="zh-CN" altLang="en-US" b="0" dirty="0">
              <a:solidFill>
                <a:srgbClr val="FF0000"/>
              </a:solidFill>
              <a:latin typeface="黑体" panose="02010600030101010101" pitchFamily="1" charset="-122"/>
              <a:ea typeface="黑体" panose="02010600030101010101" pitchFamily="1" charset="-122"/>
            </a:endParaRPr>
          </a:p>
          <a:p>
            <a:pPr lvl="0" indent="0"/>
            <a:r>
              <a:rPr lang="zh-CN" altLang="en-US" b="0" dirty="0">
                <a:solidFill>
                  <a:srgbClr val="FF0000"/>
                </a:solidFill>
                <a:latin typeface="黑体" panose="02010600030101010101" pitchFamily="1" charset="-122"/>
                <a:ea typeface="黑体" panose="02010600030101010101" pitchFamily="1" charset="-122"/>
              </a:rPr>
              <a:t>    关于开展农民手机应用技能培训提升信息化能力的通知</a:t>
            </a:r>
            <a:endParaRPr lang="zh-CN" altLang="en-US" b="0" dirty="0">
              <a:solidFill>
                <a:srgbClr val="FF0000"/>
              </a:solidFill>
              <a:latin typeface="黑体" panose="02010600030101010101" pitchFamily="1" charset="-122"/>
              <a:ea typeface="黑体" panose="02010600030101010101" pitchFamily="1" charset="-122"/>
            </a:endParaRPr>
          </a:p>
        </p:txBody>
      </p:sp>
      <p:sp>
        <p:nvSpPr>
          <p:cNvPr id="152580" name="文本框 142340"/>
          <p:cNvSpPr txBox="1"/>
          <p:nvPr/>
        </p:nvSpPr>
        <p:spPr>
          <a:xfrm>
            <a:off x="900113" y="5938838"/>
            <a:ext cx="7561262" cy="639762"/>
          </a:xfrm>
          <a:prstGeom prst="rect">
            <a:avLst/>
          </a:prstGeom>
          <a:noFill/>
          <a:ln w="9525">
            <a:noFill/>
          </a:ln>
        </p:spPr>
        <p:txBody>
          <a:bodyPr wrap="square" anchor="t">
            <a:spAutoFit/>
          </a:bodyPr>
          <a:p>
            <a:pPr lvl="0" indent="0"/>
            <a:r>
              <a:rPr lang="zh-CN" altLang="en-US" dirty="0">
                <a:latin typeface="Arial" panose="020B0604020202020204" pitchFamily="34" charset="0"/>
                <a:ea typeface="宋体" panose="02010600030101010101" pitchFamily="2" charset="-122"/>
              </a:rPr>
              <a:t>推荐几个公众号：农学谷、新三农、农业机械、农业技术、农合论坛等；</a:t>
            </a:r>
            <a:endParaRPr lang="zh-CN" altLang="en-US" dirty="0">
              <a:latin typeface="Arial" panose="020B0604020202020204" pitchFamily="34" charset="0"/>
              <a:ea typeface="宋体" panose="02010600030101010101" pitchFamily="2" charset="-122"/>
            </a:endParaRPr>
          </a:p>
          <a:p>
            <a:pPr lvl="0" indent="0"/>
            <a:r>
              <a:rPr lang="zh-CN" altLang="en-US" dirty="0">
                <a:latin typeface="Arial" panose="020B0604020202020204" pitchFamily="34" charset="0"/>
                <a:ea typeface="宋体" panose="02010600030101010101" pitchFamily="2" charset="-122"/>
              </a:rPr>
              <a:t>           绵阳本地：</a:t>
            </a:r>
            <a:r>
              <a:rPr lang="zh-CN" altLang="en-US" dirty="0">
                <a:solidFill>
                  <a:srgbClr val="FF3300"/>
                </a:solidFill>
                <a:latin typeface="Arial" panose="020B0604020202020204" pitchFamily="34" charset="0"/>
                <a:ea typeface="宋体" panose="02010600030101010101" pitchFamily="2" charset="-122"/>
              </a:rPr>
              <a:t>绵阳农业、 绵阳新农网、绵阳电子商务、江豆网等。</a:t>
            </a:r>
            <a:endParaRPr lang="zh-CN" altLang="en-US" dirty="0">
              <a:solidFill>
                <a:srgbClr val="FF3300"/>
              </a:solidFill>
              <a:latin typeface="Arial" panose="020B0604020202020204" pitchFamily="34" charset="0"/>
              <a:ea typeface="宋体" panose="02010600030101010101" pitchFamily="2" charset="-122"/>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4625" name="矩形 2"/>
          <p:cNvSpPr/>
          <p:nvPr/>
        </p:nvSpPr>
        <p:spPr>
          <a:xfrm>
            <a:off x="533400" y="381000"/>
            <a:ext cx="6172200" cy="517525"/>
          </a:xfrm>
          <a:prstGeom prst="rect">
            <a:avLst/>
          </a:prstGeom>
          <a:noFill/>
          <a:ln w="9525">
            <a:noFill/>
          </a:ln>
        </p:spPr>
        <p:txBody>
          <a:bodyPr wrap="square" anchor="t">
            <a:spAutoFit/>
          </a:bodyPr>
          <a:p>
            <a:pPr lvl="0" indent="0"/>
            <a:r>
              <a:rPr lang="zh-CN" altLang="en-US" sz="2800" b="0" dirty="0">
                <a:solidFill>
                  <a:srgbClr val="FA061D"/>
                </a:solidFill>
                <a:latin typeface="黑体" panose="02010600030101010101" pitchFamily="1" charset="-122"/>
                <a:ea typeface="黑体" panose="02010600030101010101" pitchFamily="1" charset="-122"/>
                <a:sym typeface="Arial" panose="020B0604020202020204" pitchFamily="34" charset="0"/>
              </a:rPr>
              <a:t>“互联网</a:t>
            </a:r>
            <a:r>
              <a:rPr lang="en-US" altLang="x-none" sz="2800" b="0" dirty="0">
                <a:solidFill>
                  <a:srgbClr val="FA061D"/>
                </a:solidFill>
                <a:latin typeface="黑体" panose="02010600030101010101" pitchFamily="1" charset="-122"/>
                <a:ea typeface="黑体" panose="02010600030101010101" pitchFamily="1" charset="-122"/>
                <a:sym typeface="Arial" panose="020B0604020202020204" pitchFamily="34" charset="0"/>
              </a:rPr>
              <a:t>+</a:t>
            </a:r>
            <a:r>
              <a:rPr lang="zh-CN" altLang="en-US" sz="2800" b="0" dirty="0">
                <a:solidFill>
                  <a:srgbClr val="FA061D"/>
                </a:solidFill>
                <a:latin typeface="黑体" panose="02010600030101010101" pitchFamily="1" charset="-122"/>
                <a:ea typeface="黑体" panose="02010600030101010101" pitchFamily="1" charset="-122"/>
                <a:sym typeface="Arial" panose="020B0604020202020204" pitchFamily="34" charset="0"/>
              </a:rPr>
              <a:t>农业”应用的</a:t>
            </a:r>
            <a:r>
              <a:rPr lang="en-US" altLang="x-none" sz="2800" b="0" dirty="0">
                <a:solidFill>
                  <a:srgbClr val="FA061D"/>
                </a:solidFill>
                <a:latin typeface="黑体" panose="02010600030101010101" pitchFamily="1" charset="-122"/>
                <a:ea typeface="黑体" panose="02010600030101010101" pitchFamily="1" charset="-122"/>
                <a:sym typeface="Arial" panose="020B0604020202020204" pitchFamily="34" charset="0"/>
              </a:rPr>
              <a:t>4</a:t>
            </a:r>
            <a:r>
              <a:rPr lang="zh-CN" altLang="en-US" sz="2800" b="0" dirty="0">
                <a:solidFill>
                  <a:srgbClr val="FA061D"/>
                </a:solidFill>
                <a:latin typeface="黑体" panose="02010600030101010101" pitchFamily="1" charset="-122"/>
                <a:ea typeface="黑体" panose="02010600030101010101" pitchFamily="1" charset="-122"/>
                <a:sym typeface="Arial" panose="020B0604020202020204" pitchFamily="34" charset="0"/>
              </a:rPr>
              <a:t>个重点 </a:t>
            </a:r>
            <a:endParaRPr lang="zh-CN" altLang="en-US" b="0" dirty="0">
              <a:latin typeface="黑体" panose="02010600030101010101" pitchFamily="1" charset="-122"/>
              <a:ea typeface="黑体" panose="02010600030101010101" pitchFamily="1" charset="-122"/>
            </a:endParaRPr>
          </a:p>
        </p:txBody>
      </p:sp>
      <p:sp>
        <p:nvSpPr>
          <p:cNvPr id="143363" name="矩形 5"/>
          <p:cNvSpPr/>
          <p:nvPr/>
        </p:nvSpPr>
        <p:spPr>
          <a:xfrm>
            <a:off x="1000125" y="4572000"/>
            <a:ext cx="7543800" cy="1676400"/>
          </a:xfrm>
          <a:prstGeom prst="rect">
            <a:avLst/>
          </a:prstGeom>
          <a:noFill/>
          <a:ln w="38100" cap="flat" cmpd="sng">
            <a:solidFill>
              <a:srgbClr val="497775"/>
            </a:solidFill>
            <a:prstDash val="solid"/>
            <a:miter/>
            <a:headEnd type="none" w="med" len="med"/>
            <a:tailEnd type="none" w="med" len="med"/>
          </a:ln>
        </p:spPr>
        <p:txBody>
          <a:bodyPr anchor="ctr"/>
          <a:p>
            <a:pPr lvl="0" indent="0" algn="ctr"/>
            <a:endParaRPr lang="en-US" altLang="en-US" b="0">
              <a:latin typeface="黑体" panose="02010600030101010101" pitchFamily="1" charset="-122"/>
              <a:ea typeface="黑体" panose="02010600030101010101" pitchFamily="1" charset="-122"/>
            </a:endParaRPr>
          </a:p>
        </p:txBody>
      </p:sp>
      <p:sp>
        <p:nvSpPr>
          <p:cNvPr id="143364" name="矩形 8"/>
          <p:cNvSpPr/>
          <p:nvPr/>
        </p:nvSpPr>
        <p:spPr>
          <a:xfrm>
            <a:off x="2843213" y="4725988"/>
            <a:ext cx="1581150" cy="825500"/>
          </a:xfrm>
          <a:prstGeom prst="rect">
            <a:avLst/>
          </a:prstGeom>
          <a:noFill/>
          <a:ln w="9525" cap="flat" cmpd="sng">
            <a:solidFill>
              <a:srgbClr val="7030A0"/>
            </a:solidFill>
            <a:prstDash val="solid"/>
            <a:miter/>
            <a:headEnd type="none" w="med" len="med"/>
            <a:tailEnd type="none" w="med" len="med"/>
          </a:ln>
        </p:spPr>
        <p:txBody>
          <a:bodyPr wrap="square" anchor="t">
            <a:spAutoFit/>
          </a:bodyPr>
          <a:p>
            <a:pPr lvl="0" indent="0" algn="ctr"/>
            <a:r>
              <a:rPr lang="zh-CN" altLang="en-US" sz="2400" b="0" dirty="0">
                <a:solidFill>
                  <a:srgbClr val="000000"/>
                </a:solidFill>
                <a:latin typeface="黑体" panose="02010600030101010101" pitchFamily="1" charset="-122"/>
                <a:ea typeface="黑体" panose="02010600030101010101" pitchFamily="1" charset="-122"/>
                <a:sym typeface="Verdana" panose="020B0604030504040204" pitchFamily="2" charset="0"/>
              </a:rPr>
              <a:t>互联网</a:t>
            </a:r>
            <a:r>
              <a:rPr lang="en-US" altLang="x-none" sz="2400" b="0" dirty="0">
                <a:solidFill>
                  <a:srgbClr val="000000"/>
                </a:solidFill>
                <a:latin typeface="黑体" panose="02010600030101010101" pitchFamily="1" charset="-122"/>
                <a:ea typeface="黑体" panose="02010600030101010101" pitchFamily="1" charset="-122"/>
                <a:sym typeface="Verdana" panose="020B0604030504040204" pitchFamily="2" charset="0"/>
              </a:rPr>
              <a:t>+</a:t>
            </a:r>
            <a:endParaRPr lang="zh-CN" altLang="en-US" sz="2400" b="0" dirty="0">
              <a:solidFill>
                <a:srgbClr val="000000"/>
              </a:solidFill>
              <a:latin typeface="黑体" panose="02010600030101010101" pitchFamily="1" charset="-122"/>
              <a:ea typeface="黑体" panose="02010600030101010101" pitchFamily="1" charset="-122"/>
              <a:sym typeface="Verdana" panose="020B0604030504040204" pitchFamily="2" charset="0"/>
            </a:endParaRPr>
          </a:p>
          <a:p>
            <a:pPr lvl="0" indent="0" algn="ctr"/>
            <a:r>
              <a:rPr lang="zh-CN" altLang="en-US" sz="2400" b="0" dirty="0">
                <a:solidFill>
                  <a:srgbClr val="000000"/>
                </a:solidFill>
                <a:latin typeface="黑体" panose="02010600030101010101" pitchFamily="1" charset="-122"/>
                <a:ea typeface="黑体" panose="02010600030101010101" pitchFamily="1" charset="-122"/>
                <a:sym typeface="Verdana" panose="020B0604030504040204" pitchFamily="2" charset="0"/>
              </a:rPr>
              <a:t>农业</a:t>
            </a:r>
            <a:r>
              <a:rPr lang="zh-CN" altLang="en-US" sz="2400" b="0" dirty="0">
                <a:solidFill>
                  <a:srgbClr val="ED2611"/>
                </a:solidFill>
                <a:latin typeface="黑体" panose="02010600030101010101" pitchFamily="1" charset="-122"/>
                <a:ea typeface="黑体" panose="02010600030101010101" pitchFamily="1" charset="-122"/>
                <a:sym typeface="Verdana" panose="020B0604030504040204" pitchFamily="2" charset="0"/>
              </a:rPr>
              <a:t>生产</a:t>
            </a:r>
            <a:endParaRPr lang="zh-CN" altLang="en-US" sz="2400" b="0" dirty="0">
              <a:solidFill>
                <a:srgbClr val="ED2611"/>
              </a:solidFill>
              <a:latin typeface="黑体" panose="02010600030101010101" pitchFamily="1" charset="-122"/>
              <a:ea typeface="黑体" panose="02010600030101010101" pitchFamily="1" charset="-122"/>
              <a:sym typeface="Verdana" panose="020B0604030504040204" pitchFamily="2" charset="0"/>
            </a:endParaRPr>
          </a:p>
        </p:txBody>
      </p:sp>
      <p:sp>
        <p:nvSpPr>
          <p:cNvPr id="143365" name="矩形 9"/>
          <p:cNvSpPr/>
          <p:nvPr/>
        </p:nvSpPr>
        <p:spPr>
          <a:xfrm>
            <a:off x="1219200" y="4724400"/>
            <a:ext cx="1524000" cy="825500"/>
          </a:xfrm>
          <a:prstGeom prst="rect">
            <a:avLst/>
          </a:prstGeom>
          <a:noFill/>
          <a:ln w="9525" cap="flat" cmpd="sng">
            <a:solidFill>
              <a:srgbClr val="7030A0"/>
            </a:solidFill>
            <a:prstDash val="solid"/>
            <a:miter/>
            <a:headEnd type="none" w="med" len="med"/>
            <a:tailEnd type="none" w="med" len="med"/>
          </a:ln>
        </p:spPr>
        <p:txBody>
          <a:bodyPr wrap="square" anchor="t">
            <a:spAutoFit/>
          </a:bodyPr>
          <a:p>
            <a:pPr lvl="0" indent="0" algn="ctr"/>
            <a:r>
              <a:rPr lang="zh-CN" altLang="en-US" sz="2400" b="0" dirty="0">
                <a:solidFill>
                  <a:srgbClr val="000000"/>
                </a:solidFill>
                <a:latin typeface="黑体" panose="02010600030101010101" pitchFamily="1" charset="-122"/>
                <a:ea typeface="黑体" panose="02010600030101010101" pitchFamily="1" charset="-122"/>
                <a:sym typeface="Verdana" panose="020B0604030504040204" pitchFamily="2" charset="0"/>
              </a:rPr>
              <a:t>互联网</a:t>
            </a:r>
            <a:r>
              <a:rPr lang="en-US" altLang="x-none" sz="2400" b="0" dirty="0">
                <a:solidFill>
                  <a:srgbClr val="000000"/>
                </a:solidFill>
                <a:latin typeface="黑体" panose="02010600030101010101" pitchFamily="1" charset="-122"/>
                <a:ea typeface="黑体" panose="02010600030101010101" pitchFamily="1" charset="-122"/>
                <a:sym typeface="Verdana" panose="020B0604030504040204" pitchFamily="2" charset="0"/>
              </a:rPr>
              <a:t>+</a:t>
            </a:r>
            <a:r>
              <a:rPr lang="zh-CN" altLang="en-US" sz="2400" b="0" dirty="0">
                <a:solidFill>
                  <a:srgbClr val="000000"/>
                </a:solidFill>
                <a:latin typeface="黑体" panose="02010600030101010101" pitchFamily="1" charset="-122"/>
                <a:ea typeface="黑体" panose="02010600030101010101" pitchFamily="1" charset="-122"/>
                <a:sym typeface="Verdana" panose="020B0604030504040204" pitchFamily="2" charset="0"/>
              </a:rPr>
              <a:t>农业</a:t>
            </a:r>
            <a:r>
              <a:rPr lang="zh-CN" altLang="en-US" sz="2400" b="0" dirty="0">
                <a:solidFill>
                  <a:srgbClr val="ED2611"/>
                </a:solidFill>
                <a:latin typeface="黑体" panose="02010600030101010101" pitchFamily="1" charset="-122"/>
                <a:ea typeface="黑体" panose="02010600030101010101" pitchFamily="1" charset="-122"/>
                <a:sym typeface="Verdana" panose="020B0604030504040204" pitchFamily="2" charset="0"/>
              </a:rPr>
              <a:t>管理</a:t>
            </a:r>
            <a:endParaRPr lang="zh-CN" altLang="en-US" sz="2400" b="0" dirty="0">
              <a:solidFill>
                <a:srgbClr val="ED2611"/>
              </a:solidFill>
              <a:latin typeface="黑体" panose="02010600030101010101" pitchFamily="1" charset="-122"/>
              <a:ea typeface="黑体" panose="02010600030101010101" pitchFamily="1" charset="-122"/>
              <a:sym typeface="Verdana" panose="020B0604030504040204" pitchFamily="2" charset="0"/>
            </a:endParaRPr>
          </a:p>
        </p:txBody>
      </p:sp>
      <p:sp>
        <p:nvSpPr>
          <p:cNvPr id="143366" name="矩形 10"/>
          <p:cNvSpPr/>
          <p:nvPr/>
        </p:nvSpPr>
        <p:spPr>
          <a:xfrm>
            <a:off x="6645275" y="4724400"/>
            <a:ext cx="1736725" cy="825500"/>
          </a:xfrm>
          <a:prstGeom prst="rect">
            <a:avLst/>
          </a:prstGeom>
          <a:noFill/>
          <a:ln w="9525" cap="flat" cmpd="sng">
            <a:solidFill>
              <a:srgbClr val="7030A0"/>
            </a:solidFill>
            <a:prstDash val="solid"/>
            <a:miter/>
            <a:headEnd type="none" w="med" len="med"/>
            <a:tailEnd type="none" w="med" len="med"/>
          </a:ln>
        </p:spPr>
        <p:txBody>
          <a:bodyPr wrap="square" anchor="t">
            <a:spAutoFit/>
          </a:bodyPr>
          <a:p>
            <a:pPr lvl="0" indent="0" algn="ctr"/>
            <a:r>
              <a:rPr lang="zh-CN" altLang="en-US" sz="2400" b="0" dirty="0">
                <a:solidFill>
                  <a:srgbClr val="000000"/>
                </a:solidFill>
                <a:latin typeface="黑体" panose="02010600030101010101" pitchFamily="1" charset="-122"/>
                <a:ea typeface="黑体" panose="02010600030101010101" pitchFamily="1" charset="-122"/>
                <a:sym typeface="Verdana" panose="020B0604030504040204" pitchFamily="2" charset="0"/>
              </a:rPr>
              <a:t>互联网</a:t>
            </a:r>
            <a:r>
              <a:rPr lang="en-US" altLang="x-none" sz="2400" b="0" dirty="0">
                <a:solidFill>
                  <a:srgbClr val="000000"/>
                </a:solidFill>
                <a:latin typeface="黑体" panose="02010600030101010101" pitchFamily="1" charset="-122"/>
                <a:ea typeface="黑体" panose="02010600030101010101" pitchFamily="1" charset="-122"/>
                <a:sym typeface="Verdana" panose="020B0604030504040204" pitchFamily="2" charset="0"/>
              </a:rPr>
              <a:t>+</a:t>
            </a:r>
            <a:endParaRPr lang="zh-CN" altLang="en-US" sz="2400" b="0" dirty="0">
              <a:solidFill>
                <a:srgbClr val="000000"/>
              </a:solidFill>
              <a:latin typeface="黑体" panose="02010600030101010101" pitchFamily="1" charset="-122"/>
              <a:ea typeface="黑体" panose="02010600030101010101" pitchFamily="1" charset="-122"/>
              <a:sym typeface="Verdana" panose="020B0604030504040204" pitchFamily="2" charset="0"/>
            </a:endParaRPr>
          </a:p>
          <a:p>
            <a:pPr lvl="0" indent="0" algn="ctr"/>
            <a:r>
              <a:rPr lang="zh-CN" altLang="en-US" sz="2400" b="0" dirty="0">
                <a:solidFill>
                  <a:srgbClr val="000000"/>
                </a:solidFill>
                <a:latin typeface="黑体" panose="02010600030101010101" pitchFamily="1" charset="-122"/>
                <a:ea typeface="黑体" panose="02010600030101010101" pitchFamily="1" charset="-122"/>
                <a:sym typeface="Verdana" panose="020B0604030504040204" pitchFamily="2" charset="0"/>
              </a:rPr>
              <a:t>农业</a:t>
            </a:r>
            <a:r>
              <a:rPr lang="zh-CN" altLang="en-US" sz="2400" b="0" dirty="0">
                <a:solidFill>
                  <a:srgbClr val="ED2611"/>
                </a:solidFill>
                <a:latin typeface="黑体" panose="02010600030101010101" pitchFamily="1" charset="-122"/>
                <a:ea typeface="黑体" panose="02010600030101010101" pitchFamily="1" charset="-122"/>
                <a:sym typeface="Verdana" panose="020B0604030504040204" pitchFamily="2" charset="0"/>
              </a:rPr>
              <a:t>服务</a:t>
            </a:r>
            <a:endParaRPr lang="zh-CN" altLang="en-US" sz="2400" b="0" dirty="0">
              <a:solidFill>
                <a:srgbClr val="ED2611"/>
              </a:solidFill>
              <a:latin typeface="黑体" panose="02010600030101010101" pitchFamily="1" charset="-122"/>
              <a:ea typeface="黑体" panose="02010600030101010101" pitchFamily="1" charset="-122"/>
              <a:sym typeface="Verdana" panose="020B0604030504040204" pitchFamily="2" charset="0"/>
            </a:endParaRPr>
          </a:p>
        </p:txBody>
      </p:sp>
      <p:sp>
        <p:nvSpPr>
          <p:cNvPr id="143367" name="矩形 11"/>
          <p:cNvSpPr/>
          <p:nvPr/>
        </p:nvSpPr>
        <p:spPr>
          <a:xfrm>
            <a:off x="4572000" y="4724400"/>
            <a:ext cx="1965325" cy="825500"/>
          </a:xfrm>
          <a:prstGeom prst="rect">
            <a:avLst/>
          </a:prstGeom>
          <a:noFill/>
          <a:ln w="9525" cap="flat" cmpd="sng">
            <a:solidFill>
              <a:srgbClr val="7030A0"/>
            </a:solidFill>
            <a:prstDash val="solid"/>
            <a:miter/>
            <a:headEnd type="none" w="med" len="med"/>
            <a:tailEnd type="none" w="med" len="med"/>
          </a:ln>
        </p:spPr>
        <p:txBody>
          <a:bodyPr wrap="square" anchor="t">
            <a:spAutoFit/>
          </a:bodyPr>
          <a:p>
            <a:pPr lvl="0" indent="0" algn="ctr"/>
            <a:r>
              <a:rPr lang="zh-CN" altLang="en-US" sz="2400" b="0" dirty="0">
                <a:solidFill>
                  <a:srgbClr val="000000"/>
                </a:solidFill>
                <a:latin typeface="黑体" panose="02010600030101010101" pitchFamily="1" charset="-122"/>
                <a:ea typeface="黑体" panose="02010600030101010101" pitchFamily="1" charset="-122"/>
                <a:sym typeface="Verdana" panose="020B0604030504040204" pitchFamily="2" charset="0"/>
              </a:rPr>
              <a:t>互联网</a:t>
            </a:r>
            <a:r>
              <a:rPr lang="en-US" altLang="x-none" sz="2400" b="0" dirty="0">
                <a:solidFill>
                  <a:srgbClr val="000000"/>
                </a:solidFill>
                <a:latin typeface="黑体" panose="02010600030101010101" pitchFamily="1" charset="-122"/>
                <a:ea typeface="黑体" panose="02010600030101010101" pitchFamily="1" charset="-122"/>
                <a:sym typeface="Verdana" panose="020B0604030504040204" pitchFamily="2" charset="0"/>
              </a:rPr>
              <a:t>+</a:t>
            </a:r>
            <a:endParaRPr lang="zh-CN" altLang="en-US" sz="2400" b="0" dirty="0">
              <a:solidFill>
                <a:srgbClr val="000000"/>
              </a:solidFill>
              <a:latin typeface="黑体" panose="02010600030101010101" pitchFamily="1" charset="-122"/>
              <a:ea typeface="黑体" panose="02010600030101010101" pitchFamily="1" charset="-122"/>
              <a:sym typeface="Verdana" panose="020B0604030504040204" pitchFamily="2" charset="0"/>
            </a:endParaRPr>
          </a:p>
          <a:p>
            <a:pPr lvl="0" indent="0" algn="ctr"/>
            <a:r>
              <a:rPr lang="zh-CN" altLang="en-US" sz="2400" b="0" dirty="0">
                <a:solidFill>
                  <a:srgbClr val="000000"/>
                </a:solidFill>
                <a:latin typeface="黑体" panose="02010600030101010101" pitchFamily="1" charset="-122"/>
                <a:ea typeface="黑体" panose="02010600030101010101" pitchFamily="1" charset="-122"/>
                <a:sym typeface="Verdana" panose="020B0604030504040204" pitchFamily="2" charset="0"/>
              </a:rPr>
              <a:t>农产品</a:t>
            </a:r>
            <a:r>
              <a:rPr lang="zh-CN" altLang="en-US" sz="2400" b="0" dirty="0">
                <a:solidFill>
                  <a:srgbClr val="ED2611"/>
                </a:solidFill>
                <a:latin typeface="黑体" panose="02010600030101010101" pitchFamily="1" charset="-122"/>
                <a:ea typeface="黑体" panose="02010600030101010101" pitchFamily="1" charset="-122"/>
                <a:sym typeface="Verdana" panose="020B0604030504040204" pitchFamily="2" charset="0"/>
              </a:rPr>
              <a:t>经营</a:t>
            </a:r>
            <a:endParaRPr lang="en-US" altLang="x-none" sz="2400" b="0" dirty="0">
              <a:solidFill>
                <a:srgbClr val="ED2611"/>
              </a:solidFill>
              <a:latin typeface="黑体" panose="02010600030101010101" pitchFamily="1" charset="-122"/>
              <a:ea typeface="黑体" panose="02010600030101010101" pitchFamily="1" charset="-122"/>
              <a:sym typeface="Verdana" panose="020B0604030504040204" pitchFamily="2" charset="0"/>
            </a:endParaRPr>
          </a:p>
        </p:txBody>
      </p:sp>
      <p:sp>
        <p:nvSpPr>
          <p:cNvPr id="143368" name="圆角矩形 10"/>
          <p:cNvSpPr/>
          <p:nvPr/>
        </p:nvSpPr>
        <p:spPr>
          <a:xfrm>
            <a:off x="1524000" y="5715000"/>
            <a:ext cx="6553200" cy="457200"/>
          </a:xfrm>
          <a:prstGeom prst="roundRect">
            <a:avLst>
              <a:gd name="adj" fmla="val 16667"/>
            </a:avLst>
          </a:prstGeom>
          <a:solidFill>
            <a:schemeClr val="accent1"/>
          </a:solidFill>
          <a:ln w="9525" cap="flat" cmpd="sng">
            <a:solidFill>
              <a:schemeClr val="tx1"/>
            </a:solidFill>
            <a:prstDash val="solid"/>
            <a:round/>
            <a:headEnd type="none" w="med" len="med"/>
            <a:tailEnd type="none" w="med" len="med"/>
          </a:ln>
        </p:spPr>
        <p:txBody>
          <a:bodyPr anchor="t"/>
          <a:p>
            <a:pPr lvl="0" indent="0"/>
            <a:r>
              <a:rPr lang="zh-CN" altLang="en-US" b="0" dirty="0">
                <a:solidFill>
                  <a:srgbClr val="000000"/>
                </a:solidFill>
                <a:latin typeface="黑体" panose="02010600030101010101" pitchFamily="1" charset="-122"/>
                <a:ea typeface="黑体" panose="02010600030101010101" pitchFamily="1" charset="-122"/>
                <a:sym typeface="Verdana" panose="020B0604030504040204" pitchFamily="2" charset="0"/>
              </a:rPr>
              <a:t>  云计算、大数据、物联网、电商平台、移动通信</a:t>
            </a:r>
            <a:r>
              <a:rPr lang="en-US" altLang="x-none" b="0" dirty="0">
                <a:solidFill>
                  <a:srgbClr val="000000"/>
                </a:solidFill>
                <a:latin typeface="黑体" panose="02010600030101010101" pitchFamily="1" charset="-122"/>
                <a:ea typeface="黑体" panose="02010600030101010101" pitchFamily="1" charset="-122"/>
                <a:sym typeface="Verdana" panose="020B0604030504040204" pitchFamily="2" charset="0"/>
              </a:rPr>
              <a:t>……</a:t>
            </a:r>
            <a:endParaRPr lang="zh-CN" altLang="en-US" b="0" dirty="0">
              <a:solidFill>
                <a:srgbClr val="000000"/>
              </a:solidFill>
              <a:latin typeface="黑体" panose="02010600030101010101" pitchFamily="1" charset="-122"/>
              <a:ea typeface="黑体" panose="02010600030101010101" pitchFamily="1" charset="-122"/>
              <a:sym typeface="Verdana" panose="020B0604030504040204" pitchFamily="2" charset="0"/>
            </a:endParaRPr>
          </a:p>
        </p:txBody>
      </p:sp>
      <p:sp>
        <p:nvSpPr>
          <p:cNvPr id="143369" name="丁字箭头 11"/>
          <p:cNvSpPr/>
          <p:nvPr/>
        </p:nvSpPr>
        <p:spPr>
          <a:xfrm>
            <a:off x="914400" y="3962400"/>
            <a:ext cx="7696200" cy="457200"/>
          </a:xfrm>
          <a:custGeom>
            <a:avLst/>
            <a:gdLst/>
            <a:ahLst/>
            <a:cxnLst>
              <a:cxn ang="270">
                <a:pos x="10800" y="0"/>
              </a:cxn>
              <a:cxn ang="180">
                <a:pos x="0" y="20504"/>
              </a:cxn>
              <a:cxn ang="90">
                <a:pos x="10800" y="21051"/>
              </a:cxn>
              <a:cxn ang="0">
                <a:pos x="21600" y="20504"/>
              </a:cxn>
            </a:cxnLst>
            <a:pathLst>
              <a:path w="21600" h="21600">
                <a:moveTo>
                  <a:pt x="10800" y="0"/>
                </a:moveTo>
                <a:lnTo>
                  <a:pt x="10223" y="4860"/>
                </a:lnTo>
                <a:lnTo>
                  <a:pt x="10512" y="4860"/>
                </a:lnTo>
                <a:lnTo>
                  <a:pt x="10512" y="19957"/>
                </a:lnTo>
                <a:lnTo>
                  <a:pt x="2559" y="19957"/>
                </a:lnTo>
                <a:lnTo>
                  <a:pt x="2559" y="19409"/>
                </a:lnTo>
                <a:lnTo>
                  <a:pt x="0" y="20504"/>
                </a:lnTo>
                <a:lnTo>
                  <a:pt x="2559" y="21600"/>
                </a:lnTo>
                <a:lnTo>
                  <a:pt x="2559" y="21051"/>
                </a:lnTo>
                <a:lnTo>
                  <a:pt x="19040" y="21051"/>
                </a:lnTo>
                <a:lnTo>
                  <a:pt x="19040" y="21600"/>
                </a:lnTo>
                <a:lnTo>
                  <a:pt x="21600" y="20504"/>
                </a:lnTo>
                <a:lnTo>
                  <a:pt x="19040" y="19409"/>
                </a:lnTo>
                <a:lnTo>
                  <a:pt x="19040" y="19957"/>
                </a:lnTo>
                <a:lnTo>
                  <a:pt x="11088" y="19957"/>
                </a:lnTo>
                <a:lnTo>
                  <a:pt x="11088" y="4860"/>
                </a:lnTo>
                <a:lnTo>
                  <a:pt x="11377" y="4860"/>
                </a:lnTo>
                <a:close/>
              </a:path>
            </a:pathLst>
          </a:custGeom>
          <a:noFill/>
          <a:ln w="38100" cap="flat" cmpd="sng">
            <a:solidFill>
              <a:srgbClr val="497775"/>
            </a:solidFill>
            <a:prstDash val="solid"/>
            <a:round/>
            <a:headEnd type="none" w="med" len="med"/>
            <a:tailEnd type="none" w="med" len="med"/>
          </a:ln>
        </p:spPr>
        <p:txBody>
          <a:bodyPr/>
          <a:p>
            <a:endParaRPr lang="zh-CN" altLang="en-US"/>
          </a:p>
        </p:txBody>
      </p:sp>
      <p:sp>
        <p:nvSpPr>
          <p:cNvPr id="154633" name="剪去同侧角的矩形 12"/>
          <p:cNvSpPr/>
          <p:nvPr/>
        </p:nvSpPr>
        <p:spPr>
          <a:xfrm>
            <a:off x="466725" y="1143000"/>
            <a:ext cx="8220075" cy="2743200"/>
          </a:xfrm>
          <a:custGeom>
            <a:avLst/>
            <a:gdLst/>
            <a:ahLst/>
            <a:cxnLst/>
            <a:pathLst>
              <a:path w="12944" h="4080">
                <a:moveTo>
                  <a:pt x="680" y="0"/>
                </a:moveTo>
                <a:lnTo>
                  <a:pt x="12263" y="0"/>
                </a:lnTo>
                <a:lnTo>
                  <a:pt x="12944" y="680"/>
                </a:lnTo>
                <a:lnTo>
                  <a:pt x="12944" y="4080"/>
                </a:lnTo>
                <a:lnTo>
                  <a:pt x="12944" y="4080"/>
                </a:lnTo>
                <a:lnTo>
                  <a:pt x="0" y="4080"/>
                </a:lnTo>
                <a:lnTo>
                  <a:pt x="0" y="4080"/>
                </a:lnTo>
                <a:lnTo>
                  <a:pt x="0" y="680"/>
                </a:lnTo>
                <a:close/>
              </a:path>
            </a:pathLst>
          </a:custGeom>
          <a:noFill/>
          <a:ln w="38100" cap="flat" cmpd="sng">
            <a:solidFill>
              <a:srgbClr val="00A4DE"/>
            </a:solidFill>
            <a:prstDash val="solid"/>
            <a:round/>
            <a:headEnd type="none" w="med" len="med"/>
            <a:tailEnd type="none" w="med" len="med"/>
          </a:ln>
        </p:spPr>
        <p:txBody>
          <a:bodyPr/>
          <a:p>
            <a:endParaRPr lang="zh-CN" altLang="en-US"/>
          </a:p>
        </p:txBody>
      </p:sp>
      <p:sp>
        <p:nvSpPr>
          <p:cNvPr id="154634" name="矩形 6"/>
          <p:cNvSpPr/>
          <p:nvPr/>
        </p:nvSpPr>
        <p:spPr>
          <a:xfrm>
            <a:off x="533400" y="1143000"/>
            <a:ext cx="8077200" cy="2378075"/>
          </a:xfrm>
          <a:prstGeom prst="rect">
            <a:avLst/>
          </a:prstGeom>
          <a:noFill/>
          <a:ln w="9525" cap="flat" cmpd="sng">
            <a:solidFill>
              <a:srgbClr val="448E2A"/>
            </a:solidFill>
            <a:prstDash val="solid"/>
            <a:miter/>
            <a:headEnd type="none" w="med" len="med"/>
            <a:tailEnd type="none" w="med" len="med"/>
          </a:ln>
        </p:spPr>
        <p:txBody>
          <a:bodyPr wrap="square" anchor="t">
            <a:spAutoFit/>
          </a:bodyPr>
          <a:p>
            <a:pPr lvl="0" indent="0">
              <a:lnSpc>
                <a:spcPct val="150000"/>
              </a:lnSpc>
            </a:pPr>
            <a:r>
              <a:rPr lang="zh-CN" altLang="en-US" sz="2000" b="0" dirty="0">
                <a:solidFill>
                  <a:srgbClr val="000000"/>
                </a:solidFill>
                <a:latin typeface="Verdana" panose="020B0604030504040204" pitchFamily="2" charset="0"/>
                <a:ea typeface="宋体" panose="02010600030101010101" pitchFamily="2" charset="-122"/>
                <a:sym typeface="Verdana" panose="020B0604030504040204" pitchFamily="2" charset="0"/>
              </a:rPr>
              <a:t>      利用“互联网</a:t>
            </a:r>
            <a:r>
              <a:rPr lang="en-US" altLang="x-none" sz="2000" b="0" dirty="0">
                <a:solidFill>
                  <a:srgbClr val="000000"/>
                </a:solidFill>
                <a:latin typeface="Verdana" panose="020B0604030504040204" pitchFamily="2" charset="0"/>
                <a:ea typeface="宋体" panose="02010600030101010101" pitchFamily="2" charset="-122"/>
                <a:sym typeface="Verdana" panose="020B0604030504040204" pitchFamily="2" charset="0"/>
              </a:rPr>
              <a:t>+</a:t>
            </a:r>
            <a:r>
              <a:rPr lang="zh-CN" altLang="en-US" sz="2000" b="0" dirty="0">
                <a:solidFill>
                  <a:srgbClr val="000000"/>
                </a:solidFill>
                <a:latin typeface="Verdana" panose="020B0604030504040204" pitchFamily="2" charset="0"/>
                <a:ea typeface="宋体" panose="02010600030101010101" pitchFamily="2" charset="-122"/>
                <a:sym typeface="Verdana" panose="020B0604030504040204" pitchFamily="2" charset="0"/>
              </a:rPr>
              <a:t>”新经济形态，发挥互联网技术在农业生产要素配置中的优化和集成作用，顶层谋划，基层施力，切实将“互联网</a:t>
            </a:r>
            <a:r>
              <a:rPr lang="en-US" altLang="x-none" sz="2000" b="0" dirty="0">
                <a:solidFill>
                  <a:srgbClr val="000000"/>
                </a:solidFill>
                <a:latin typeface="Verdana" panose="020B0604030504040204" pitchFamily="2" charset="0"/>
                <a:ea typeface="宋体" panose="02010600030101010101" pitchFamily="2" charset="-122"/>
                <a:sym typeface="Verdana" panose="020B0604030504040204" pitchFamily="2" charset="0"/>
              </a:rPr>
              <a:t>+</a:t>
            </a:r>
            <a:r>
              <a:rPr lang="zh-CN" altLang="en-US" sz="2000" b="0" dirty="0">
                <a:solidFill>
                  <a:srgbClr val="000000"/>
                </a:solidFill>
                <a:latin typeface="Verdana" panose="020B0604030504040204" pitchFamily="2" charset="0"/>
                <a:ea typeface="宋体" panose="02010600030101010101" pitchFamily="2" charset="-122"/>
                <a:sym typeface="Verdana" panose="020B0604030504040204" pitchFamily="2" charset="0"/>
              </a:rPr>
              <a:t>”思维转变为实际行动，解放和发展农业生产力，提升农业竞争力，努力走出一条生产技术先进、经营模式适宜、管理方式高效、服务内容实用的新型农业现代化发展道路。</a:t>
            </a:r>
            <a:endParaRPr lang="zh-CN" altLang="en-US" sz="2000" b="0" dirty="0">
              <a:solidFill>
                <a:srgbClr val="000000"/>
              </a:solidFill>
              <a:latin typeface="Verdana" panose="020B0604030504040204" pitchFamily="2" charset="0"/>
              <a:ea typeface="宋体" panose="02010600030101010101" pitchFamily="2" charset="-122"/>
              <a:sym typeface="Verdana" panose="020B0604030504040204" pitchFamily="2" charset="0"/>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animEffect transition="in" filter="dissolve">
                                      <p:cBhvr>
                                        <p:cTn id="7" dur="500"/>
                                        <p:tgtEl>
                                          <p:spTgt spid="1433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gtEl>
                                        <p:attrNameLst>
                                          <p:attrName>style.visibility</p:attrName>
                                        </p:attrNameLst>
                                      </p:cBhvr>
                                      <p:to>
                                        <p:strVal val="visible"/>
                                      </p:to>
                                    </p:set>
                                    <p:animEffect transition="in" filter="dissolve">
                                      <p:cBhvr>
                                        <p:cTn id="12" dur="500"/>
                                        <p:tgtEl>
                                          <p:spTgt spid="14336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4"/>
                                        </p:tgtEl>
                                        <p:attrNameLst>
                                          <p:attrName>style.visibility</p:attrName>
                                        </p:attrNameLst>
                                      </p:cBhvr>
                                      <p:to>
                                        <p:strVal val="visible"/>
                                      </p:to>
                                    </p:set>
                                    <p:animEffect transition="in" filter="dissolve">
                                      <p:cBhvr>
                                        <p:cTn id="17" dur="500"/>
                                        <p:tgtEl>
                                          <p:spTgt spid="14336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7"/>
                                        </p:tgtEl>
                                        <p:attrNameLst>
                                          <p:attrName>style.visibility</p:attrName>
                                        </p:attrNameLst>
                                      </p:cBhvr>
                                      <p:to>
                                        <p:strVal val="visible"/>
                                      </p:to>
                                    </p:set>
                                    <p:animEffect transition="in" filter="dissolve">
                                      <p:cBhvr>
                                        <p:cTn id="22" dur="500"/>
                                        <p:tgtEl>
                                          <p:spTgt spid="14336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6"/>
                                        </p:tgtEl>
                                        <p:attrNameLst>
                                          <p:attrName>style.visibility</p:attrName>
                                        </p:attrNameLst>
                                      </p:cBhvr>
                                      <p:to>
                                        <p:strVal val="visible"/>
                                      </p:to>
                                    </p:set>
                                    <p:animEffect transition="in" filter="dissolve">
                                      <p:cBhvr>
                                        <p:cTn id="27" dur="500"/>
                                        <p:tgtEl>
                                          <p:spTgt spid="14336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3368"/>
                                        </p:tgtEl>
                                        <p:attrNameLst>
                                          <p:attrName>style.visibility</p:attrName>
                                        </p:attrNameLst>
                                      </p:cBhvr>
                                      <p:to>
                                        <p:strVal val="visible"/>
                                      </p:to>
                                    </p:set>
                                    <p:animEffect transition="in" filter="dissolve">
                                      <p:cBhvr>
                                        <p:cTn id="32" dur="500"/>
                                        <p:tgtEl>
                                          <p:spTgt spid="143368"/>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143363"/>
                                        </p:tgtEl>
                                        <p:attrNameLst>
                                          <p:attrName>style.visibility</p:attrName>
                                        </p:attrNameLst>
                                      </p:cBhvr>
                                      <p:to>
                                        <p:strVal val="visible"/>
                                      </p:to>
                                    </p:set>
                                    <p:animEffect transition="in" filter="dissolve">
                                      <p:cBhvr>
                                        <p:cTn id="36" dur="500"/>
                                        <p:tgtEl>
                                          <p:spTgt spid="14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bldLvl="0" animBg="1"/>
      <p:bldP spid="143365" grpId="0" bldLvl="0" animBg="1"/>
      <p:bldP spid="143366" grpId="0" bldLvl="0" animBg="1"/>
      <p:bldP spid="143367" grpId="0" bldLvl="0" animBg="1"/>
      <p:bldP spid="143368" grpId="0" bldLvl="0" animBg="1"/>
      <p:bldP spid="143369" grpId="0" bldLvl="0" animBg="1"/>
      <p:bldP spid="143363" grpId="0" bldLvl="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7698" name="文本框 86017"/>
          <p:cNvSpPr txBox="1"/>
          <p:nvPr/>
        </p:nvSpPr>
        <p:spPr>
          <a:xfrm>
            <a:off x="1476375" y="1989138"/>
            <a:ext cx="4749800" cy="2833687"/>
          </a:xfrm>
          <a:prstGeom prst="rect">
            <a:avLst/>
          </a:prstGeom>
          <a:noFill/>
          <a:ln w="9525">
            <a:noFill/>
          </a:ln>
        </p:spPr>
        <p:txBody>
          <a:bodyPr wrap="square" anchor="t">
            <a:spAutoFit/>
          </a:bodyPr>
          <a:p>
            <a:pPr lvl="0" indent="357505">
              <a:lnSpc>
                <a:spcPct val="150000"/>
              </a:lnSpc>
            </a:pPr>
            <a:r>
              <a:rPr lang="zh-CN" altLang="en-US" sz="2400" b="0" dirty="0">
                <a:latin typeface="黑体" panose="02010600030101010101" pitchFamily="1" charset="-122"/>
                <a:ea typeface="黑体" panose="02010600030101010101" pitchFamily="1" charset="-122"/>
                <a:sym typeface="宋体" panose="02010600030101010101" pitchFamily="2" charset="-122"/>
              </a:rPr>
              <a:t>阿里巴巴：  </a:t>
            </a:r>
            <a:r>
              <a:rPr lang="zh-CN" altLang="en-US" sz="2400" b="0" dirty="0">
                <a:solidFill>
                  <a:srgbClr val="CC0000"/>
                </a:solidFill>
                <a:latin typeface="黑体" panose="02010600030101010101" pitchFamily="1" charset="-122"/>
                <a:ea typeface="黑体" panose="02010600030101010101" pitchFamily="1" charset="-122"/>
                <a:sym typeface="宋体" panose="02010600030101010101" pitchFamily="2" charset="-122"/>
              </a:rPr>
              <a:t>村 淘；</a:t>
            </a:r>
            <a:endParaRPr lang="zh-CN" altLang="en-US" sz="2400" b="0" dirty="0">
              <a:solidFill>
                <a:srgbClr val="CC0000"/>
              </a:solidFill>
              <a:latin typeface="黑体" panose="02010600030101010101" pitchFamily="1" charset="-122"/>
              <a:ea typeface="黑体" panose="02010600030101010101" pitchFamily="1" charset="-122"/>
              <a:sym typeface="宋体" panose="02010600030101010101" pitchFamily="2" charset="-122"/>
            </a:endParaRPr>
          </a:p>
          <a:p>
            <a:pPr lvl="0" indent="357505">
              <a:lnSpc>
                <a:spcPct val="150000"/>
              </a:lnSpc>
            </a:pPr>
            <a:r>
              <a:rPr lang="zh-CN" altLang="en-US" sz="2400" b="0" dirty="0">
                <a:latin typeface="黑体" panose="02010600030101010101" pitchFamily="1" charset="-122"/>
                <a:ea typeface="黑体" panose="02010600030101010101" pitchFamily="1" charset="-122"/>
                <a:sym typeface="宋体" panose="02010600030101010101" pitchFamily="2" charset="-122"/>
              </a:rPr>
              <a:t>京    东：  </a:t>
            </a:r>
            <a:r>
              <a:rPr lang="zh-CN" altLang="en-US" sz="2400" b="0" dirty="0">
                <a:solidFill>
                  <a:srgbClr val="CC0000"/>
                </a:solidFill>
                <a:latin typeface="黑体" panose="02010600030101010101" pitchFamily="1" charset="-122"/>
                <a:ea typeface="黑体" panose="02010600030101010101" pitchFamily="1" charset="-122"/>
                <a:sym typeface="宋体" panose="02010600030101010101" pitchFamily="2" charset="-122"/>
              </a:rPr>
              <a:t>京东商城；</a:t>
            </a:r>
            <a:endParaRPr lang="zh-CN" altLang="en-US" sz="2400" b="0" dirty="0">
              <a:solidFill>
                <a:srgbClr val="CC0000"/>
              </a:solidFill>
              <a:latin typeface="黑体" panose="02010600030101010101" pitchFamily="1" charset="-122"/>
              <a:ea typeface="黑体" panose="02010600030101010101" pitchFamily="1" charset="-122"/>
              <a:sym typeface="宋体" panose="02010600030101010101" pitchFamily="2" charset="-122"/>
            </a:endParaRPr>
          </a:p>
          <a:p>
            <a:pPr lvl="0" indent="357505">
              <a:lnSpc>
                <a:spcPct val="150000"/>
              </a:lnSpc>
            </a:pPr>
            <a:r>
              <a:rPr lang="zh-CN" altLang="en-US" sz="2400" b="0" dirty="0">
                <a:latin typeface="黑体" panose="02010600030101010101" pitchFamily="1" charset="-122"/>
                <a:ea typeface="黑体" panose="02010600030101010101" pitchFamily="1" charset="-122"/>
                <a:sym typeface="宋体" panose="02010600030101010101" pitchFamily="2" charset="-122"/>
              </a:rPr>
              <a:t>中国邮政：</a:t>
            </a:r>
            <a:r>
              <a:rPr lang="zh-CN" altLang="en-US" sz="2400" b="0" dirty="0">
                <a:solidFill>
                  <a:srgbClr val="CC0000"/>
                </a:solidFill>
                <a:latin typeface="黑体" panose="02010600030101010101" pitchFamily="1" charset="-122"/>
                <a:ea typeface="黑体" panose="02010600030101010101" pitchFamily="1" charset="-122"/>
                <a:sym typeface="宋体" panose="02010600030101010101" pitchFamily="2" charset="-122"/>
              </a:rPr>
              <a:t>“邮掌柜”；</a:t>
            </a:r>
            <a:endParaRPr lang="zh-CN" altLang="en-US" sz="2400" b="0" dirty="0">
              <a:solidFill>
                <a:srgbClr val="CC0000"/>
              </a:solidFill>
              <a:latin typeface="黑体" panose="02010600030101010101" pitchFamily="1" charset="-122"/>
              <a:ea typeface="黑体" panose="02010600030101010101" pitchFamily="1" charset="-122"/>
              <a:sym typeface="宋体" panose="02010600030101010101" pitchFamily="2" charset="-122"/>
            </a:endParaRPr>
          </a:p>
          <a:p>
            <a:pPr lvl="0" indent="357505">
              <a:lnSpc>
                <a:spcPct val="150000"/>
              </a:lnSpc>
            </a:pPr>
            <a:r>
              <a:rPr lang="zh-CN" altLang="en-US" sz="2400" b="0" dirty="0">
                <a:latin typeface="黑体" panose="02010600030101010101" pitchFamily="1" charset="-122"/>
                <a:ea typeface="黑体" panose="02010600030101010101" pitchFamily="1" charset="-122"/>
                <a:sym typeface="宋体" panose="02010600030101010101" pitchFamily="2" charset="-122"/>
              </a:rPr>
              <a:t>大 北 农：  </a:t>
            </a:r>
            <a:r>
              <a:rPr lang="zh-CN" altLang="en-US" sz="2400" b="0" dirty="0">
                <a:solidFill>
                  <a:srgbClr val="CC0000"/>
                </a:solidFill>
                <a:latin typeface="黑体" panose="02010600030101010101" pitchFamily="1" charset="-122"/>
                <a:ea typeface="黑体" panose="02010600030101010101" pitchFamily="1" charset="-122"/>
                <a:sym typeface="宋体" panose="02010600030101010101" pitchFamily="2" charset="-122"/>
              </a:rPr>
              <a:t>猪联网；</a:t>
            </a:r>
            <a:endParaRPr lang="zh-CN" altLang="en-US" sz="2400" b="0" dirty="0">
              <a:solidFill>
                <a:srgbClr val="CC0000"/>
              </a:solidFill>
              <a:latin typeface="黑体" panose="02010600030101010101" pitchFamily="1" charset="-122"/>
              <a:ea typeface="黑体" panose="02010600030101010101" pitchFamily="1" charset="-122"/>
              <a:sym typeface="宋体" panose="02010600030101010101" pitchFamily="2" charset="-122"/>
            </a:endParaRPr>
          </a:p>
          <a:p>
            <a:pPr lvl="0" indent="357505">
              <a:lnSpc>
                <a:spcPct val="150000"/>
              </a:lnSpc>
            </a:pPr>
            <a:r>
              <a:rPr lang="zh-CN" altLang="en-US" sz="2400" b="0" dirty="0">
                <a:latin typeface="黑体" panose="02010600030101010101" pitchFamily="1" charset="-122"/>
                <a:ea typeface="黑体" panose="02010600030101010101" pitchFamily="1" charset="-122"/>
                <a:sym typeface="宋体" panose="02010600030101010101" pitchFamily="2" charset="-122"/>
              </a:rPr>
              <a:t>联想佳沃：  </a:t>
            </a:r>
            <a:r>
              <a:rPr lang="zh-CN" altLang="en-US" sz="2400" b="0" dirty="0">
                <a:solidFill>
                  <a:srgbClr val="CC0000"/>
                </a:solidFill>
                <a:latin typeface="黑体" panose="02010600030101010101" pitchFamily="1" charset="-122"/>
                <a:ea typeface="黑体" panose="02010600030101010101" pitchFamily="1" charset="-122"/>
                <a:sym typeface="宋体" panose="02010600030101010101" pitchFamily="2" charset="-122"/>
              </a:rPr>
              <a:t>跨界时代。</a:t>
            </a:r>
            <a:endParaRPr lang="zh-CN" altLang="en-US" sz="2400" b="0" dirty="0">
              <a:solidFill>
                <a:srgbClr val="CC0000"/>
              </a:solidFill>
              <a:latin typeface="黑体" panose="02010600030101010101" pitchFamily="1" charset="-122"/>
              <a:ea typeface="黑体" panose="02010600030101010101" pitchFamily="1" charset="-122"/>
              <a:sym typeface="宋体" panose="02010600030101010101" pitchFamily="2" charset="-122"/>
            </a:endParaRPr>
          </a:p>
        </p:txBody>
      </p:sp>
      <p:sp>
        <p:nvSpPr>
          <p:cNvPr id="166914" name="内容占位符 1"/>
          <p:cNvSpPr>
            <a:spLocks noGrp="1"/>
          </p:cNvSpPr>
          <p:nvPr/>
        </p:nvSpPr>
        <p:spPr>
          <a:xfrm>
            <a:off x="736600" y="260350"/>
            <a:ext cx="7239000" cy="685800"/>
          </a:xfrm>
          <a:prstGeom prst="rect">
            <a:avLst/>
          </a:prstGeom>
          <a:noFill/>
          <a:ln w="9525">
            <a:noFill/>
          </a:ln>
        </p:spPr>
        <p:txBody>
          <a:bodyPr wrap="square" anchor="t"/>
          <a:p>
            <a:pPr lvl="0" indent="0">
              <a:lnSpc>
                <a:spcPct val="150000"/>
              </a:lnSpc>
              <a:spcBef>
                <a:spcPct val="20000"/>
              </a:spcBef>
              <a:buClr>
                <a:srgbClr val="006600"/>
              </a:buClr>
            </a:pPr>
            <a:r>
              <a:rPr lang="zh-CN" altLang="en-US" sz="2800" b="0" dirty="0">
                <a:latin typeface="黑体" panose="02010600030101010101" pitchFamily="1" charset="-122"/>
                <a:ea typeface="黑体" panose="02010600030101010101" pitchFamily="1" charset="-122"/>
              </a:rPr>
              <a:t>当前互联网+农业应用较有影响的模式介绍：</a:t>
            </a:r>
            <a:endParaRPr lang="zh-CN" altLang="en-US" sz="2800" b="0" dirty="0">
              <a:latin typeface="黑体" panose="02010600030101010101" pitchFamily="1" charset="-122"/>
              <a:ea typeface="黑体" panose="02010600030101010101" pitchFamily="1" charset="-122"/>
            </a:endParaRPr>
          </a:p>
        </p:txBody>
      </p:sp>
      <p:pic>
        <p:nvPicPr>
          <p:cNvPr id="166915" name="图片 86019"/>
          <p:cNvPicPr>
            <a:picLocks noChangeAspect="1"/>
          </p:cNvPicPr>
          <p:nvPr/>
        </p:nvPicPr>
        <p:blipFill>
          <a:blip r:embed="rId1"/>
          <a:stretch>
            <a:fillRect/>
          </a:stretch>
        </p:blipFill>
        <p:spPr>
          <a:xfrm>
            <a:off x="6551613" y="4449763"/>
            <a:ext cx="2447925" cy="18637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698">
                                            <p:txEl>
                                              <p:charRg st="0" end="12"/>
                                            </p:txEl>
                                          </p:spTgt>
                                        </p:tgtEl>
                                        <p:attrNameLst>
                                          <p:attrName>style.visibility</p:attrName>
                                        </p:attrNameLst>
                                      </p:cBhvr>
                                      <p:to>
                                        <p:strVal val="visible"/>
                                      </p:to>
                                    </p:set>
                                    <p:animEffect transition="in" filter="dissolve">
                                      <p:cBhvr>
                                        <p:cTn id="7" dur="500"/>
                                        <p:tgtEl>
                                          <p:spTgt spid="157698">
                                            <p:txEl>
                                              <p:charRg st="0" end="1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698">
                                            <p:txEl>
                                              <p:charRg st="12" end="27"/>
                                            </p:txEl>
                                          </p:spTgt>
                                        </p:tgtEl>
                                        <p:attrNameLst>
                                          <p:attrName>style.visibility</p:attrName>
                                        </p:attrNameLst>
                                      </p:cBhvr>
                                      <p:to>
                                        <p:strVal val="visible"/>
                                      </p:to>
                                    </p:set>
                                    <p:animEffect transition="in" filter="dissolve">
                                      <p:cBhvr>
                                        <p:cTn id="12" dur="500"/>
                                        <p:tgtEl>
                                          <p:spTgt spid="157698">
                                            <p:txEl>
                                              <p:charRg st="12" end="2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7698">
                                            <p:txEl>
                                              <p:charRg st="27" end="39"/>
                                            </p:txEl>
                                          </p:spTgt>
                                        </p:tgtEl>
                                        <p:attrNameLst>
                                          <p:attrName>style.visibility</p:attrName>
                                        </p:attrNameLst>
                                      </p:cBhvr>
                                      <p:to>
                                        <p:strVal val="visible"/>
                                      </p:to>
                                    </p:set>
                                    <p:animEffect transition="in" filter="dissolve">
                                      <p:cBhvr>
                                        <p:cTn id="17" dur="500"/>
                                        <p:tgtEl>
                                          <p:spTgt spid="157698">
                                            <p:txEl>
                                              <p:charRg st="27" end="3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7698">
                                            <p:txEl>
                                              <p:charRg st="39" end="52"/>
                                            </p:txEl>
                                          </p:spTgt>
                                        </p:tgtEl>
                                        <p:attrNameLst>
                                          <p:attrName>style.visibility</p:attrName>
                                        </p:attrNameLst>
                                      </p:cBhvr>
                                      <p:to>
                                        <p:strVal val="visible"/>
                                      </p:to>
                                    </p:set>
                                    <p:animEffect transition="in" filter="dissolve">
                                      <p:cBhvr>
                                        <p:cTn id="22" dur="500"/>
                                        <p:tgtEl>
                                          <p:spTgt spid="157698">
                                            <p:txEl>
                                              <p:charRg st="39" end="5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7698">
                                            <p:txEl>
                                              <p:charRg st="52" end="65"/>
                                            </p:txEl>
                                          </p:spTgt>
                                        </p:tgtEl>
                                        <p:attrNameLst>
                                          <p:attrName>style.visibility</p:attrName>
                                        </p:attrNameLst>
                                      </p:cBhvr>
                                      <p:to>
                                        <p:strVal val="visible"/>
                                      </p:to>
                                    </p:set>
                                    <p:animEffect transition="in" filter="dissolve">
                                      <p:cBhvr>
                                        <p:cTn id="27" dur="500"/>
                                        <p:tgtEl>
                                          <p:spTgt spid="157698">
                                            <p:txEl>
                                              <p:charRg st="52" end="6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7937" name="矩形 2"/>
          <p:cNvSpPr/>
          <p:nvPr/>
        </p:nvSpPr>
        <p:spPr>
          <a:xfrm>
            <a:off x="614363" y="577850"/>
            <a:ext cx="8148637" cy="517525"/>
          </a:xfrm>
          <a:prstGeom prst="rect">
            <a:avLst/>
          </a:prstGeom>
          <a:noFill/>
          <a:ln w="9525">
            <a:noFill/>
          </a:ln>
        </p:spPr>
        <p:txBody>
          <a:bodyPr wrap="square" anchor="t">
            <a:spAutoFit/>
          </a:bodyPr>
          <a:p>
            <a:pPr lvl="0" indent="0" eaLnBrk="0" hangingPunct="0"/>
            <a:r>
              <a:rPr lang="zh-CN" altLang="en-US" sz="2800" b="0" dirty="0">
                <a:solidFill>
                  <a:srgbClr val="C00000"/>
                </a:solidFill>
                <a:latin typeface="Arial" panose="020B0604020202020204" pitchFamily="34" charset="0"/>
                <a:ea typeface="黑体" panose="02010600030101010101" pitchFamily="1" charset="-122"/>
                <a:sym typeface="Arial" panose="020B0604020202020204" pitchFamily="34" charset="0"/>
              </a:rPr>
              <a:t>“</a:t>
            </a:r>
            <a:r>
              <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互联网</a:t>
            </a:r>
            <a:r>
              <a:rPr lang="en-US" altLang="x-none"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a:t>
            </a:r>
            <a:r>
              <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农业</a:t>
            </a:r>
            <a:r>
              <a:rPr lang="zh-CN" altLang="en-US" sz="2800" b="0" dirty="0">
                <a:solidFill>
                  <a:srgbClr val="C00000"/>
                </a:solidFill>
                <a:latin typeface="Arial" panose="020B0604020202020204" pitchFamily="34" charset="0"/>
                <a:ea typeface="黑体" panose="02010600030101010101" pitchFamily="1" charset="-122"/>
                <a:sym typeface="Arial" panose="020B0604020202020204" pitchFamily="34" charset="0"/>
              </a:rPr>
              <a:t>”</a:t>
            </a:r>
            <a:r>
              <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 面临四大难题</a:t>
            </a:r>
            <a:endPar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endParaRPr>
          </a:p>
        </p:txBody>
      </p:sp>
      <p:sp>
        <p:nvSpPr>
          <p:cNvPr id="167938" name="矩形 6"/>
          <p:cNvSpPr/>
          <p:nvPr/>
        </p:nvSpPr>
        <p:spPr>
          <a:xfrm>
            <a:off x="609600" y="1447800"/>
            <a:ext cx="8077200" cy="2284413"/>
          </a:xfrm>
          <a:prstGeom prst="rect">
            <a:avLst/>
          </a:prstGeom>
          <a:noFill/>
          <a:ln w="9525">
            <a:noFill/>
          </a:ln>
        </p:spPr>
        <p:txBody>
          <a:bodyPr wrap="square" anchor="t">
            <a:spAutoFit/>
          </a:bodyPr>
          <a:p>
            <a:pPr lvl="0" indent="0" eaLnBrk="0" hangingPunct="0">
              <a:lnSpc>
                <a:spcPct val="160000"/>
              </a:lnSpc>
            </a:pPr>
            <a:r>
              <a:rPr lang="zh-CN" altLang="en-US" sz="2400" b="0" dirty="0">
                <a:solidFill>
                  <a:srgbClr val="0070C0"/>
                </a:solidFill>
                <a:latin typeface="黑体" panose="02010600030101010101" pitchFamily="1" charset="-122"/>
                <a:ea typeface="黑体" panose="02010600030101010101" pitchFamily="1" charset="-122"/>
                <a:sym typeface="Arial" panose="020B0604020202020204" pitchFamily="34" charset="0"/>
              </a:rPr>
              <a:t>难题一：观念和意识的转变。</a:t>
            </a:r>
            <a:endParaRPr lang="zh-CN" altLang="en-US" sz="2400" b="0" dirty="0">
              <a:solidFill>
                <a:srgbClr val="0070C0"/>
              </a:solidFill>
              <a:latin typeface="黑体" panose="02010600030101010101" pitchFamily="1" charset="-122"/>
              <a:ea typeface="黑体" panose="02010600030101010101" pitchFamily="1" charset="-122"/>
              <a:sym typeface="Arial" panose="020B0604020202020204" pitchFamily="34" charset="0"/>
            </a:endParaRPr>
          </a:p>
          <a:p>
            <a:pPr lvl="0" indent="0" eaLnBrk="0" hangingPunct="0">
              <a:lnSpc>
                <a:spcPct val="160000"/>
              </a:lnSpc>
            </a:pPr>
            <a:r>
              <a:rPr lang="zh-CN" altLang="en-US" sz="2200" b="0" dirty="0">
                <a:solidFill>
                  <a:srgbClr val="0070C0"/>
                </a:solidFill>
                <a:latin typeface="宋体" panose="02010600030101010101" pitchFamily="2" charset="-122"/>
                <a:ea typeface="宋体" panose="02010600030101010101" pitchFamily="2" charset="-122"/>
                <a:sym typeface="Arial" panose="020B0604020202020204" pitchFamily="34" charset="0"/>
              </a:rPr>
              <a:t>    农业拥抱“互联网+”，首先需要各个参与主体意识和观念的逐步转变。包括企业拥抱互联网的意识、以及市场环境中农民对于互联网的整体接受和适应的意识等，都需要转变。</a:t>
            </a:r>
            <a:endParaRPr lang="zh-CN" altLang="en-US" sz="2200" b="0" dirty="0">
              <a:solidFill>
                <a:srgbClr val="0070C0"/>
              </a:solidFill>
              <a:latin typeface="宋体" panose="02010600030101010101" pitchFamily="2" charset="-122"/>
              <a:ea typeface="宋体" panose="02010600030101010101" pitchFamily="2" charset="-122"/>
              <a:sym typeface="Arial" panose="020B0604020202020204" pitchFamily="34" charset="0"/>
            </a:endParaRPr>
          </a:p>
        </p:txBody>
      </p:sp>
    </p:spTree>
  </p:cSld>
  <p:clrMapOvr>
    <a:masterClrMapping/>
  </p:clrMapOvr>
  <p:transition>
    <p:pull dir="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8961" name="矩形 2"/>
          <p:cNvSpPr/>
          <p:nvPr/>
        </p:nvSpPr>
        <p:spPr>
          <a:xfrm>
            <a:off x="614363" y="577850"/>
            <a:ext cx="8148637" cy="517525"/>
          </a:xfrm>
          <a:prstGeom prst="rect">
            <a:avLst/>
          </a:prstGeom>
          <a:noFill/>
          <a:ln w="9525">
            <a:noFill/>
          </a:ln>
        </p:spPr>
        <p:txBody>
          <a:bodyPr wrap="square" anchor="t">
            <a:spAutoFit/>
          </a:bodyPr>
          <a:p>
            <a:pPr lvl="0" indent="0" eaLnBrk="0" hangingPunct="0"/>
            <a:r>
              <a:rPr lang="zh-CN" altLang="en-US" sz="2800" b="0" dirty="0">
                <a:solidFill>
                  <a:srgbClr val="C00000"/>
                </a:solidFill>
                <a:latin typeface="Arial" panose="020B0604020202020204" pitchFamily="34" charset="0"/>
                <a:ea typeface="黑体" panose="02010600030101010101" pitchFamily="1" charset="-122"/>
                <a:sym typeface="Arial" panose="020B0604020202020204" pitchFamily="34" charset="0"/>
              </a:rPr>
              <a:t>“</a:t>
            </a:r>
            <a:r>
              <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互联网</a:t>
            </a:r>
            <a:r>
              <a:rPr lang="en-US" altLang="x-none"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a:t>
            </a:r>
            <a:r>
              <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农业</a:t>
            </a:r>
            <a:r>
              <a:rPr lang="zh-CN" altLang="en-US" sz="2800" b="0" dirty="0">
                <a:solidFill>
                  <a:srgbClr val="C00000"/>
                </a:solidFill>
                <a:latin typeface="Arial" panose="020B0604020202020204" pitchFamily="34" charset="0"/>
                <a:ea typeface="黑体" panose="02010600030101010101" pitchFamily="1" charset="-122"/>
                <a:sym typeface="Arial" panose="020B0604020202020204" pitchFamily="34" charset="0"/>
              </a:rPr>
              <a:t>”</a:t>
            </a:r>
            <a:r>
              <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 面临四大难题</a:t>
            </a:r>
            <a:endPar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endParaRPr>
          </a:p>
        </p:txBody>
      </p:sp>
      <p:sp>
        <p:nvSpPr>
          <p:cNvPr id="168962" name="矩形 6"/>
          <p:cNvSpPr/>
          <p:nvPr/>
        </p:nvSpPr>
        <p:spPr>
          <a:xfrm>
            <a:off x="609600" y="1447800"/>
            <a:ext cx="8077200" cy="3355975"/>
          </a:xfrm>
          <a:prstGeom prst="rect">
            <a:avLst/>
          </a:prstGeom>
          <a:noFill/>
          <a:ln w="9525">
            <a:noFill/>
          </a:ln>
        </p:spPr>
        <p:txBody>
          <a:bodyPr wrap="square" anchor="t">
            <a:spAutoFit/>
          </a:bodyPr>
          <a:p>
            <a:pPr lvl="0" indent="0" eaLnBrk="0" hangingPunct="0">
              <a:lnSpc>
                <a:spcPct val="160000"/>
              </a:lnSpc>
            </a:pPr>
            <a:r>
              <a:rPr lang="zh-CN" altLang="en-US" sz="2400" b="0" dirty="0">
                <a:solidFill>
                  <a:srgbClr val="0070C0"/>
                </a:solidFill>
                <a:latin typeface="黑体" panose="02010600030101010101" pitchFamily="1" charset="-122"/>
                <a:ea typeface="黑体" panose="02010600030101010101" pitchFamily="1" charset="-122"/>
                <a:sym typeface="Arial" panose="020B0604020202020204" pitchFamily="34" charset="0"/>
              </a:rPr>
              <a:t>难题二：商业模式的构建。</a:t>
            </a:r>
            <a:endParaRPr lang="zh-CN" altLang="en-US" sz="2400" b="0" dirty="0">
              <a:solidFill>
                <a:srgbClr val="0070C0"/>
              </a:solidFill>
              <a:latin typeface="黑体" panose="02010600030101010101" pitchFamily="1" charset="-122"/>
              <a:ea typeface="黑体" panose="02010600030101010101" pitchFamily="1" charset="-122"/>
              <a:sym typeface="Arial" panose="020B0604020202020204" pitchFamily="34" charset="0"/>
            </a:endParaRPr>
          </a:p>
          <a:p>
            <a:pPr lvl="0" indent="0" eaLnBrk="0" hangingPunct="0">
              <a:lnSpc>
                <a:spcPct val="160000"/>
              </a:lnSpc>
            </a:pPr>
            <a:r>
              <a:rPr lang="zh-CN" altLang="en-US" sz="2200" b="0" dirty="0">
                <a:solidFill>
                  <a:srgbClr val="0070C0"/>
                </a:solidFill>
                <a:latin typeface="宋体" panose="02010600030101010101" pitchFamily="2" charset="-122"/>
                <a:ea typeface="宋体" panose="02010600030101010101" pitchFamily="2" charset="-122"/>
                <a:sym typeface="Arial" panose="020B0604020202020204" pitchFamily="34" charset="0"/>
              </a:rPr>
              <a:t>    农业是典型的传统行业，具有地域性强、季节性强、产品标准化程度低、生产者分散等特点。农业拥抱“互联网+”，要充分利用互联网的优势来改造农业，同时也要符合农业行业本身发展的特征，在农业与互联网的碰撞与融合中找到互联网时代的商业逻辑。。</a:t>
            </a:r>
            <a:endParaRPr lang="zh-CN" altLang="en-US" sz="2200" b="0" dirty="0">
              <a:solidFill>
                <a:srgbClr val="0070C0"/>
              </a:solidFill>
              <a:latin typeface="宋体" panose="02010600030101010101" pitchFamily="2" charset="-122"/>
              <a:ea typeface="宋体" panose="02010600030101010101" pitchFamily="2" charset="-122"/>
              <a:sym typeface="Arial" panose="020B0604020202020204" pitchFamily="34" charset="0"/>
            </a:endParaRPr>
          </a:p>
        </p:txBody>
      </p:sp>
    </p:spTree>
  </p:cSld>
  <p:clrMapOvr>
    <a:masterClrMapping/>
  </p:clrMapOvr>
  <p:transition>
    <p:pull dir="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9985" name="矩形 2"/>
          <p:cNvSpPr/>
          <p:nvPr/>
        </p:nvSpPr>
        <p:spPr>
          <a:xfrm>
            <a:off x="614363" y="577850"/>
            <a:ext cx="8148637" cy="517525"/>
          </a:xfrm>
          <a:prstGeom prst="rect">
            <a:avLst/>
          </a:prstGeom>
          <a:noFill/>
          <a:ln w="9525">
            <a:noFill/>
          </a:ln>
        </p:spPr>
        <p:txBody>
          <a:bodyPr wrap="square" anchor="t">
            <a:spAutoFit/>
          </a:bodyPr>
          <a:p>
            <a:pPr lvl="0" indent="0" eaLnBrk="0" hangingPunct="0"/>
            <a:r>
              <a:rPr lang="zh-CN" altLang="en-US" sz="2800" b="0" dirty="0">
                <a:solidFill>
                  <a:srgbClr val="C00000"/>
                </a:solidFill>
                <a:latin typeface="Arial" panose="020B0604020202020204" pitchFamily="34" charset="0"/>
                <a:ea typeface="黑体" panose="02010600030101010101" pitchFamily="1" charset="-122"/>
                <a:sym typeface="Arial" panose="020B0604020202020204" pitchFamily="34" charset="0"/>
              </a:rPr>
              <a:t>“</a:t>
            </a:r>
            <a:r>
              <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互联网</a:t>
            </a:r>
            <a:r>
              <a:rPr lang="en-US" altLang="x-none"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a:t>
            </a:r>
            <a:r>
              <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农业</a:t>
            </a:r>
            <a:r>
              <a:rPr lang="zh-CN" altLang="en-US" sz="2800" b="0" dirty="0">
                <a:solidFill>
                  <a:srgbClr val="C00000"/>
                </a:solidFill>
                <a:latin typeface="Arial" panose="020B0604020202020204" pitchFamily="34" charset="0"/>
                <a:ea typeface="黑体" panose="02010600030101010101" pitchFamily="1" charset="-122"/>
                <a:sym typeface="Arial" panose="020B0604020202020204" pitchFamily="34" charset="0"/>
              </a:rPr>
              <a:t>”</a:t>
            </a:r>
            <a:r>
              <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 面临四大难题</a:t>
            </a:r>
            <a:endPar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endParaRPr>
          </a:p>
        </p:txBody>
      </p:sp>
      <p:sp>
        <p:nvSpPr>
          <p:cNvPr id="169986" name="矩形 6"/>
          <p:cNvSpPr/>
          <p:nvPr/>
        </p:nvSpPr>
        <p:spPr>
          <a:xfrm>
            <a:off x="609600" y="1447800"/>
            <a:ext cx="8077200" cy="4429125"/>
          </a:xfrm>
          <a:prstGeom prst="rect">
            <a:avLst/>
          </a:prstGeom>
          <a:noFill/>
          <a:ln w="9525">
            <a:noFill/>
          </a:ln>
        </p:spPr>
        <p:txBody>
          <a:bodyPr wrap="square" anchor="t">
            <a:spAutoFit/>
          </a:bodyPr>
          <a:p>
            <a:pPr lvl="0" indent="0" eaLnBrk="0" hangingPunct="0">
              <a:lnSpc>
                <a:spcPct val="160000"/>
              </a:lnSpc>
            </a:pPr>
            <a:r>
              <a:rPr lang="zh-CN" altLang="en-US" sz="2400" b="0" dirty="0">
                <a:solidFill>
                  <a:srgbClr val="0070C0"/>
                </a:solidFill>
                <a:latin typeface="黑体" panose="02010600030101010101" pitchFamily="1" charset="-122"/>
                <a:ea typeface="黑体" panose="02010600030101010101" pitchFamily="1" charset="-122"/>
                <a:sym typeface="Arial" panose="020B0604020202020204" pitchFamily="34" charset="0"/>
              </a:rPr>
              <a:t>难题三：物流配送问题。</a:t>
            </a:r>
            <a:endParaRPr lang="zh-CN" altLang="en-US" sz="2400" b="0" dirty="0">
              <a:solidFill>
                <a:srgbClr val="0070C0"/>
              </a:solidFill>
              <a:latin typeface="黑体" panose="02010600030101010101" pitchFamily="1" charset="-122"/>
              <a:ea typeface="黑体" panose="02010600030101010101" pitchFamily="1" charset="-122"/>
              <a:sym typeface="Arial" panose="020B0604020202020204" pitchFamily="34" charset="0"/>
            </a:endParaRPr>
          </a:p>
          <a:p>
            <a:pPr lvl="0" indent="0" eaLnBrk="0" hangingPunct="0">
              <a:lnSpc>
                <a:spcPct val="160000"/>
              </a:lnSpc>
            </a:pPr>
            <a:r>
              <a:rPr lang="zh-CN" altLang="en-US" sz="2200" b="0" dirty="0">
                <a:solidFill>
                  <a:srgbClr val="0070C0"/>
                </a:solidFill>
                <a:latin typeface="宋体" panose="02010600030101010101" pitchFamily="2" charset="-122"/>
                <a:ea typeface="宋体" panose="02010600030101010101" pitchFamily="2" charset="-122"/>
                <a:sym typeface="Arial" panose="020B0604020202020204" pitchFamily="34" charset="0"/>
              </a:rPr>
              <a:t>    尽管我国正在推进农村现代流通网络建设，农村物流体系也在逐步完善，并初具规模，物流主体向着多元化发展，但是我国农村流通产业发展仍然滞后：首先，缺乏统一规划，各地区物流基础建设发展不平衡，“最后一公里”配送难题尤其突出，社会化物流仍不能有效服务村镇。其次，基础设施落后，设施装备科技含量低。另外，在企业层面，农村物流市场准入门槛低，多数企业经营粗放。生鲜农产品的流通难题更加凸显。</a:t>
            </a:r>
            <a:endParaRPr lang="zh-CN" altLang="en-US" sz="2200" b="0" dirty="0">
              <a:solidFill>
                <a:srgbClr val="0070C0"/>
              </a:solidFill>
              <a:latin typeface="宋体" panose="02010600030101010101" pitchFamily="2" charset="-122"/>
              <a:ea typeface="宋体" panose="02010600030101010101" pitchFamily="2" charset="-122"/>
              <a:sym typeface="Arial" panose="020B0604020202020204" pitchFamily="34" charset="0"/>
            </a:endParaRPr>
          </a:p>
        </p:txBody>
      </p:sp>
    </p:spTree>
  </p:cSld>
  <p:clrMapOvr>
    <a:masterClrMapping/>
  </p:clrMapOvr>
  <p:transition>
    <p:pull dir="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1009" name="矩形 2"/>
          <p:cNvSpPr/>
          <p:nvPr/>
        </p:nvSpPr>
        <p:spPr>
          <a:xfrm>
            <a:off x="614363" y="577850"/>
            <a:ext cx="8148637" cy="517525"/>
          </a:xfrm>
          <a:prstGeom prst="rect">
            <a:avLst/>
          </a:prstGeom>
          <a:noFill/>
          <a:ln w="9525">
            <a:noFill/>
          </a:ln>
        </p:spPr>
        <p:txBody>
          <a:bodyPr wrap="square" anchor="t">
            <a:spAutoFit/>
          </a:bodyPr>
          <a:p>
            <a:pPr lvl="0" indent="0" eaLnBrk="0" hangingPunct="0"/>
            <a:r>
              <a:rPr lang="zh-CN" altLang="en-US" sz="2800" b="0" dirty="0">
                <a:solidFill>
                  <a:srgbClr val="C00000"/>
                </a:solidFill>
                <a:latin typeface="Arial" panose="020B0604020202020204" pitchFamily="34" charset="0"/>
                <a:ea typeface="黑体" panose="02010600030101010101" pitchFamily="1" charset="-122"/>
                <a:sym typeface="Arial" panose="020B0604020202020204" pitchFamily="34" charset="0"/>
              </a:rPr>
              <a:t>“</a:t>
            </a:r>
            <a:r>
              <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互联网</a:t>
            </a:r>
            <a:r>
              <a:rPr lang="en-US" altLang="x-none"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a:t>
            </a:r>
            <a:r>
              <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农业</a:t>
            </a:r>
            <a:r>
              <a:rPr lang="zh-CN" altLang="en-US" sz="2800" b="0" dirty="0">
                <a:solidFill>
                  <a:srgbClr val="C00000"/>
                </a:solidFill>
                <a:latin typeface="Arial" panose="020B0604020202020204" pitchFamily="34" charset="0"/>
                <a:ea typeface="黑体" panose="02010600030101010101" pitchFamily="1" charset="-122"/>
                <a:sym typeface="Arial" panose="020B0604020202020204" pitchFamily="34" charset="0"/>
              </a:rPr>
              <a:t>”</a:t>
            </a:r>
            <a:r>
              <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rPr>
              <a:t> 面临四大难题</a:t>
            </a:r>
            <a:endParaRPr lang="zh-CN" altLang="en-US" sz="2800" b="0" dirty="0">
              <a:solidFill>
                <a:srgbClr val="C00000"/>
              </a:solidFill>
              <a:latin typeface="黑体" panose="02010600030101010101" pitchFamily="1" charset="-122"/>
              <a:ea typeface="黑体" panose="02010600030101010101" pitchFamily="1" charset="-122"/>
              <a:sym typeface="黑体" panose="02010600030101010101" pitchFamily="1" charset="-122"/>
            </a:endParaRPr>
          </a:p>
        </p:txBody>
      </p:sp>
      <p:sp>
        <p:nvSpPr>
          <p:cNvPr id="171010" name="矩形 6"/>
          <p:cNvSpPr/>
          <p:nvPr/>
        </p:nvSpPr>
        <p:spPr>
          <a:xfrm>
            <a:off x="609600" y="1447800"/>
            <a:ext cx="8077200" cy="2284413"/>
          </a:xfrm>
          <a:prstGeom prst="rect">
            <a:avLst/>
          </a:prstGeom>
          <a:noFill/>
          <a:ln w="9525">
            <a:noFill/>
          </a:ln>
        </p:spPr>
        <p:txBody>
          <a:bodyPr wrap="square" anchor="t">
            <a:spAutoFit/>
          </a:bodyPr>
          <a:p>
            <a:pPr lvl="0" indent="0" eaLnBrk="0" hangingPunct="0">
              <a:lnSpc>
                <a:spcPct val="160000"/>
              </a:lnSpc>
            </a:pPr>
            <a:r>
              <a:rPr lang="zh-CN" altLang="en-US" sz="2400" b="0" dirty="0">
                <a:solidFill>
                  <a:srgbClr val="0070C0"/>
                </a:solidFill>
                <a:latin typeface="黑体" panose="02010600030101010101" pitchFamily="1" charset="-122"/>
                <a:ea typeface="黑体" panose="02010600030101010101" pitchFamily="1" charset="-122"/>
                <a:sym typeface="Arial" panose="020B0604020202020204" pitchFamily="34" charset="0"/>
              </a:rPr>
              <a:t>难题四：人才与资金短缺。</a:t>
            </a:r>
            <a:endParaRPr lang="zh-CN" altLang="en-US" sz="2400" b="0" dirty="0">
              <a:solidFill>
                <a:srgbClr val="0070C0"/>
              </a:solidFill>
              <a:latin typeface="黑体" panose="02010600030101010101" pitchFamily="1" charset="-122"/>
              <a:ea typeface="黑体" panose="02010600030101010101" pitchFamily="1" charset="-122"/>
              <a:sym typeface="Arial" panose="020B0604020202020204" pitchFamily="34" charset="0"/>
            </a:endParaRPr>
          </a:p>
          <a:p>
            <a:pPr lvl="0" indent="0" eaLnBrk="0" hangingPunct="0">
              <a:lnSpc>
                <a:spcPct val="160000"/>
              </a:lnSpc>
            </a:pPr>
            <a:r>
              <a:rPr lang="zh-CN" altLang="en-US" sz="2200" b="0" dirty="0">
                <a:solidFill>
                  <a:srgbClr val="0070C0"/>
                </a:solidFill>
                <a:latin typeface="宋体" panose="02010600030101010101" pitchFamily="2" charset="-122"/>
                <a:ea typeface="宋体" panose="02010600030101010101" pitchFamily="2" charset="-122"/>
                <a:sym typeface="Arial" panose="020B0604020202020204" pitchFamily="34" charset="0"/>
              </a:rPr>
              <a:t>    既懂传统农业，又懂互联网的人才缺乏，愿意到农村服务的人更加少。同时，农业电商平台建设，农业物联网的技术研发、设备购置，都需要较高投入。</a:t>
            </a:r>
            <a:endParaRPr lang="zh-CN" altLang="en-US" sz="2200" b="0" dirty="0">
              <a:solidFill>
                <a:srgbClr val="0070C0"/>
              </a:solidFill>
              <a:latin typeface="宋体" panose="02010600030101010101" pitchFamily="2" charset="-122"/>
              <a:ea typeface="宋体" panose="02010600030101010101" pitchFamily="2" charset="-122"/>
              <a:sym typeface="Arial" panose="020B0604020202020204" pitchFamily="34" charset="0"/>
            </a:endParaRPr>
          </a:p>
        </p:txBody>
      </p:sp>
    </p:spTree>
  </p:cSld>
  <p:clrMapOvr>
    <a:masterClrMapping/>
  </p:clrMapOvr>
  <p:transition>
    <p:pull dir="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2818" name="文本框 130050"/>
          <p:cNvSpPr txBox="1"/>
          <p:nvPr/>
        </p:nvSpPr>
        <p:spPr>
          <a:xfrm>
            <a:off x="755650" y="4437063"/>
            <a:ext cx="7543800" cy="1298575"/>
          </a:xfrm>
          <a:prstGeom prst="rect">
            <a:avLst/>
          </a:prstGeom>
          <a:noFill/>
          <a:ln w="9525">
            <a:noFill/>
          </a:ln>
        </p:spPr>
        <p:txBody>
          <a:bodyPr wrap="square" anchor="t">
            <a:spAutoFit/>
          </a:bodyPr>
          <a:p>
            <a:pPr lvl="0" indent="0">
              <a:lnSpc>
                <a:spcPct val="210000"/>
              </a:lnSpc>
            </a:pPr>
            <a:r>
              <a:rPr lang="zh-CN" altLang="en-US" sz="2400" b="0" dirty="0">
                <a:latin typeface="锐字云字库粗黑体1.0" panose="02010600030101010101" charset="-122"/>
                <a:ea typeface="锐字云字库粗黑体1.0" panose="02010600030101010101" charset="-122"/>
              </a:rPr>
              <a:t>柳传志：</a:t>
            </a:r>
            <a:endParaRPr lang="zh-CN" altLang="en-US" sz="2400" b="0" dirty="0">
              <a:latin typeface="锐字云字库粗黑体1.0" panose="02010600030101010101" charset="-122"/>
              <a:ea typeface="锐字云字库粗黑体1.0" panose="02010600030101010101" charset="-122"/>
            </a:endParaRPr>
          </a:p>
          <a:p>
            <a:pPr lvl="0" indent="0">
              <a:lnSpc>
                <a:spcPct val="120000"/>
              </a:lnSpc>
            </a:pPr>
            <a:r>
              <a:rPr lang="zh-CN" altLang="en-US" sz="2400" b="0" dirty="0">
                <a:latin typeface="锐字云字库粗黑体1.0" panose="02010600030101010101" charset="-122"/>
                <a:ea typeface="锐字云字库粗黑体1.0" panose="02010600030101010101" charset="-122"/>
              </a:rPr>
              <a:t>    </a:t>
            </a:r>
            <a:r>
              <a:rPr lang="zh-CN" altLang="en-US" sz="2400" b="0" dirty="0">
                <a:solidFill>
                  <a:srgbClr val="CC0000"/>
                </a:solidFill>
                <a:latin typeface="锐字云字库粗黑体1.0" panose="02010600030101010101" charset="-122"/>
                <a:ea typeface="锐字云字库粗黑体1.0" panose="02010600030101010101" charset="-122"/>
              </a:rPr>
              <a:t>给现代农业插上互联网的翅膀，这将是下一个风口。</a:t>
            </a:r>
            <a:endParaRPr lang="zh-CN" altLang="en-US" sz="2400" b="0" dirty="0">
              <a:solidFill>
                <a:srgbClr val="CC0000"/>
              </a:solidFill>
              <a:latin typeface="锐字云字库粗黑体1.0" panose="02010600030101010101" charset="-122"/>
              <a:ea typeface="锐字云字库粗黑体1.0" panose="02010600030101010101" charset="-122"/>
            </a:endParaRPr>
          </a:p>
        </p:txBody>
      </p:sp>
      <p:pic>
        <p:nvPicPr>
          <p:cNvPr id="162819" name="图片 130051"/>
          <p:cNvPicPr>
            <a:picLocks noChangeAspect="1"/>
          </p:cNvPicPr>
          <p:nvPr/>
        </p:nvPicPr>
        <p:blipFill>
          <a:blip r:embed="rId1"/>
          <a:stretch>
            <a:fillRect/>
          </a:stretch>
        </p:blipFill>
        <p:spPr>
          <a:xfrm>
            <a:off x="755650" y="1489075"/>
            <a:ext cx="3486150" cy="2095500"/>
          </a:xfrm>
          <a:prstGeom prst="rect">
            <a:avLst/>
          </a:prstGeom>
          <a:noFill/>
          <a:ln w="9525">
            <a:noFill/>
          </a:ln>
        </p:spPr>
      </p:pic>
      <p:sp>
        <p:nvSpPr>
          <p:cNvPr id="172035" name="文本框 130052"/>
          <p:cNvSpPr txBox="1"/>
          <p:nvPr/>
        </p:nvSpPr>
        <p:spPr>
          <a:xfrm>
            <a:off x="4953000" y="1125538"/>
            <a:ext cx="3525838" cy="3384550"/>
          </a:xfrm>
          <a:prstGeom prst="rect">
            <a:avLst/>
          </a:prstGeom>
          <a:noFill/>
          <a:ln w="9525">
            <a:noFill/>
          </a:ln>
        </p:spPr>
        <p:txBody>
          <a:bodyPr wrap="square" anchor="t">
            <a:spAutoFit/>
          </a:bodyPr>
          <a:p>
            <a:pPr lvl="0" indent="0">
              <a:lnSpc>
                <a:spcPct val="120000"/>
              </a:lnSpc>
            </a:pPr>
            <a:r>
              <a:rPr lang="zh-CN" altLang="en-US" sz="2000" b="0" dirty="0">
                <a:latin typeface="Arial" panose="020B0604020202020204" pitchFamily="34" charset="0"/>
                <a:ea typeface="黑体" panose="02010600030101010101" pitchFamily="1" charset="-122"/>
              </a:rPr>
              <a:t>       从简单机械化到互联网新农业，一场2.0时代向3.0时代的农业革命悄然拉开序幕，尽管目前人们对电商等互联网+农业的信任度还较低，农业传统模式下存在诸多亟待解决难题，但这并不阻碍我们的期望与判断，而这些转型和改造本身就有巨大商机。</a:t>
            </a:r>
            <a:endParaRPr lang="zh-CN" altLang="en-US" sz="2000" b="0" dirty="0">
              <a:latin typeface="Arial" panose="020B0604020202020204" pitchFamily="34" charset="0"/>
              <a:ea typeface="黑体" panose="02010600030101010101" pitchFamily="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2818"/>
                                        </p:tgtEl>
                                        <p:attrNameLst>
                                          <p:attrName>style.visibility</p:attrName>
                                        </p:attrNameLst>
                                      </p:cBhvr>
                                      <p:to>
                                        <p:strVal val="visible"/>
                                      </p:to>
                                    </p:set>
                                    <p:animEffect transition="in" filter="dissolve">
                                      <p:cBhvr>
                                        <p:cTn id="12" dur="500"/>
                                        <p:tgtEl>
                                          <p:spTgt spid="162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bldLvl="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1729" name="Group 2"/>
          <p:cNvGrpSpPr/>
          <p:nvPr/>
        </p:nvGrpSpPr>
        <p:grpSpPr>
          <a:xfrm>
            <a:off x="809625" y="1870075"/>
            <a:ext cx="2809875" cy="1871663"/>
            <a:chOff x="0" y="0"/>
            <a:chExt cx="3403" cy="3115"/>
          </a:xfrm>
        </p:grpSpPr>
        <p:grpSp>
          <p:nvGrpSpPr>
            <p:cNvPr id="201730" name="Group 3"/>
            <p:cNvGrpSpPr/>
            <p:nvPr/>
          </p:nvGrpSpPr>
          <p:grpSpPr>
            <a:xfrm>
              <a:off x="0" y="0"/>
              <a:ext cx="3403" cy="3115"/>
              <a:chOff x="0" y="0"/>
              <a:chExt cx="2232248" cy="2232248"/>
            </a:xfrm>
          </p:grpSpPr>
          <p:sp>
            <p:nvSpPr>
              <p:cNvPr id="201731" name="泪滴形 9"/>
              <p:cNvSpPr/>
              <p:nvPr/>
            </p:nvSpPr>
            <p:spPr>
              <a:xfrm rot="5611519">
                <a:off x="0" y="0"/>
                <a:ext cx="2232248" cy="2232248"/>
              </a:xfrm>
              <a:custGeom>
                <a:avLst/>
                <a:gdLst/>
                <a:ahLst/>
                <a:cxnLst>
                  <a:cxn ang="0">
                    <a:pos x="0" y="1116124"/>
                  </a:cxn>
                  <a:cxn ang="0">
                    <a:pos x="1116124" y="0"/>
                  </a:cxn>
                  <a:cxn ang="0">
                    <a:pos x="2244280" y="-12032"/>
                  </a:cxn>
                  <a:cxn ang="0">
                    <a:pos x="2232248" y="1116124"/>
                  </a:cxn>
                  <a:cxn ang="0">
                    <a:pos x="1116124" y="2232248"/>
                  </a:cxn>
                  <a:cxn ang="0">
                    <a:pos x="0" y="1116124"/>
                  </a:cxn>
                </a:cxnLst>
                <a:pathLst>
                  <a:path w="2232248" h="2232248">
                    <a:moveTo>
                      <a:pt x="0" y="1116124"/>
                    </a:moveTo>
                    <a:cubicBezTo>
                      <a:pt x="0" y="499706"/>
                      <a:pt x="499706" y="0"/>
                      <a:pt x="1116124" y="0"/>
                    </a:cubicBezTo>
                    <a:cubicBezTo>
                      <a:pt x="1492176" y="0"/>
                      <a:pt x="1868228" y="-4011"/>
                      <a:pt x="2244280" y="-12032"/>
                    </a:cubicBezTo>
                    <a:cubicBezTo>
                      <a:pt x="2236259" y="364020"/>
                      <a:pt x="2232248" y="740072"/>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003F77">
                      <a:alpha val="100000"/>
                    </a:srgbClr>
                  </a:gs>
                  <a:gs pos="56000">
                    <a:srgbClr val="003F77">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Lst>
                <a:path path="rect">
                  <a:fillToRect l="50000" t="50000" r="50000" b="50000"/>
                </a:path>
                <a:tileRect/>
              </a:gradFill>
              <a:ln w="9525">
                <a:noFill/>
              </a:ln>
            </p:spPr>
            <p:txBody>
              <a:bodyPr/>
              <a:p>
                <a:endParaRPr lang="zh-CN" altLang="en-US"/>
              </a:p>
            </p:txBody>
          </p:sp>
          <p:grpSp>
            <p:nvGrpSpPr>
              <p:cNvPr id="201732" name="Group 5"/>
              <p:cNvGrpSpPr/>
              <p:nvPr/>
            </p:nvGrpSpPr>
            <p:grpSpPr>
              <a:xfrm>
                <a:off x="84378" y="63484"/>
                <a:ext cx="2090681" cy="2174376"/>
                <a:chOff x="0" y="0"/>
                <a:chExt cx="2023872" cy="1926336"/>
              </a:xfrm>
            </p:grpSpPr>
            <p:pic>
              <p:nvPicPr>
                <p:cNvPr id="201733" name="泪滴形 10"/>
                <p:cNvPicPr/>
                <p:nvPr/>
              </p:nvPicPr>
              <p:blipFill>
                <a:blip r:embed="rId1"/>
                <a:stretch>
                  <a:fillRect/>
                </a:stretch>
              </p:blipFill>
              <p:spPr>
                <a:xfrm>
                  <a:off x="0" y="0"/>
                  <a:ext cx="2023872" cy="1926336"/>
                </a:xfrm>
                <a:prstGeom prst="rect">
                  <a:avLst/>
                </a:prstGeom>
                <a:noFill/>
                <a:ln w="9525">
                  <a:noFill/>
                </a:ln>
              </p:spPr>
            </p:pic>
            <p:sp>
              <p:nvSpPr>
                <p:cNvPr id="201734" name="Text Box 11"/>
                <p:cNvSpPr txBox="1"/>
                <p:nvPr/>
              </p:nvSpPr>
              <p:spPr>
                <a:xfrm rot="5611519">
                  <a:off x="356803" y="215151"/>
                  <a:ext cx="1306532" cy="1427637"/>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nvGrpSpPr>
              <p:cNvPr id="201735" name="Group 8"/>
              <p:cNvGrpSpPr/>
              <p:nvPr/>
            </p:nvGrpSpPr>
            <p:grpSpPr>
              <a:xfrm>
                <a:off x="71784" y="56603"/>
                <a:ext cx="2115870" cy="2201900"/>
                <a:chOff x="0" y="0"/>
                <a:chExt cx="2048256" cy="1950720"/>
              </a:xfrm>
            </p:grpSpPr>
            <p:pic>
              <p:nvPicPr>
                <p:cNvPr id="201736" name="泪滴形 11"/>
                <p:cNvPicPr/>
                <p:nvPr/>
              </p:nvPicPr>
              <p:blipFill>
                <a:blip r:embed="rId2"/>
                <a:stretch>
                  <a:fillRect/>
                </a:stretch>
              </p:blipFill>
              <p:spPr>
                <a:xfrm>
                  <a:off x="0" y="0"/>
                  <a:ext cx="2048256" cy="1950720"/>
                </a:xfrm>
                <a:prstGeom prst="rect">
                  <a:avLst/>
                </a:prstGeom>
                <a:noFill/>
                <a:ln w="9525">
                  <a:noFill/>
                </a:ln>
              </p:spPr>
            </p:pic>
            <p:sp>
              <p:nvSpPr>
                <p:cNvPr id="201737" name="Text Box 14"/>
                <p:cNvSpPr txBox="1"/>
                <p:nvPr/>
              </p:nvSpPr>
              <p:spPr>
                <a:xfrm rot="5611519">
                  <a:off x="368996" y="224692"/>
                  <a:ext cx="1306532" cy="1427637"/>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sp>
          <p:nvSpPr>
            <p:cNvPr id="201738" name="矩形 1"/>
            <p:cNvSpPr/>
            <p:nvPr/>
          </p:nvSpPr>
          <p:spPr>
            <a:xfrm>
              <a:off x="198" y="922"/>
              <a:ext cx="2949" cy="1369"/>
            </a:xfrm>
            <a:prstGeom prst="rect">
              <a:avLst/>
            </a:prstGeom>
            <a:noFill/>
            <a:ln w="9525">
              <a:noFill/>
            </a:ln>
          </p:spPr>
          <p:txBody>
            <a:bodyPr anchor="t">
              <a:spAutoFit/>
            </a:bodyPr>
            <a:p>
              <a:pPr lvl="0" indent="0"/>
              <a:r>
                <a:rPr lang="zh-CN" altLang="en-US" sz="2400" dirty="0">
                  <a:solidFill>
                    <a:schemeClr val="bg1"/>
                  </a:solidFill>
                  <a:latin typeface="黑体" panose="02010600030101010101" pitchFamily="1" charset="-122"/>
                  <a:ea typeface="黑体" panose="02010600030101010101" pitchFamily="1" charset="-122"/>
                </a:rPr>
                <a:t>当前绵阳现代农业重点工作：</a:t>
              </a:r>
              <a:endParaRPr lang="zh-CN" altLang="en-US" sz="2400" dirty="0">
                <a:solidFill>
                  <a:schemeClr val="bg1"/>
                </a:solidFill>
                <a:latin typeface="黑体" panose="02010600030101010101" pitchFamily="1" charset="-122"/>
                <a:ea typeface="黑体" panose="02010600030101010101" pitchFamily="1" charset="-122"/>
              </a:endParaRPr>
            </a:p>
          </p:txBody>
        </p:sp>
      </p:grpSp>
      <p:grpSp>
        <p:nvGrpSpPr>
          <p:cNvPr id="201739" name="Group 12"/>
          <p:cNvGrpSpPr/>
          <p:nvPr/>
        </p:nvGrpSpPr>
        <p:grpSpPr>
          <a:xfrm>
            <a:off x="5292725" y="1289050"/>
            <a:ext cx="2287588" cy="1928813"/>
            <a:chOff x="0" y="0"/>
            <a:chExt cx="3425" cy="3107"/>
          </a:xfrm>
        </p:grpSpPr>
        <p:grpSp>
          <p:nvGrpSpPr>
            <p:cNvPr id="201740" name="Group 13"/>
            <p:cNvGrpSpPr/>
            <p:nvPr/>
          </p:nvGrpSpPr>
          <p:grpSpPr>
            <a:xfrm rot="5400000">
              <a:off x="159" y="-159"/>
              <a:ext cx="3107" cy="3425"/>
              <a:chOff x="0" y="0"/>
              <a:chExt cx="2232248" cy="2232248"/>
            </a:xfrm>
          </p:grpSpPr>
          <p:sp>
            <p:nvSpPr>
              <p:cNvPr id="201741" name="泪滴形 13"/>
              <p:cNvSpPr/>
              <p:nvPr/>
            </p:nvSpPr>
            <p:spPr>
              <a:xfrm rot="5611519">
                <a:off x="0" y="0"/>
                <a:ext cx="2232248" cy="2232248"/>
              </a:xfrm>
              <a:custGeom>
                <a:avLst/>
                <a:gdLst/>
                <a:ahLst/>
                <a:cxnLst>
                  <a:cxn ang="0">
                    <a:pos x="0" y="1116124"/>
                  </a:cxn>
                  <a:cxn ang="0">
                    <a:pos x="1116124" y="0"/>
                  </a:cxn>
                  <a:cxn ang="0">
                    <a:pos x="2244280" y="-12032"/>
                  </a:cxn>
                  <a:cxn ang="0">
                    <a:pos x="2232248" y="1116124"/>
                  </a:cxn>
                  <a:cxn ang="0">
                    <a:pos x="1116124" y="2232248"/>
                  </a:cxn>
                  <a:cxn ang="0">
                    <a:pos x="0" y="1116124"/>
                  </a:cxn>
                </a:cxnLst>
                <a:pathLst>
                  <a:path w="2232248" h="2232248">
                    <a:moveTo>
                      <a:pt x="0" y="1116124"/>
                    </a:moveTo>
                    <a:cubicBezTo>
                      <a:pt x="0" y="499706"/>
                      <a:pt x="499706" y="0"/>
                      <a:pt x="1116124" y="0"/>
                    </a:cubicBezTo>
                    <a:cubicBezTo>
                      <a:pt x="1492176" y="0"/>
                      <a:pt x="1868228" y="-4011"/>
                      <a:pt x="2244280" y="-12032"/>
                    </a:cubicBezTo>
                    <a:cubicBezTo>
                      <a:pt x="2236259" y="364020"/>
                      <a:pt x="2232248" y="740072"/>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E46C0A">
                      <a:alpha val="100000"/>
                    </a:srgbClr>
                  </a:gs>
                  <a:gs pos="56000">
                    <a:srgbClr val="E46C0A">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Lst>
                <a:path path="rect">
                  <a:fillToRect l="50000" t="50000" r="50000" b="50000"/>
                </a:path>
                <a:tileRect/>
              </a:gradFill>
              <a:ln w="9525">
                <a:noFill/>
              </a:ln>
            </p:spPr>
            <p:txBody>
              <a:bodyPr/>
              <a:p>
                <a:endParaRPr lang="zh-CN" altLang="en-US"/>
              </a:p>
            </p:txBody>
          </p:sp>
          <p:grpSp>
            <p:nvGrpSpPr>
              <p:cNvPr id="201742" name="Group 15"/>
              <p:cNvGrpSpPr/>
              <p:nvPr/>
            </p:nvGrpSpPr>
            <p:grpSpPr>
              <a:xfrm rot="-5400000">
                <a:off x="48874" y="97652"/>
                <a:ext cx="2159064" cy="2096143"/>
                <a:chOff x="0" y="0"/>
                <a:chExt cx="2103120" cy="1853184"/>
              </a:xfrm>
            </p:grpSpPr>
            <p:pic>
              <p:nvPicPr>
                <p:cNvPr id="201743" name="泪滴形 14"/>
                <p:cNvPicPr/>
                <p:nvPr/>
              </p:nvPicPr>
              <p:blipFill>
                <a:blip r:embed="rId3">
                  <a:lum contrast="-100000"/>
                </a:blip>
                <a:stretch>
                  <a:fillRect/>
                </a:stretch>
              </p:blipFill>
              <p:spPr>
                <a:xfrm>
                  <a:off x="0" y="0"/>
                  <a:ext cx="2103120" cy="1853184"/>
                </a:xfrm>
                <a:prstGeom prst="rect">
                  <a:avLst/>
                </a:prstGeom>
                <a:noFill/>
                <a:ln w="9525">
                  <a:noFill/>
                </a:ln>
              </p:spPr>
            </p:pic>
            <p:sp>
              <p:nvSpPr>
                <p:cNvPr id="201744" name="Text Box 19"/>
                <p:cNvSpPr txBox="1"/>
                <p:nvPr/>
              </p:nvSpPr>
              <p:spPr>
                <a:xfrm rot="-10588481">
                  <a:off x="366047" y="274139"/>
                  <a:ext cx="1436552" cy="1303828"/>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nvGrpSpPr>
              <p:cNvPr id="201745" name="Group 18"/>
              <p:cNvGrpSpPr/>
              <p:nvPr/>
            </p:nvGrpSpPr>
            <p:grpSpPr>
              <a:xfrm rot="-5400000">
                <a:off x="36504" y="90265"/>
                <a:ext cx="2184096" cy="2123724"/>
                <a:chOff x="0" y="0"/>
                <a:chExt cx="2127504" cy="1877568"/>
              </a:xfrm>
            </p:grpSpPr>
            <p:pic>
              <p:nvPicPr>
                <p:cNvPr id="201746" name="泪滴形 15"/>
                <p:cNvPicPr/>
                <p:nvPr/>
              </p:nvPicPr>
              <p:blipFill>
                <a:blip r:embed="rId4">
                  <a:lum contrast="-100000"/>
                </a:blip>
                <a:stretch>
                  <a:fillRect/>
                </a:stretch>
              </p:blipFill>
              <p:spPr>
                <a:xfrm>
                  <a:off x="0" y="0"/>
                  <a:ext cx="2127504" cy="1877568"/>
                </a:xfrm>
                <a:prstGeom prst="rect">
                  <a:avLst/>
                </a:prstGeom>
                <a:noFill/>
                <a:ln w="9525">
                  <a:noFill/>
                </a:ln>
              </p:spPr>
            </p:pic>
            <p:sp>
              <p:nvSpPr>
                <p:cNvPr id="201747" name="Text Box 22"/>
                <p:cNvSpPr txBox="1"/>
                <p:nvPr/>
              </p:nvSpPr>
              <p:spPr>
                <a:xfrm rot="-10588481">
                  <a:off x="380547" y="286332"/>
                  <a:ext cx="1436552" cy="1303828"/>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sp>
          <p:nvSpPr>
            <p:cNvPr id="201748" name="矩形 2"/>
            <p:cNvSpPr/>
            <p:nvPr/>
          </p:nvSpPr>
          <p:spPr>
            <a:xfrm>
              <a:off x="414" y="1135"/>
              <a:ext cx="2600" cy="1325"/>
            </a:xfrm>
            <a:prstGeom prst="rect">
              <a:avLst/>
            </a:prstGeom>
            <a:noFill/>
            <a:ln w="9525">
              <a:noFill/>
            </a:ln>
          </p:spPr>
          <p:txBody>
            <a:bodyPr wrap="square" anchor="t">
              <a:spAutoFit/>
            </a:bodyPr>
            <a:p>
              <a:pPr lvl="0" indent="0" algn="ctr"/>
              <a:r>
                <a:rPr lang="zh-CN" altLang="en-US" sz="2400" dirty="0">
                  <a:latin typeface="黑体" panose="02010600030101010101" pitchFamily="1" charset="-122"/>
                  <a:ea typeface="黑体" panose="02010600030101010101" pitchFamily="1" charset="-122"/>
                </a:rPr>
                <a:t>互联网</a:t>
              </a:r>
              <a:r>
                <a:rPr lang="en-US" altLang="x-none" sz="2400" dirty="0">
                  <a:latin typeface="黑体" panose="02010600030101010101" pitchFamily="1" charset="-122"/>
                  <a:ea typeface="黑体" panose="02010600030101010101" pitchFamily="1" charset="-122"/>
                </a:rPr>
                <a:t>+</a:t>
              </a:r>
              <a:endParaRPr lang="en-US" altLang="x-none" sz="2400" dirty="0">
                <a:latin typeface="黑体" panose="02010600030101010101" pitchFamily="1" charset="-122"/>
                <a:ea typeface="黑体" panose="02010600030101010101" pitchFamily="1" charset="-122"/>
              </a:endParaRPr>
            </a:p>
            <a:p>
              <a:pPr lvl="0" indent="0" algn="ctr"/>
              <a:r>
                <a:rPr lang="zh-CN" altLang="en-US" sz="2400" dirty="0">
                  <a:latin typeface="黑体" panose="02010600030101010101" pitchFamily="1" charset="-122"/>
                  <a:ea typeface="黑体" panose="02010600030101010101" pitchFamily="1" charset="-122"/>
                </a:rPr>
                <a:t>一号工程</a:t>
              </a:r>
              <a:endParaRPr lang="zh-CN" altLang="en-US" sz="2400" dirty="0">
                <a:latin typeface="黑体" panose="02010600030101010101" pitchFamily="1" charset="-122"/>
                <a:ea typeface="黑体" panose="02010600030101010101" pitchFamily="1" charset="-122"/>
              </a:endParaRPr>
            </a:p>
          </p:txBody>
        </p:sp>
      </p:grpSp>
      <p:grpSp>
        <p:nvGrpSpPr>
          <p:cNvPr id="201749" name="Group 32"/>
          <p:cNvGrpSpPr/>
          <p:nvPr/>
        </p:nvGrpSpPr>
        <p:grpSpPr>
          <a:xfrm rot="-9540000">
            <a:off x="5016500" y="3717925"/>
            <a:ext cx="2630488" cy="1990725"/>
            <a:chOff x="0" y="0"/>
            <a:chExt cx="3449" cy="2753"/>
          </a:xfrm>
        </p:grpSpPr>
        <p:grpSp>
          <p:nvGrpSpPr>
            <p:cNvPr id="201750" name="Group 33"/>
            <p:cNvGrpSpPr/>
            <p:nvPr/>
          </p:nvGrpSpPr>
          <p:grpSpPr>
            <a:xfrm rot="2340000" flipV="1">
              <a:off x="132" y="0"/>
              <a:ext cx="2892" cy="2753"/>
              <a:chOff x="0" y="0"/>
              <a:chExt cx="2232248" cy="2232248"/>
            </a:xfrm>
          </p:grpSpPr>
          <p:sp>
            <p:nvSpPr>
              <p:cNvPr id="201751" name="泪滴形 17"/>
              <p:cNvSpPr/>
              <p:nvPr/>
            </p:nvSpPr>
            <p:spPr>
              <a:xfrm rot="5611519">
                <a:off x="0" y="0"/>
                <a:ext cx="2232248" cy="2232248"/>
              </a:xfrm>
              <a:custGeom>
                <a:avLst/>
                <a:gdLst/>
                <a:ahLst/>
                <a:cxnLst>
                  <a:cxn ang="0">
                    <a:pos x="0" y="1116124"/>
                  </a:cxn>
                  <a:cxn ang="0">
                    <a:pos x="1116124" y="0"/>
                  </a:cxn>
                  <a:cxn ang="0">
                    <a:pos x="2244280" y="-12032"/>
                  </a:cxn>
                  <a:cxn ang="0">
                    <a:pos x="2232248" y="1116124"/>
                  </a:cxn>
                  <a:cxn ang="0">
                    <a:pos x="1116124" y="2232248"/>
                  </a:cxn>
                  <a:cxn ang="0">
                    <a:pos x="0" y="1116124"/>
                  </a:cxn>
                </a:cxnLst>
                <a:pathLst>
                  <a:path w="2232248" h="2232248">
                    <a:moveTo>
                      <a:pt x="0" y="1116124"/>
                    </a:moveTo>
                    <a:cubicBezTo>
                      <a:pt x="0" y="499706"/>
                      <a:pt x="499706" y="0"/>
                      <a:pt x="1116124" y="0"/>
                    </a:cubicBezTo>
                    <a:cubicBezTo>
                      <a:pt x="1492176" y="0"/>
                      <a:pt x="1868228" y="-4011"/>
                      <a:pt x="2244280" y="-12032"/>
                    </a:cubicBezTo>
                    <a:cubicBezTo>
                      <a:pt x="2236259" y="364020"/>
                      <a:pt x="2232248" y="740072"/>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5C9B1D">
                      <a:alpha val="100000"/>
                    </a:srgbClr>
                  </a:gs>
                  <a:gs pos="56000">
                    <a:srgbClr val="5C9B1D">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Lst>
                <a:path path="rect">
                  <a:fillToRect l="50000" t="50000" r="50000" b="50000"/>
                </a:path>
                <a:tileRect/>
              </a:gradFill>
              <a:ln w="9525">
                <a:noFill/>
              </a:ln>
            </p:spPr>
            <p:txBody>
              <a:bodyPr/>
              <a:p>
                <a:endParaRPr lang="zh-CN" altLang="en-US"/>
              </a:p>
            </p:txBody>
          </p:sp>
          <p:grpSp>
            <p:nvGrpSpPr>
              <p:cNvPr id="201752" name="Group 35"/>
              <p:cNvGrpSpPr/>
              <p:nvPr/>
            </p:nvGrpSpPr>
            <p:grpSpPr>
              <a:xfrm rot="401142" flipV="1">
                <a:off x="85058" y="66873"/>
                <a:ext cx="2155622" cy="2094314"/>
                <a:chOff x="0" y="0"/>
                <a:chExt cx="1773936" cy="1639824"/>
              </a:xfrm>
            </p:grpSpPr>
            <p:pic>
              <p:nvPicPr>
                <p:cNvPr id="201753" name="泪滴形 18"/>
                <p:cNvPicPr/>
                <p:nvPr/>
              </p:nvPicPr>
              <p:blipFill>
                <a:blip r:embed="rId5"/>
                <a:stretch>
                  <a:fillRect/>
                </a:stretch>
              </p:blipFill>
              <p:spPr>
                <a:xfrm>
                  <a:off x="0" y="0"/>
                  <a:ext cx="1773936" cy="1639824"/>
                </a:xfrm>
                <a:prstGeom prst="rect">
                  <a:avLst/>
                </a:prstGeom>
                <a:noFill/>
                <a:ln w="9525">
                  <a:noFill/>
                </a:ln>
              </p:spPr>
            </p:pic>
            <p:sp>
              <p:nvSpPr>
                <p:cNvPr id="201754" name="Text Box 27"/>
                <p:cNvSpPr txBox="1"/>
                <p:nvPr/>
              </p:nvSpPr>
              <p:spPr>
                <a:xfrm rot="5589622">
                  <a:off x="280767" y="211016"/>
                  <a:ext cx="1154725" cy="1213635"/>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nvGrpSpPr>
              <p:cNvPr id="201755" name="Group 38"/>
              <p:cNvGrpSpPr/>
              <p:nvPr/>
            </p:nvGrpSpPr>
            <p:grpSpPr>
              <a:xfrm rot="401142" flipV="1">
                <a:off x="69381" y="59034"/>
                <a:ext cx="2185253" cy="2125456"/>
                <a:chOff x="0" y="0"/>
                <a:chExt cx="1798320" cy="1664208"/>
              </a:xfrm>
            </p:grpSpPr>
            <p:pic>
              <p:nvPicPr>
                <p:cNvPr id="201756" name="泪滴形 19"/>
                <p:cNvPicPr/>
                <p:nvPr/>
              </p:nvPicPr>
              <p:blipFill>
                <a:blip r:embed="rId6"/>
                <a:stretch>
                  <a:fillRect/>
                </a:stretch>
              </p:blipFill>
              <p:spPr>
                <a:xfrm>
                  <a:off x="0" y="0"/>
                  <a:ext cx="1798320" cy="1664208"/>
                </a:xfrm>
                <a:prstGeom prst="rect">
                  <a:avLst/>
                </a:prstGeom>
                <a:noFill/>
                <a:ln w="9525">
                  <a:noFill/>
                </a:ln>
              </p:spPr>
            </p:pic>
            <p:sp>
              <p:nvSpPr>
                <p:cNvPr id="201757" name="Text Box 30"/>
                <p:cNvSpPr txBox="1"/>
                <p:nvPr/>
              </p:nvSpPr>
              <p:spPr>
                <a:xfrm rot="5589622">
                  <a:off x="293314" y="226280"/>
                  <a:ext cx="1154725" cy="1213635"/>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sp>
          <p:nvSpPr>
            <p:cNvPr id="201758" name="矩形 4"/>
            <p:cNvSpPr/>
            <p:nvPr/>
          </p:nvSpPr>
          <p:spPr>
            <a:xfrm rot="9540000">
              <a:off x="0" y="1200"/>
              <a:ext cx="3449" cy="590"/>
            </a:xfrm>
            <a:prstGeom prst="rect">
              <a:avLst/>
            </a:prstGeom>
            <a:noFill/>
            <a:ln w="9525">
              <a:noFill/>
            </a:ln>
          </p:spPr>
          <p:txBody>
            <a:bodyPr wrap="square" anchor="t">
              <a:spAutoFit/>
            </a:bodyPr>
            <a:p>
              <a:pPr lvl="0" indent="0" algn="ctr"/>
              <a:r>
                <a:rPr lang="zh-CN" altLang="en-US" sz="2200" dirty="0">
                  <a:latin typeface="黑体" panose="02010600030101010101" pitchFamily="1" charset="-122"/>
                  <a:ea typeface="黑体" panose="02010600030101010101" pitchFamily="1" charset="-122"/>
                </a:rPr>
                <a:t>生态循环农业</a:t>
              </a:r>
              <a:endParaRPr lang="zh-CN" altLang="en-US" sz="2200" dirty="0">
                <a:latin typeface="黑体" panose="02010600030101010101" pitchFamily="1" charset="-122"/>
                <a:ea typeface="黑体" panose="02010600030101010101" pitchFamily="1" charset="-122"/>
              </a:endParaRPr>
            </a:p>
          </p:txBody>
        </p:sp>
      </p:grpSp>
      <p:sp>
        <p:nvSpPr>
          <p:cNvPr id="201759"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rgbClr val="000000"/>
                </a:solidFill>
                <a:latin typeface="Verdana" panose="020B0604030504040204" pitchFamily="2" charset="0"/>
                <a:ea typeface="黑体" panose="02010600030101010101" pitchFamily="1" charset="-122"/>
              </a:rPr>
              <a:t>现代农业：绵阳</a:t>
            </a:r>
            <a:endParaRPr lang="zh-CN" altLang="en-US" sz="2800" dirty="0">
              <a:solidFill>
                <a:srgbClr val="000000"/>
              </a:solidFill>
              <a:latin typeface="Verdana" panose="020B0604030504040204" pitchFamily="2" charset="0"/>
              <a:ea typeface="黑体" panose="02010600030101010101" pitchFamily="1" charset="-122"/>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7" name="Picture 2"/>
          <p:cNvPicPr>
            <a:picLocks noChangeAspect="1"/>
          </p:cNvPicPr>
          <p:nvPr/>
        </p:nvPicPr>
        <p:blipFill>
          <a:blip r:embed="rId1"/>
          <a:stretch>
            <a:fillRect/>
          </a:stretch>
        </p:blipFill>
        <p:spPr>
          <a:xfrm>
            <a:off x="1763713" y="260350"/>
            <a:ext cx="5761037" cy="6275388"/>
          </a:xfrm>
          <a:prstGeom prst="rect">
            <a:avLst/>
          </a:prstGeom>
          <a:solidFill>
            <a:schemeClr val="bg1"/>
          </a:solidFill>
          <a:ln w="9525">
            <a:noFill/>
          </a:ln>
        </p:spPr>
      </p:pic>
    </p:spTree>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2753" name="标题 12294"/>
          <p:cNvSpPr>
            <a:spLocks noGrp="1" noRot="1"/>
          </p:cNvSpPr>
          <p:nvPr>
            <p:ph type="title"/>
          </p:nvPr>
        </p:nvSpPr>
        <p:spPr>
          <a:xfrm>
            <a:off x="323850" y="333375"/>
            <a:ext cx="8540750" cy="798513"/>
          </a:xfrm>
        </p:spPr>
        <p:txBody>
          <a:bodyPr anchor="ctr"/>
          <a:p>
            <a:pPr lvl="0" indent="0"/>
            <a:r>
              <a:rPr lang="zh-CN" altLang="en-US" sz="3600" b="1">
                <a:ea typeface="华文新魏" panose="02010800040101010101" charset="-122"/>
              </a:rPr>
              <a:t>生态循环农业的概念</a:t>
            </a:r>
            <a:endParaRPr lang="zh-CN" altLang="en-US" sz="2800" b="1">
              <a:ea typeface="华文新魏" panose="02010800040101010101" charset="-122"/>
            </a:endParaRPr>
          </a:p>
        </p:txBody>
      </p:sp>
      <p:sp>
        <p:nvSpPr>
          <p:cNvPr id="202754" name="内容占位符 12297"/>
          <p:cNvSpPr>
            <a:spLocks noGrp="1" noRot="1"/>
          </p:cNvSpPr>
          <p:nvPr>
            <p:ph idx="4294967295"/>
          </p:nvPr>
        </p:nvSpPr>
        <p:spPr>
          <a:xfrm>
            <a:off x="468313" y="2428875"/>
            <a:ext cx="8208962" cy="3076575"/>
          </a:xfrm>
        </p:spPr>
        <p:txBody>
          <a:bodyPr anchor="t"/>
          <a:p>
            <a:pPr marL="0" lvl="0" indent="0">
              <a:lnSpc>
                <a:spcPct val="160000"/>
              </a:lnSpc>
              <a:spcBef>
                <a:spcPct val="0"/>
              </a:spcBef>
              <a:buNone/>
            </a:pPr>
            <a:r>
              <a:rPr lang="en-US" altLang="x-none" sz="2000" dirty="0"/>
              <a:t>       </a:t>
            </a:r>
            <a:r>
              <a:rPr lang="zh-CN" altLang="en-US" sz="2000" dirty="0"/>
              <a:t>是指在保护、改善农业生态环境的前提下，遵循生态学、生态经济学规律，运用系统工程方法和现代科学技术，集约化经营的农业发展模式，是按照生态学原理和经济学原理</a:t>
            </a:r>
            <a:r>
              <a:rPr lang="en-US" altLang="x-none" sz="2000" dirty="0"/>
              <a:t>,</a:t>
            </a:r>
            <a:r>
              <a:rPr lang="zh-CN" altLang="en-US" sz="2000" dirty="0"/>
              <a:t>运用现代科学技术成果和现代管理手段</a:t>
            </a:r>
            <a:r>
              <a:rPr lang="en-US" altLang="x-none" sz="2000" dirty="0"/>
              <a:t>,</a:t>
            </a:r>
            <a:r>
              <a:rPr lang="zh-CN" altLang="en-US" sz="2000" dirty="0"/>
              <a:t>以及传统农业的有效经验建立起来的，能获得较高的经济效益、生态效益和社会效益的现代化农业。</a:t>
            </a:r>
            <a:endParaRPr lang="zh-CN" altLang="en-US" sz="2000" dirty="0"/>
          </a:p>
        </p:txBody>
      </p:sp>
      <p:sp>
        <p:nvSpPr>
          <p:cNvPr id="202755" name="标题 37889"/>
          <p:cNvSpPr>
            <a:spLocks noGrp="1" noRot="1"/>
          </p:cNvSpPr>
          <p:nvPr/>
        </p:nvSpPr>
        <p:spPr>
          <a:xfrm>
            <a:off x="323850" y="1196975"/>
            <a:ext cx="8540750" cy="806450"/>
          </a:xfrm>
          <a:prstGeom prst="rect">
            <a:avLst/>
          </a:prstGeom>
          <a:noFill/>
          <a:ln w="9525">
            <a:noFill/>
          </a:ln>
        </p:spPr>
        <p:txBody>
          <a:bodyPr anchor="ctr"/>
          <a:p>
            <a:pPr lvl="0" indent="0" algn="ctr"/>
            <a:r>
              <a:rPr lang="en-US" altLang="x-none" sz="2800" b="0" dirty="0">
                <a:solidFill>
                  <a:schemeClr val="tx2"/>
                </a:solidFill>
                <a:latin typeface="黑体" panose="02010600030101010101" pitchFamily="1" charset="-122"/>
                <a:ea typeface="黑体" panose="02010600030101010101" pitchFamily="1" charset="-122"/>
                <a:sym typeface="Arial" panose="020B0604020202020204" pitchFamily="34" charset="0"/>
              </a:rPr>
              <a:t>1、生态农业：</a:t>
            </a:r>
            <a:endParaRPr lang="en-US" altLang="x-none" sz="2800" b="0" dirty="0">
              <a:solidFill>
                <a:schemeClr val="tx2"/>
              </a:solidFill>
              <a:latin typeface="黑体" panose="02010600030101010101" pitchFamily="1" charset="-122"/>
              <a:ea typeface="黑体" panose="02010600030101010101" pitchFamily="1" charset="-122"/>
              <a:sym typeface="Arial" panose="020B0604020202020204" pitchFamily="34" charset="0"/>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3777" name="标题 37889"/>
          <p:cNvSpPr>
            <a:spLocks noGrp="1" noRot="1"/>
          </p:cNvSpPr>
          <p:nvPr>
            <p:ph type="title"/>
          </p:nvPr>
        </p:nvSpPr>
        <p:spPr>
          <a:xfrm>
            <a:off x="323850" y="981075"/>
            <a:ext cx="8540750" cy="806450"/>
          </a:xfrm>
        </p:spPr>
        <p:txBody>
          <a:bodyPr anchor="ctr"/>
          <a:p>
            <a:pPr lvl="0" indent="0"/>
            <a:r>
              <a:rPr lang="en-US" altLang="x-none" sz="2800" b="1" dirty="0">
                <a:latin typeface="黑体" panose="02010600030101010101" pitchFamily="1" charset="-122"/>
                <a:ea typeface="黑体" panose="02010600030101010101" pitchFamily="1" charset="-122"/>
                <a:sym typeface="Arial" panose="020B0604020202020204" pitchFamily="34" charset="0"/>
              </a:rPr>
              <a:t>2、循环农业：</a:t>
            </a:r>
            <a:endParaRPr lang="en-US" altLang="x-none" sz="2800" b="1" dirty="0">
              <a:latin typeface="黑体" panose="02010600030101010101" pitchFamily="1" charset="-122"/>
              <a:ea typeface="黑体" panose="02010600030101010101" pitchFamily="1" charset="-122"/>
              <a:sym typeface="Arial" panose="020B0604020202020204" pitchFamily="34" charset="0"/>
            </a:endParaRPr>
          </a:p>
        </p:txBody>
      </p:sp>
      <p:sp>
        <p:nvSpPr>
          <p:cNvPr id="203778" name="文本占位符 37890"/>
          <p:cNvSpPr>
            <a:spLocks noGrp="1" noRot="1"/>
          </p:cNvSpPr>
          <p:nvPr>
            <p:ph type="body"/>
          </p:nvPr>
        </p:nvSpPr>
        <p:spPr>
          <a:xfrm>
            <a:off x="539750" y="1844675"/>
            <a:ext cx="7993063" cy="3708400"/>
          </a:xfrm>
        </p:spPr>
        <p:txBody>
          <a:bodyPr anchor="t"/>
          <a:p>
            <a:pPr marL="0" lvl="0" indent="0">
              <a:lnSpc>
                <a:spcPct val="160000"/>
              </a:lnSpc>
              <a:spcBef>
                <a:spcPct val="0"/>
              </a:spcBef>
              <a:buNone/>
            </a:pPr>
            <a:r>
              <a:rPr lang="en-US" altLang="x-none" sz="2000" dirty="0">
                <a:sym typeface="Arial" panose="020B0604020202020204" pitchFamily="34" charset="0"/>
              </a:rPr>
              <a:t>         是相对于传统农业发展提出的一种新的发展模式，是运用可持续发展思想和循环经济理论与生态工程学方法，结合生态学、生态经济学、生态技术学原理及其基本规律，在保护农业生态环境和充分利用高新技术的基础上，调整和优化农业生态系统内部结构及产业结构，提高农业生态系统物质和能量的多级循环利用，严格控制外部有害物质的投入和农业废弃物的产生，最大限度地减轻环境污染。</a:t>
            </a:r>
            <a:br>
              <a:rPr lang="en-US" altLang="x-none" sz="2000" dirty="0">
                <a:sym typeface="Arial" panose="020B0604020202020204" pitchFamily="34" charset="0"/>
              </a:rPr>
            </a:br>
            <a:endParaRPr lang="en-US" altLang="x-none" sz="2000" dirty="0">
              <a:sym typeface="Arial" panose="020B0604020202020204" pitchFamily="34"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01" name="标题 20481"/>
          <p:cNvSpPr>
            <a:spLocks noGrp="1" noRot="1"/>
          </p:cNvSpPr>
          <p:nvPr>
            <p:ph type="title"/>
          </p:nvPr>
        </p:nvSpPr>
        <p:spPr>
          <a:xfrm>
            <a:off x="301625" y="246063"/>
            <a:ext cx="8540750" cy="873125"/>
          </a:xfrm>
        </p:spPr>
        <p:txBody>
          <a:bodyPr anchor="ctr"/>
          <a:p>
            <a:pPr lvl="0" indent="0"/>
            <a:r>
              <a:rPr lang="zh-CN" altLang="en-US" sz="3600" b="1">
                <a:ea typeface="华文新魏" panose="02010800040101010101" charset="-122"/>
              </a:rPr>
              <a:t>生态循环农业的背景、意义</a:t>
            </a:r>
            <a:endParaRPr lang="zh-CN" altLang="en-US" sz="3600" b="1">
              <a:ea typeface="华文新魏" panose="02010800040101010101" charset="-122"/>
            </a:endParaRPr>
          </a:p>
        </p:txBody>
      </p:sp>
      <p:sp>
        <p:nvSpPr>
          <p:cNvPr id="204802" name="文本占位符 20482"/>
          <p:cNvSpPr>
            <a:spLocks noGrp="1" noRot="1"/>
          </p:cNvSpPr>
          <p:nvPr>
            <p:ph idx="4294967295"/>
          </p:nvPr>
        </p:nvSpPr>
        <p:spPr>
          <a:xfrm>
            <a:off x="457200" y="2055813"/>
            <a:ext cx="8229600" cy="4268787"/>
          </a:xfrm>
        </p:spPr>
        <p:txBody>
          <a:bodyPr anchor="t"/>
          <a:p>
            <a:pPr marL="0" lvl="0" indent="0" algn="ctr">
              <a:lnSpc>
                <a:spcPct val="160000"/>
              </a:lnSpc>
              <a:spcBef>
                <a:spcPct val="0"/>
              </a:spcBef>
              <a:buNone/>
            </a:pPr>
            <a:r>
              <a:rPr lang="en-US" altLang="x-none" sz="2400" dirty="0">
                <a:latin typeface="黑体" panose="02010600030101010101" pitchFamily="1" charset="-122"/>
                <a:ea typeface="黑体" panose="02010600030101010101" pitchFamily="1" charset="-122"/>
                <a:sym typeface="Arial" panose="020B0604020202020204" pitchFamily="34" charset="0"/>
              </a:rPr>
              <a:t>政策背景</a:t>
            </a:r>
            <a:endParaRPr lang="en-US" altLang="x-none" sz="2400" dirty="0">
              <a:latin typeface="黑体" panose="02010600030101010101" pitchFamily="1" charset="-122"/>
              <a:ea typeface="黑体" panose="02010600030101010101" pitchFamily="1" charset="-122"/>
              <a:sym typeface="Arial" panose="020B0604020202020204" pitchFamily="34" charset="0"/>
            </a:endParaRPr>
          </a:p>
          <a:p>
            <a:pPr marL="0" lvl="0" indent="0">
              <a:lnSpc>
                <a:spcPct val="160000"/>
              </a:lnSpc>
              <a:spcBef>
                <a:spcPct val="0"/>
              </a:spcBef>
              <a:buNone/>
            </a:pPr>
            <a:endParaRPr lang="en-US" altLang="x-none" sz="2000" dirty="0">
              <a:sym typeface="Arial" panose="020B0604020202020204" pitchFamily="34" charset="0"/>
            </a:endParaRPr>
          </a:p>
          <a:p>
            <a:pPr marL="0" lvl="0" indent="0">
              <a:lnSpc>
                <a:spcPct val="160000"/>
              </a:lnSpc>
              <a:spcBef>
                <a:spcPct val="0"/>
              </a:spcBef>
              <a:buNone/>
            </a:pPr>
            <a:r>
              <a:rPr lang="en-US" altLang="x-none" sz="2000" dirty="0">
                <a:sym typeface="Arial" panose="020B0604020202020204" pitchFamily="34" charset="0"/>
              </a:rPr>
              <a:t>——党的十八大报告指出，“建设中国特色社会主义，总布局是经济建设、政治建设、文化建设、社会建设、生态文明建设五位一体。”首次将生态文明建设纳入建设中国特色社会主义的总布局 。</a:t>
            </a:r>
            <a:endParaRPr lang="en-US" altLang="x-none" sz="2000" dirty="0">
              <a:sym typeface="Arial" panose="020B0604020202020204" pitchFamily="34"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1" name="文本占位符 104450"/>
          <p:cNvSpPr>
            <a:spLocks noGrp="1" noRot="1"/>
          </p:cNvSpPr>
          <p:nvPr>
            <p:ph type="body"/>
          </p:nvPr>
        </p:nvSpPr>
        <p:spPr>
          <a:xfrm>
            <a:off x="612775" y="1485900"/>
            <a:ext cx="7993063" cy="4392613"/>
          </a:xfrm>
        </p:spPr>
        <p:txBody>
          <a:bodyPr anchor="t"/>
          <a:p>
            <a:pPr marL="0" lvl="0" indent="0" fontAlgn="base">
              <a:lnSpc>
                <a:spcPct val="170000"/>
              </a:lnSpc>
              <a:spcBef>
                <a:spcPct val="0"/>
              </a:spcBef>
              <a:buNone/>
            </a:pPr>
            <a:r>
              <a:rPr lang="en-US" altLang="x-none" sz="2000" b="1" strike="noStrike" noProof="1" dirty="0">
                <a:solidFill>
                  <a:schemeClr val="accent4"/>
                </a:solidFill>
                <a:sym typeface="Arial" panose="020B0604020202020204" pitchFamily="34" charset="0"/>
              </a:rPr>
              <a:t>——十八届五中全会：审议通过的《中共中央关于制定国民经济和社会发展第十三个五年规划的建议》明确提出，“必须牢固树立</a:t>
            </a:r>
            <a:r>
              <a:rPr lang="en-US" altLang="x-none" sz="2000" b="1" strike="noStrike" noProof="1" dirty="0">
                <a:solidFill>
                  <a:srgbClr val="FF0000"/>
                </a:solidFill>
                <a:effectLst>
                  <a:outerShdw blurRad="38100" dist="19050" dir="2700000" algn="tl" rotWithShape="0">
                    <a:schemeClr val="dk1">
                      <a:alpha val="40000"/>
                    </a:schemeClr>
                  </a:outerShdw>
                </a:effectLst>
                <a:sym typeface="Arial" panose="020B0604020202020204" pitchFamily="34" charset="0"/>
              </a:rPr>
              <a:t>创新、协调、绿色、开放、共享</a:t>
            </a:r>
            <a:r>
              <a:rPr lang="en-US" altLang="x-none" sz="2000" b="1" strike="noStrike" noProof="1" dirty="0">
                <a:solidFill>
                  <a:schemeClr val="accent4"/>
                </a:solidFill>
                <a:sym typeface="Arial" panose="020B0604020202020204" pitchFamily="34" charset="0"/>
              </a:rPr>
              <a:t>的发展理念”，“加快转变农业发展方式，发展多种形式适度规模经营，发挥其在现代农业建设中的引领作用。着力构建现代农业产业体系、生产体系、经营体系，提高农业质量效益和竞争力，推动粮经饲统筹、农林牧渔结合、种养加一体、一二三产业融合发展，走产出高效、产品安全、资源节约、环境友好的农业现代化道路。” </a:t>
            </a:r>
            <a:endParaRPr lang="en-US" altLang="x-none" sz="2000" b="1" strike="noStrike" noProof="1" dirty="0">
              <a:solidFill>
                <a:schemeClr val="accent4"/>
              </a:solidFill>
              <a:sym typeface="Arial" panose="020B06040202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6849" name="文本占位符 105474"/>
          <p:cNvSpPr>
            <a:spLocks noGrp="1" noRot="1"/>
          </p:cNvSpPr>
          <p:nvPr>
            <p:ph type="body"/>
          </p:nvPr>
        </p:nvSpPr>
        <p:spPr>
          <a:xfrm>
            <a:off x="250825" y="1133475"/>
            <a:ext cx="8712200" cy="5376863"/>
          </a:xfrm>
        </p:spPr>
        <p:txBody>
          <a:bodyPr anchor="t"/>
          <a:p>
            <a:pPr marL="0" lvl="0" indent="0">
              <a:lnSpc>
                <a:spcPct val="130000"/>
              </a:lnSpc>
              <a:spcBef>
                <a:spcPct val="0"/>
              </a:spcBef>
              <a:buNone/>
            </a:pPr>
            <a:r>
              <a:rPr lang="en-US" altLang="x-none" sz="1800" dirty="0">
                <a:latin typeface="黑体" panose="02010600030101010101" pitchFamily="1" charset="-122"/>
                <a:ea typeface="黑体" panose="02010600030101010101" pitchFamily="1" charset="-122"/>
                <a:sym typeface="宋体" panose="02010600030101010101" pitchFamily="2" charset="-122"/>
              </a:rPr>
              <a:t>2015年3月18日，国务院总理李克强主持召开常务会议通过《全国农业可持续发展规划（2015—2030年）》</a:t>
            </a:r>
            <a:endParaRPr lang="en-US" altLang="x-none" sz="1800" dirty="0">
              <a:latin typeface="黑体" panose="02010600030101010101" pitchFamily="1" charset="-122"/>
              <a:ea typeface="黑体" panose="02010600030101010101" pitchFamily="1" charset="-122"/>
              <a:sym typeface="宋体" panose="02010600030101010101" pitchFamily="2" charset="-122"/>
            </a:endParaRPr>
          </a:p>
          <a:p>
            <a:pPr marL="0" lvl="0" indent="0">
              <a:lnSpc>
                <a:spcPct val="130000"/>
              </a:lnSpc>
              <a:spcBef>
                <a:spcPct val="0"/>
              </a:spcBef>
              <a:buNone/>
            </a:pPr>
            <a:r>
              <a:rPr lang="en-US" altLang="x-none" sz="1800" dirty="0">
                <a:latin typeface="黑体" panose="02010600030101010101" pitchFamily="1" charset="-122"/>
                <a:ea typeface="黑体" panose="02010600030101010101" pitchFamily="1" charset="-122"/>
                <a:sym typeface="宋体" panose="02010600030101010101" pitchFamily="2" charset="-122"/>
              </a:rPr>
              <a:t>2015年4月25日《中共中央 国务院关于加快推进生态文明建设的意见》（中发〔2015〕12号 ）</a:t>
            </a:r>
            <a:endParaRPr lang="en-US" altLang="x-none" sz="1800" dirty="0">
              <a:latin typeface="黑体" panose="02010600030101010101" pitchFamily="1" charset="-122"/>
              <a:ea typeface="黑体" panose="02010600030101010101" pitchFamily="1" charset="-122"/>
              <a:sym typeface="宋体" panose="02010600030101010101" pitchFamily="2" charset="-122"/>
            </a:endParaRPr>
          </a:p>
          <a:p>
            <a:pPr marL="0" lvl="0" indent="0">
              <a:lnSpc>
                <a:spcPct val="130000"/>
              </a:lnSpc>
              <a:spcBef>
                <a:spcPct val="0"/>
              </a:spcBef>
              <a:buNone/>
            </a:pPr>
            <a:r>
              <a:rPr lang="en-US" altLang="x-none" sz="1800" dirty="0">
                <a:latin typeface="黑体" panose="02010600030101010101" pitchFamily="1" charset="-122"/>
                <a:ea typeface="黑体" panose="02010600030101010101" pitchFamily="1" charset="-122"/>
                <a:sym typeface="宋体" panose="02010600030101010101" pitchFamily="2" charset="-122"/>
              </a:rPr>
              <a:t>2015年5月20日，《全国农业可持续发展规划（2015—2030）》经国务院同意，由农业部、国家发展改革委、科技部、财政部、国土资源部、环境保护部、水利部和国家林业局共同发布。</a:t>
            </a:r>
            <a:endParaRPr lang="en-US" altLang="x-none" sz="1800" dirty="0">
              <a:latin typeface="黑体" panose="02010600030101010101" pitchFamily="1" charset="-122"/>
              <a:ea typeface="黑体" panose="02010600030101010101" pitchFamily="1" charset="-122"/>
              <a:sym typeface="宋体" panose="02010600030101010101" pitchFamily="2" charset="-122"/>
            </a:endParaRPr>
          </a:p>
          <a:p>
            <a:pPr marL="0" lvl="0" indent="0">
              <a:lnSpc>
                <a:spcPct val="130000"/>
              </a:lnSpc>
              <a:spcBef>
                <a:spcPct val="0"/>
              </a:spcBef>
              <a:buNone/>
            </a:pPr>
            <a:r>
              <a:rPr lang="en-US" altLang="x-none" sz="1800" dirty="0">
                <a:latin typeface="黑体" panose="02010600030101010101" pitchFamily="1" charset="-122"/>
                <a:ea typeface="黑体" panose="02010600030101010101" pitchFamily="1" charset="-122"/>
                <a:sym typeface="宋体" panose="02010600030101010101" pitchFamily="2" charset="-122"/>
              </a:rPr>
              <a:t>2015年7月30日 《国务院办公厅关于加快转变农业发展方式的意见》（国办发〔2015〕59号） </a:t>
            </a:r>
            <a:endParaRPr lang="en-US" altLang="x-none" sz="1800" dirty="0">
              <a:latin typeface="黑体" panose="02010600030101010101" pitchFamily="1" charset="-122"/>
              <a:ea typeface="黑体" panose="02010600030101010101" pitchFamily="1" charset="-122"/>
              <a:sym typeface="宋体" panose="02010600030101010101" pitchFamily="2" charset="-122"/>
            </a:endParaRPr>
          </a:p>
          <a:p>
            <a:pPr marL="0" lvl="0" indent="0">
              <a:lnSpc>
                <a:spcPct val="130000"/>
              </a:lnSpc>
              <a:spcBef>
                <a:spcPct val="0"/>
              </a:spcBef>
              <a:buNone/>
            </a:pPr>
            <a:r>
              <a:rPr lang="en-US" altLang="x-none" sz="1800" dirty="0">
                <a:latin typeface="黑体" panose="02010600030101010101" pitchFamily="1" charset="-122"/>
                <a:ea typeface="黑体" panose="02010600030101010101" pitchFamily="1" charset="-122"/>
                <a:sym typeface="宋体" panose="02010600030101010101" pitchFamily="2" charset="-122"/>
              </a:rPr>
              <a:t>2015年12月30国务院办公厅《关于推进农村一二三产业融合发展的指导意见》（国办发〔2015〕93号）</a:t>
            </a:r>
            <a:endParaRPr lang="en-US" altLang="x-none" sz="1800" dirty="0">
              <a:latin typeface="黑体" panose="02010600030101010101" pitchFamily="1" charset="-122"/>
              <a:ea typeface="黑体" panose="02010600030101010101" pitchFamily="1" charset="-122"/>
              <a:sym typeface="宋体" panose="02010600030101010101" pitchFamily="2" charset="-122"/>
            </a:endParaRPr>
          </a:p>
          <a:p>
            <a:pPr marL="0" lvl="0" indent="0">
              <a:lnSpc>
                <a:spcPct val="130000"/>
              </a:lnSpc>
              <a:spcBef>
                <a:spcPct val="0"/>
              </a:spcBef>
              <a:buNone/>
            </a:pPr>
            <a:r>
              <a:rPr lang="en-US" altLang="x-none" sz="1800" dirty="0">
                <a:latin typeface="黑体" panose="02010600030101010101" pitchFamily="1" charset="-122"/>
                <a:ea typeface="黑体" panose="02010600030101010101" pitchFamily="1" charset="-122"/>
                <a:sym typeface="宋体" panose="02010600030101010101" pitchFamily="2" charset="-122"/>
              </a:rPr>
              <a:t>《中共中央国务院关于落实发展新理念加快农业现代化实现全面小康目标的若干意见 》（中发〔2016〕1号）</a:t>
            </a:r>
            <a:endParaRPr lang="en-US" altLang="x-none" sz="1800" dirty="0">
              <a:latin typeface="黑体" panose="02010600030101010101" pitchFamily="1" charset="-122"/>
              <a:ea typeface="黑体" panose="02010600030101010101" pitchFamily="1" charset="-122"/>
              <a:sym typeface="宋体" panose="02010600030101010101" pitchFamily="2" charset="-122"/>
            </a:endParaRPr>
          </a:p>
          <a:p>
            <a:pPr marL="0" lvl="0" indent="0">
              <a:lnSpc>
                <a:spcPct val="130000"/>
              </a:lnSpc>
              <a:spcBef>
                <a:spcPct val="0"/>
              </a:spcBef>
              <a:buNone/>
            </a:pPr>
            <a:r>
              <a:rPr lang="en-US" altLang="x-none" sz="1800" dirty="0">
                <a:latin typeface="黑体" panose="02010600030101010101" pitchFamily="1" charset="-122"/>
                <a:ea typeface="黑体" panose="02010600030101010101" pitchFamily="1" charset="-122"/>
                <a:sym typeface="宋体" panose="02010600030101010101" pitchFamily="2" charset="-122"/>
              </a:rPr>
              <a:t>2016年2月1日国家发展改革委、农业部、国家林业局《关于加快发展农业循环经济的指导意见》（发改环资〔2016〕203号）</a:t>
            </a:r>
            <a:endParaRPr lang="en-US" altLang="x-none" sz="1800" dirty="0">
              <a:latin typeface="黑体" panose="02010600030101010101" pitchFamily="1" charset="-122"/>
              <a:ea typeface="黑体" panose="02010600030101010101" pitchFamily="1" charset="-122"/>
              <a:sym typeface="宋体" panose="02010600030101010101" pitchFamily="2" charset="-122"/>
            </a:endParaRPr>
          </a:p>
        </p:txBody>
      </p:sp>
      <p:sp>
        <p:nvSpPr>
          <p:cNvPr id="206850" name="文本框 1"/>
          <p:cNvSpPr txBox="1"/>
          <p:nvPr/>
        </p:nvSpPr>
        <p:spPr>
          <a:xfrm>
            <a:off x="1908175" y="620713"/>
            <a:ext cx="2316163" cy="457200"/>
          </a:xfrm>
          <a:prstGeom prst="rect">
            <a:avLst/>
          </a:prstGeom>
          <a:noFill/>
          <a:ln w="9525">
            <a:noFill/>
          </a:ln>
        </p:spPr>
        <p:txBody>
          <a:bodyPr wrap="none" anchor="t">
            <a:spAutoFit/>
          </a:bodyPr>
          <a:p>
            <a:pPr lvl="0" indent="0"/>
            <a:r>
              <a:rPr lang="en-US" altLang="x-none" sz="2400" b="0" dirty="0">
                <a:latin typeface="黑体" panose="02010600030101010101" pitchFamily="1" charset="-122"/>
                <a:ea typeface="黑体" panose="02010600030101010101" pitchFamily="1" charset="-122"/>
                <a:sym typeface="宋体" panose="02010600030101010101" pitchFamily="2" charset="-122"/>
              </a:rPr>
              <a:t>——政策文件：</a:t>
            </a:r>
            <a:endParaRPr lang="en-US" altLang="x-none" sz="2400" b="0" dirty="0">
              <a:latin typeface="黑体" panose="02010600030101010101" pitchFamily="1" charset="-122"/>
              <a:ea typeface="黑体" panose="02010600030101010101" pitchFamily="1" charset="-122"/>
              <a:sym typeface="宋体" panose="02010600030101010101" pitchFamily="2" charset="-122"/>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9921" name="标题 21505"/>
          <p:cNvSpPr>
            <a:spLocks noGrp="1" noRot="1"/>
          </p:cNvSpPr>
          <p:nvPr>
            <p:ph type="title"/>
          </p:nvPr>
        </p:nvSpPr>
        <p:spPr>
          <a:xfrm>
            <a:off x="298450" y="346075"/>
            <a:ext cx="8521700" cy="531813"/>
          </a:xfrm>
        </p:spPr>
        <p:txBody>
          <a:bodyPr anchor="ctr"/>
          <a:p>
            <a:pPr lvl="0" indent="0"/>
            <a:r>
              <a:rPr lang="zh-CN" altLang="en-US" sz="3600">
                <a:ea typeface="华文新魏" panose="02010800040101010101" charset="-122"/>
              </a:rPr>
              <a:t>发展生态循环农业的背景、意义</a:t>
            </a:r>
            <a:endParaRPr lang="zh-CN" altLang="en-US" sz="3600">
              <a:ea typeface="华文新魏" panose="02010800040101010101" charset="-122"/>
            </a:endParaRPr>
          </a:p>
        </p:txBody>
      </p:sp>
      <p:sp>
        <p:nvSpPr>
          <p:cNvPr id="209922" name="文本占位符 21506"/>
          <p:cNvSpPr>
            <a:spLocks noGrp="1" noRot="1"/>
          </p:cNvSpPr>
          <p:nvPr>
            <p:ph idx="4294967295"/>
          </p:nvPr>
        </p:nvSpPr>
        <p:spPr>
          <a:xfrm>
            <a:off x="611188" y="1557338"/>
            <a:ext cx="8007350" cy="4319587"/>
          </a:xfrm>
        </p:spPr>
        <p:txBody>
          <a:bodyPr anchor="t"/>
          <a:p>
            <a:pPr lvl="0" indent="-342900" algn="ctr">
              <a:buNone/>
            </a:pPr>
            <a:r>
              <a:rPr lang="zh-CN" altLang="en-US" sz="2400">
                <a:latin typeface="黑体" panose="02010600030101010101" pitchFamily="1" charset="-122"/>
                <a:ea typeface="黑体" panose="02010600030101010101" pitchFamily="1" charset="-122"/>
              </a:rPr>
              <a:t>发展生态循环农业的目的意义</a:t>
            </a:r>
            <a:endParaRPr lang="zh-CN" altLang="en-US" sz="2400">
              <a:latin typeface="黑体" panose="02010600030101010101" pitchFamily="1" charset="-122"/>
              <a:ea typeface="黑体" panose="02010600030101010101" pitchFamily="1" charset="-122"/>
            </a:endParaRPr>
          </a:p>
        </p:txBody>
      </p:sp>
      <p:sp>
        <p:nvSpPr>
          <p:cNvPr id="209923" name="矩形 21507"/>
          <p:cNvSpPr/>
          <p:nvPr/>
        </p:nvSpPr>
        <p:spPr>
          <a:xfrm>
            <a:off x="612775" y="2413000"/>
            <a:ext cx="8207375" cy="3514725"/>
          </a:xfrm>
          <a:prstGeom prst="rect">
            <a:avLst/>
          </a:prstGeom>
          <a:noFill/>
          <a:ln w="9525">
            <a:noFill/>
          </a:ln>
        </p:spPr>
        <p:txBody>
          <a:bodyPr anchor="t"/>
          <a:p>
            <a:pPr lvl="0" indent="0">
              <a:lnSpc>
                <a:spcPct val="160000"/>
              </a:lnSpc>
              <a:buClr>
                <a:schemeClr val="hlink"/>
              </a:buClr>
              <a:buSzPct val="70000"/>
              <a:buFont typeface="Wingdings" panose="05000000000000000000" pitchFamily="2" charset="2"/>
              <a:buNone/>
            </a:pPr>
            <a:r>
              <a:rPr lang="en-US" altLang="x-none" sz="2000" b="0" dirty="0">
                <a:solidFill>
                  <a:srgbClr val="FF0000"/>
                </a:solidFill>
                <a:latin typeface="黑体" panose="02010600030101010101" pitchFamily="1" charset="-122"/>
                <a:ea typeface="黑体" panose="02010600030101010101" pitchFamily="1" charset="-122"/>
                <a:sym typeface="Arial" panose="020B0604020202020204" pitchFamily="34" charset="0"/>
              </a:rPr>
              <a:t>五个“有利于”</a:t>
            </a:r>
            <a:r>
              <a:rPr lang="zh-CN" altLang="en-US" sz="2000" b="0" dirty="0">
                <a:solidFill>
                  <a:srgbClr val="FF0000"/>
                </a:solidFill>
                <a:latin typeface="黑体" panose="02010600030101010101" pitchFamily="1" charset="-122"/>
                <a:ea typeface="黑体" panose="02010600030101010101" pitchFamily="1" charset="-122"/>
                <a:sym typeface="Arial" panose="020B0604020202020204" pitchFamily="34" charset="0"/>
              </a:rPr>
              <a:t>：</a:t>
            </a:r>
            <a:endParaRPr lang="zh-CN" altLang="en-US" sz="2000" b="0" dirty="0">
              <a:solidFill>
                <a:srgbClr val="FF0000"/>
              </a:solidFill>
              <a:latin typeface="黑体" panose="02010600030101010101" pitchFamily="1" charset="-122"/>
              <a:ea typeface="黑体" panose="02010600030101010101" pitchFamily="1" charset="-122"/>
              <a:sym typeface="Arial" panose="020B0604020202020204" pitchFamily="34" charset="0"/>
            </a:endParaRPr>
          </a:p>
          <a:p>
            <a:pPr lvl="0" indent="0">
              <a:lnSpc>
                <a:spcPct val="160000"/>
              </a:lnSpc>
              <a:buClr>
                <a:schemeClr val="hlink"/>
              </a:buClr>
              <a:buSzPct val="70000"/>
              <a:buFont typeface="Wingdings" panose="05000000000000000000" pitchFamily="2" charset="2"/>
              <a:buNone/>
            </a:pPr>
            <a:endParaRPr lang="en-US" altLang="x-none" sz="900" b="0" dirty="0">
              <a:solidFill>
                <a:srgbClr val="FF0000"/>
              </a:solidFill>
              <a:latin typeface="Arial" panose="020B0604020202020204" pitchFamily="34" charset="0"/>
              <a:ea typeface="宋体" panose="02010600030101010101" pitchFamily="2" charset="-122"/>
              <a:sym typeface="Arial" panose="020B0604020202020204" pitchFamily="34" charset="0"/>
            </a:endParaRPr>
          </a:p>
          <a:p>
            <a:pPr lvl="0" indent="0">
              <a:lnSpc>
                <a:spcPct val="160000"/>
              </a:lnSpc>
              <a:buClr>
                <a:schemeClr val="hlink"/>
              </a:buClr>
              <a:buSzPct val="70000"/>
              <a:buFont typeface="Wingdings" panose="05000000000000000000" pitchFamily="2" charset="2"/>
              <a:buNone/>
            </a:pPr>
            <a:r>
              <a:rPr lang="en-US" altLang="x-none" sz="2000" b="0" dirty="0">
                <a:latin typeface="黑体" panose="02010600030101010101" pitchFamily="1" charset="-122"/>
                <a:ea typeface="黑体" panose="02010600030101010101" pitchFamily="1" charset="-122"/>
                <a:sym typeface="Arial" panose="020B0604020202020204" pitchFamily="34" charset="0"/>
              </a:rPr>
              <a:t>有利于转变生产方式，助推转型发展；</a:t>
            </a:r>
            <a:endParaRPr lang="en-US" altLang="x-none" sz="2000" b="0" dirty="0">
              <a:latin typeface="黑体" panose="02010600030101010101" pitchFamily="1" charset="-122"/>
              <a:ea typeface="黑体" panose="02010600030101010101" pitchFamily="1" charset="-122"/>
              <a:sym typeface="Arial" panose="020B0604020202020204" pitchFamily="34" charset="0"/>
            </a:endParaRPr>
          </a:p>
          <a:p>
            <a:pPr lvl="0" indent="0">
              <a:lnSpc>
                <a:spcPct val="160000"/>
              </a:lnSpc>
              <a:buClr>
                <a:schemeClr val="hlink"/>
              </a:buClr>
              <a:buSzPct val="70000"/>
              <a:buFont typeface="Wingdings" panose="05000000000000000000" pitchFamily="2" charset="2"/>
              <a:buNone/>
            </a:pPr>
            <a:r>
              <a:rPr lang="en-US" altLang="x-none" sz="2000" b="0" dirty="0">
                <a:latin typeface="黑体" panose="02010600030101010101" pitchFamily="1" charset="-122"/>
                <a:ea typeface="黑体" panose="02010600030101010101" pitchFamily="1" charset="-122"/>
                <a:sym typeface="Arial" panose="020B0604020202020204" pitchFamily="34" charset="0"/>
              </a:rPr>
              <a:t>有利于推动结构调整，促进农业增收；</a:t>
            </a:r>
            <a:endParaRPr lang="en-US" altLang="x-none" sz="2000" b="0" dirty="0">
              <a:latin typeface="黑体" panose="02010600030101010101" pitchFamily="1" charset="-122"/>
              <a:ea typeface="黑体" panose="02010600030101010101" pitchFamily="1" charset="-122"/>
              <a:sym typeface="Arial" panose="020B0604020202020204" pitchFamily="34" charset="0"/>
            </a:endParaRPr>
          </a:p>
          <a:p>
            <a:pPr lvl="0" indent="0">
              <a:lnSpc>
                <a:spcPct val="160000"/>
              </a:lnSpc>
              <a:buClr>
                <a:schemeClr val="hlink"/>
              </a:buClr>
              <a:buSzPct val="70000"/>
              <a:buFont typeface="Wingdings" panose="05000000000000000000" pitchFamily="2" charset="2"/>
              <a:buNone/>
            </a:pPr>
            <a:r>
              <a:rPr lang="en-US" altLang="x-none" sz="2000" b="0" dirty="0">
                <a:latin typeface="黑体" panose="02010600030101010101" pitchFamily="1" charset="-122"/>
                <a:ea typeface="黑体" panose="02010600030101010101" pitchFamily="1" charset="-122"/>
                <a:sym typeface="Arial" panose="020B0604020202020204" pitchFamily="34" charset="0"/>
              </a:rPr>
              <a:t>有利于提升发展能力，培育优质产业链；</a:t>
            </a:r>
            <a:endParaRPr lang="en-US" altLang="x-none" sz="2000" b="0" dirty="0">
              <a:latin typeface="黑体" panose="02010600030101010101" pitchFamily="1" charset="-122"/>
              <a:ea typeface="黑体" panose="02010600030101010101" pitchFamily="1" charset="-122"/>
              <a:sym typeface="Arial" panose="020B0604020202020204" pitchFamily="34" charset="0"/>
            </a:endParaRPr>
          </a:p>
          <a:p>
            <a:pPr lvl="0" indent="0">
              <a:lnSpc>
                <a:spcPct val="160000"/>
              </a:lnSpc>
              <a:buClr>
                <a:schemeClr val="hlink"/>
              </a:buClr>
              <a:buSzPct val="70000"/>
              <a:buFont typeface="Wingdings" panose="05000000000000000000" pitchFamily="2" charset="2"/>
              <a:buNone/>
            </a:pPr>
            <a:r>
              <a:rPr lang="en-US" altLang="x-none" sz="2000" b="0" dirty="0">
                <a:latin typeface="黑体" panose="02010600030101010101" pitchFamily="1" charset="-122"/>
                <a:ea typeface="黑体" panose="02010600030101010101" pitchFamily="1" charset="-122"/>
                <a:sym typeface="Arial" panose="020B0604020202020204" pitchFamily="34" charset="0"/>
              </a:rPr>
              <a:t>有利于带动不同类区，促进全面均衡发展；</a:t>
            </a:r>
            <a:endParaRPr lang="en-US" altLang="x-none" sz="2000" b="0" dirty="0">
              <a:latin typeface="黑体" panose="02010600030101010101" pitchFamily="1" charset="-122"/>
              <a:ea typeface="黑体" panose="02010600030101010101" pitchFamily="1" charset="-122"/>
              <a:sym typeface="Arial" panose="020B0604020202020204" pitchFamily="34" charset="0"/>
            </a:endParaRPr>
          </a:p>
          <a:p>
            <a:pPr lvl="0" indent="0">
              <a:lnSpc>
                <a:spcPct val="160000"/>
              </a:lnSpc>
              <a:buClr>
                <a:schemeClr val="hlink"/>
              </a:buClr>
              <a:buSzPct val="70000"/>
              <a:buFont typeface="Wingdings" panose="05000000000000000000" pitchFamily="2" charset="2"/>
              <a:buNone/>
            </a:pPr>
            <a:r>
              <a:rPr lang="en-US" altLang="x-none" sz="2000" b="0" dirty="0">
                <a:latin typeface="黑体" panose="02010600030101010101" pitchFamily="1" charset="-122"/>
                <a:ea typeface="黑体" panose="02010600030101010101" pitchFamily="1" charset="-122"/>
                <a:sym typeface="Arial" panose="020B0604020202020204" pitchFamily="34" charset="0"/>
              </a:rPr>
              <a:t>有利于广大农户参与，实现致富奔小康。</a:t>
            </a:r>
            <a:endParaRPr lang="en-US" altLang="x-none" sz="2000" b="0" dirty="0">
              <a:latin typeface="黑体" panose="02010600030101010101" pitchFamily="1" charset="-122"/>
              <a:ea typeface="黑体" panose="02010600030101010101" pitchFamily="1" charset="-122"/>
              <a:sym typeface="Arial" panose="020B0604020202020204" pitchFamily="34" charset="0"/>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945" name="标题 22529"/>
          <p:cNvSpPr>
            <a:spLocks noGrp="1" noRot="1"/>
          </p:cNvSpPr>
          <p:nvPr>
            <p:ph type="title"/>
          </p:nvPr>
        </p:nvSpPr>
        <p:spPr>
          <a:xfrm>
            <a:off x="385763" y="311150"/>
            <a:ext cx="8370887" cy="528638"/>
          </a:xfrm>
        </p:spPr>
        <p:txBody>
          <a:bodyPr anchor="ctr"/>
          <a:p>
            <a:pPr lvl="0" indent="0"/>
            <a:r>
              <a:rPr lang="zh-CN" altLang="en-US" sz="3600">
                <a:ea typeface="华文新魏" panose="02010800040101010101" charset="-122"/>
              </a:rPr>
              <a:t>绵阳市发展生态循环农业总体思路</a:t>
            </a:r>
            <a:endParaRPr lang="zh-CN" altLang="en-US" sz="3600">
              <a:ea typeface="华文新魏" panose="02010800040101010101" charset="-122"/>
            </a:endParaRPr>
          </a:p>
        </p:txBody>
      </p:sp>
      <p:sp>
        <p:nvSpPr>
          <p:cNvPr id="210946" name="文本占位符 22530"/>
          <p:cNvSpPr>
            <a:spLocks noGrp="1" noRot="1"/>
          </p:cNvSpPr>
          <p:nvPr>
            <p:ph idx="4294967295"/>
          </p:nvPr>
        </p:nvSpPr>
        <p:spPr>
          <a:xfrm>
            <a:off x="574675" y="1612900"/>
            <a:ext cx="7994650" cy="4321175"/>
          </a:xfrm>
        </p:spPr>
        <p:txBody>
          <a:bodyPr anchor="t"/>
          <a:p>
            <a:pPr lvl="0" indent="-342900" algn="ctr">
              <a:lnSpc>
                <a:spcPct val="120000"/>
              </a:lnSpc>
            </a:pPr>
            <a:r>
              <a:rPr lang="zh-CN" altLang="en-US" sz="2400">
                <a:ea typeface="华文新魏" panose="02010800040101010101" charset="-122"/>
              </a:rPr>
              <a:t>（一）总体要求</a:t>
            </a:r>
            <a:endParaRPr lang="zh-CN" altLang="en-US" sz="2400">
              <a:ea typeface="华文新魏" panose="02010800040101010101" charset="-122"/>
            </a:endParaRPr>
          </a:p>
          <a:p>
            <a:pPr lvl="0" indent="-342900" algn="ctr">
              <a:lnSpc>
                <a:spcPct val="120000"/>
              </a:lnSpc>
            </a:pPr>
            <a:r>
              <a:rPr lang="zh-CN" altLang="en-US" sz="2400">
                <a:ea typeface="华文新魏" panose="02010800040101010101" charset="-122"/>
              </a:rPr>
              <a:t>（二）发展路径</a:t>
            </a:r>
            <a:endParaRPr lang="zh-CN" altLang="en-US" sz="2400">
              <a:ea typeface="华文新魏" panose="02010800040101010101" charset="-122"/>
            </a:endParaRPr>
          </a:p>
          <a:p>
            <a:pPr lvl="0" indent="-342900" algn="ctr">
              <a:lnSpc>
                <a:spcPct val="120000"/>
              </a:lnSpc>
            </a:pPr>
            <a:r>
              <a:rPr lang="zh-CN" altLang="en-US" sz="2400">
                <a:ea typeface="华文新魏" panose="02010800040101010101" charset="-122"/>
              </a:rPr>
              <a:t>（三）基本原则</a:t>
            </a:r>
            <a:endParaRPr lang="zh-CN" altLang="en-US" sz="2400">
              <a:ea typeface="华文新魏" panose="02010800040101010101" charset="-122"/>
            </a:endParaRPr>
          </a:p>
          <a:p>
            <a:pPr lvl="0" indent="-342900" algn="ctr">
              <a:lnSpc>
                <a:spcPct val="120000"/>
              </a:lnSpc>
            </a:pPr>
            <a:r>
              <a:rPr lang="zh-CN" altLang="en-US" sz="2400">
                <a:ea typeface="华文新魏" panose="02010800040101010101" charset="-122"/>
              </a:rPr>
              <a:t>（四）发展目标</a:t>
            </a:r>
            <a:endParaRPr lang="zh-CN" altLang="en-US" sz="2400">
              <a:ea typeface="华文新魏" panose="02010800040101010101" charset="-122"/>
            </a:endParaRPr>
          </a:p>
          <a:p>
            <a:pPr lvl="0" indent="-342900" algn="ctr">
              <a:lnSpc>
                <a:spcPct val="120000"/>
              </a:lnSpc>
            </a:pPr>
            <a:r>
              <a:rPr lang="zh-CN" altLang="en-US" sz="2400">
                <a:ea typeface="华文新魏" panose="02010800040101010101" charset="-122"/>
              </a:rPr>
              <a:t>（五）发展方向</a:t>
            </a:r>
            <a:endParaRPr lang="zh-CN" altLang="en-US" sz="2400">
              <a:ea typeface="华文新魏" panose="02010800040101010101" charset="-122"/>
            </a:endParaRPr>
          </a:p>
          <a:p>
            <a:pPr lvl="0" indent="-342900" algn="ctr">
              <a:lnSpc>
                <a:spcPct val="120000"/>
              </a:lnSpc>
            </a:pPr>
            <a:r>
              <a:rPr lang="zh-CN" altLang="en-US" sz="2400">
                <a:ea typeface="华文新魏" panose="02010800040101010101" charset="-122"/>
              </a:rPr>
              <a:t>（六）主要任务</a:t>
            </a:r>
            <a:endParaRPr lang="zh-CN" altLang="en-US" sz="2400">
              <a:ea typeface="华文新魏" panose="02010800040101010101" charset="-122"/>
            </a:endParaRPr>
          </a:p>
          <a:p>
            <a:pPr lvl="0" indent="-342900" algn="ctr">
              <a:lnSpc>
                <a:spcPct val="120000"/>
              </a:lnSpc>
            </a:pPr>
            <a:r>
              <a:rPr lang="zh-CN" altLang="en-US" sz="2400">
                <a:ea typeface="华文新魏" panose="02010800040101010101" charset="-122"/>
              </a:rPr>
              <a:t>（七）重点工作</a:t>
            </a:r>
            <a:endParaRPr lang="zh-CN" altLang="en-US" sz="2400">
              <a:ea typeface="华文新魏" panose="02010800040101010101" charset="-122"/>
            </a:endParaRPr>
          </a:p>
          <a:p>
            <a:pPr lvl="0" indent="-342900" algn="ctr">
              <a:lnSpc>
                <a:spcPct val="120000"/>
              </a:lnSpc>
            </a:pPr>
            <a:r>
              <a:rPr lang="zh-CN" altLang="en-US" sz="2400">
                <a:ea typeface="华文新魏" panose="02010800040101010101" charset="-122"/>
              </a:rPr>
              <a:t>（八）保障措施</a:t>
            </a:r>
            <a:endParaRPr lang="zh-CN" altLang="en-US" sz="2400">
              <a:ea typeface="华文新魏" panose="02010800040101010101" charset="-122"/>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1969" name="图片 202755"/>
          <p:cNvPicPr>
            <a:picLocks noChangeAspect="1"/>
          </p:cNvPicPr>
          <p:nvPr/>
        </p:nvPicPr>
        <p:blipFill>
          <a:blip r:embed="rId1"/>
          <a:stretch>
            <a:fillRect/>
          </a:stretch>
        </p:blipFill>
        <p:spPr>
          <a:xfrm>
            <a:off x="1979613" y="549275"/>
            <a:ext cx="5984875" cy="5903913"/>
          </a:xfrm>
          <a:prstGeom prst="rect">
            <a:avLst/>
          </a:prstGeom>
          <a:noFill/>
          <a:ln w="9525">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2993" name="标题 23553"/>
          <p:cNvSpPr>
            <a:spLocks noGrp="1" noRot="1"/>
          </p:cNvSpPr>
          <p:nvPr>
            <p:ph type="title"/>
          </p:nvPr>
        </p:nvSpPr>
        <p:spPr>
          <a:xfrm>
            <a:off x="323850" y="260350"/>
            <a:ext cx="8521700" cy="863600"/>
          </a:xfrm>
        </p:spPr>
        <p:txBody>
          <a:bodyPr anchor="ctr"/>
          <a:p>
            <a:pPr lvl="0" indent="0"/>
            <a:r>
              <a:rPr lang="zh-CN" altLang="en-US" sz="3600">
                <a:ea typeface="华文新魏" panose="02010800040101010101" charset="-122"/>
              </a:rPr>
              <a:t>绵阳市发展生态循环农业的总体思路</a:t>
            </a:r>
            <a:endParaRPr lang="zh-CN" altLang="en-US"/>
          </a:p>
        </p:txBody>
      </p:sp>
      <p:sp>
        <p:nvSpPr>
          <p:cNvPr id="212994" name="文本占位符 23554"/>
          <p:cNvSpPr>
            <a:spLocks noGrp="1" noRot="1"/>
          </p:cNvSpPr>
          <p:nvPr>
            <p:ph idx="4294967295"/>
          </p:nvPr>
        </p:nvSpPr>
        <p:spPr>
          <a:xfrm>
            <a:off x="468313" y="1196975"/>
            <a:ext cx="8089900" cy="5043488"/>
          </a:xfrm>
        </p:spPr>
        <p:txBody>
          <a:bodyPr anchor="t"/>
          <a:p>
            <a:pPr marL="0" lvl="0" indent="0" algn="ctr">
              <a:lnSpc>
                <a:spcPct val="140000"/>
              </a:lnSpc>
              <a:spcBef>
                <a:spcPct val="0"/>
              </a:spcBef>
              <a:buNone/>
            </a:pPr>
            <a:r>
              <a:rPr lang="en-US" altLang="x-none" sz="2400" dirty="0">
                <a:latin typeface="宋体" panose="02010600030101010101" pitchFamily="2" charset="-122"/>
                <a:sym typeface="宋体" panose="02010600030101010101" pitchFamily="2" charset="-122"/>
              </a:rPr>
              <a:t>（一）总体要求</a:t>
            </a:r>
            <a:endParaRPr lang="en-US" altLang="x-none" sz="2400" dirty="0">
              <a:latin typeface="宋体" panose="02010600030101010101" pitchFamily="2" charset="-122"/>
              <a:sym typeface="宋体" panose="02010600030101010101" pitchFamily="2" charset="-122"/>
            </a:endParaRPr>
          </a:p>
          <a:p>
            <a:pPr marL="0" lvl="0" indent="0">
              <a:lnSpc>
                <a:spcPct val="140000"/>
              </a:lnSpc>
              <a:spcBef>
                <a:spcPct val="0"/>
              </a:spcBef>
              <a:buNone/>
            </a:pPr>
            <a:r>
              <a:rPr lang="en-US" altLang="x-none" sz="2000" dirty="0">
                <a:latin typeface="宋体" panose="02010600030101010101" pitchFamily="2" charset="-122"/>
                <a:sym typeface="宋体" panose="02010600030101010101" pitchFamily="2" charset="-122"/>
              </a:rPr>
              <a:t>    全面贯彻落实党的十八大和十八届三中、四中、五中全会精神，进一步深化农村改革，牢固树立创新、协调、绿色、开放、共享的发展理念，按照生态文明和农业现代化建设的总要求，以农业生产力稳定提升、资源永续利用和生态环境不断改善为目标，以培植生物链，培育产业链，提升价值链为着力点，以生产投入品减量化、生产过程清洁化、废弃物利用资源化、质量安全优等化、产品品牌化为主线，以体制机制创新为动力，以先行试点推进为抓手，着力构建现代生态循环农业体系，实现</a:t>
            </a:r>
            <a:r>
              <a:rPr lang="en-US" altLang="x-none" sz="2000" dirty="0">
                <a:solidFill>
                  <a:srgbClr val="FF0000"/>
                </a:solidFill>
                <a:latin typeface="宋体" panose="02010600030101010101" pitchFamily="2" charset="-122"/>
                <a:sym typeface="宋体" panose="02010600030101010101" pitchFamily="2" charset="-122"/>
              </a:rPr>
              <a:t>“一控、两减、三基本” </a:t>
            </a:r>
            <a:r>
              <a:rPr lang="en-US" altLang="x-none" sz="2000" dirty="0">
                <a:latin typeface="宋体" panose="02010600030101010101" pitchFamily="2" charset="-122"/>
                <a:sym typeface="宋体" panose="02010600030101010101" pitchFamily="2" charset="-122"/>
              </a:rPr>
              <a:t>，努力把绵阳打造成绿色有机安全农产品基地、生态循环农业典范，确保粮食生产能力稳定、农民收入快速增长，全市农业农村经济健康持续发展。</a:t>
            </a:r>
            <a:endParaRPr lang="en-US" altLang="x-none" sz="2000" dirty="0">
              <a:latin typeface="宋体" panose="02010600030101010101" pitchFamily="2" charset="-122"/>
              <a:sym typeface="宋体" panose="02010600030101010101" pitchFamily="2" charset="-122"/>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4017" name="标题 122881"/>
          <p:cNvSpPr>
            <a:spLocks noGrp="1" noRot="1"/>
          </p:cNvSpPr>
          <p:nvPr>
            <p:ph type="title"/>
          </p:nvPr>
        </p:nvSpPr>
        <p:spPr>
          <a:xfrm>
            <a:off x="301625" y="296863"/>
            <a:ext cx="8540750" cy="655637"/>
          </a:xfrm>
        </p:spPr>
        <p:txBody>
          <a:bodyPr anchor="ctr"/>
          <a:p>
            <a:pPr lvl="0" indent="0"/>
            <a:r>
              <a:rPr lang="zh-CN" altLang="en-US" sz="4000" b="1">
                <a:solidFill>
                  <a:srgbClr val="000000"/>
                </a:solidFill>
                <a:ea typeface="隶书" panose="02010509060101010101" pitchFamily="1" charset="-122"/>
              </a:rPr>
              <a:t>一控、两减、三基本</a:t>
            </a:r>
            <a:endParaRPr lang="zh-CN" altLang="en-US" sz="3600">
              <a:solidFill>
                <a:srgbClr val="000000"/>
              </a:solidFill>
              <a:ea typeface="隶书" panose="02010509060101010101" pitchFamily="1" charset="-122"/>
            </a:endParaRPr>
          </a:p>
        </p:txBody>
      </p:sp>
      <p:sp>
        <p:nvSpPr>
          <p:cNvPr id="214018" name="文本占位符 122882"/>
          <p:cNvSpPr>
            <a:spLocks noGrp="1" noRot="1"/>
          </p:cNvSpPr>
          <p:nvPr>
            <p:ph idx="4294967295"/>
          </p:nvPr>
        </p:nvSpPr>
        <p:spPr>
          <a:xfrm>
            <a:off x="323850" y="1484313"/>
            <a:ext cx="8540750" cy="4383087"/>
          </a:xfrm>
        </p:spPr>
        <p:txBody>
          <a:bodyPr anchor="t"/>
          <a:p>
            <a:pPr lvl="0" indent="-342900">
              <a:buNone/>
            </a:pPr>
            <a:endParaRPr lang="en-US" altLang="x-none" dirty="0"/>
          </a:p>
          <a:p>
            <a:pPr lvl="0" indent="-342900">
              <a:buNone/>
            </a:pPr>
            <a:r>
              <a:rPr lang="zh-CN" altLang="en-US" dirty="0"/>
              <a:t>一控</a:t>
            </a:r>
            <a:endParaRPr lang="zh-CN" altLang="en-US" dirty="0"/>
          </a:p>
          <a:p>
            <a:pPr lvl="0" indent="-342900">
              <a:buNone/>
            </a:pPr>
            <a:endParaRPr lang="zh-CN" altLang="en-US" dirty="0"/>
          </a:p>
          <a:p>
            <a:pPr lvl="0" indent="-342900">
              <a:buNone/>
            </a:pPr>
            <a:r>
              <a:rPr lang="zh-CN" altLang="en-US" dirty="0"/>
              <a:t>两减</a:t>
            </a:r>
            <a:endParaRPr lang="zh-CN" altLang="en-US" dirty="0"/>
          </a:p>
          <a:p>
            <a:pPr lvl="0" indent="-342900">
              <a:buNone/>
            </a:pPr>
            <a:endParaRPr lang="zh-CN" altLang="en-US" dirty="0"/>
          </a:p>
          <a:p>
            <a:pPr lvl="0" indent="-342900">
              <a:buNone/>
            </a:pPr>
            <a:r>
              <a:rPr lang="zh-CN" altLang="en-US" dirty="0"/>
              <a:t>三基本</a:t>
            </a:r>
            <a:endParaRPr lang="zh-CN" altLang="en-US" dirty="0"/>
          </a:p>
        </p:txBody>
      </p:sp>
      <p:sp>
        <p:nvSpPr>
          <p:cNvPr id="214019" name="椭圆 122883"/>
          <p:cNvSpPr/>
          <p:nvPr/>
        </p:nvSpPr>
        <p:spPr>
          <a:xfrm>
            <a:off x="3924300" y="1916113"/>
            <a:ext cx="2087563" cy="914400"/>
          </a:xfrm>
          <a:prstGeom prst="ellipse">
            <a:avLst/>
          </a:prstGeom>
          <a:solidFill>
            <a:srgbClr val="00FF00"/>
          </a:solidFill>
          <a:ln w="9525" cap="flat" cmpd="sng">
            <a:solidFill>
              <a:schemeClr val="tx1"/>
            </a:solidFill>
            <a:prstDash val="solid"/>
            <a:round/>
            <a:headEnd type="none" w="med" len="med"/>
            <a:tailEnd type="none" w="med" len="med"/>
          </a:ln>
        </p:spPr>
        <p:txBody>
          <a:bodyPr wrap="none" anchor="ctr"/>
          <a:p>
            <a:pPr lvl="0" indent="0" algn="ctr"/>
            <a:r>
              <a:rPr lang="zh-CN" altLang="en-US" sz="2400" b="0" dirty="0">
                <a:solidFill>
                  <a:srgbClr val="000000"/>
                </a:solidFill>
                <a:latin typeface="Arial" panose="020B0604020202020204" pitchFamily="34" charset="0"/>
                <a:ea typeface="楷体" panose="02010609060101010101" pitchFamily="1" charset="-122"/>
              </a:rPr>
              <a:t>农业用</a:t>
            </a:r>
            <a:endParaRPr lang="zh-CN" altLang="en-US" sz="2400" b="0" dirty="0">
              <a:solidFill>
                <a:srgbClr val="000000"/>
              </a:solidFill>
              <a:latin typeface="Arial" panose="020B0604020202020204" pitchFamily="34" charset="0"/>
              <a:ea typeface="楷体" panose="02010609060101010101" pitchFamily="1" charset="-122"/>
            </a:endParaRPr>
          </a:p>
          <a:p>
            <a:pPr lvl="0" indent="0" algn="ctr"/>
            <a:r>
              <a:rPr lang="zh-CN" altLang="en-US" sz="2400" b="0" dirty="0">
                <a:solidFill>
                  <a:srgbClr val="000000"/>
                </a:solidFill>
                <a:latin typeface="Arial" panose="020B0604020202020204" pitchFamily="34" charset="0"/>
                <a:ea typeface="楷体" panose="02010609060101010101" pitchFamily="1" charset="-122"/>
              </a:rPr>
              <a:t>水总量</a:t>
            </a:r>
            <a:endParaRPr lang="zh-CN" altLang="en-US" sz="2400" b="0" dirty="0">
              <a:solidFill>
                <a:srgbClr val="000000"/>
              </a:solidFill>
              <a:latin typeface="Arial" panose="020B0604020202020204" pitchFamily="34" charset="0"/>
              <a:ea typeface="楷体" panose="02010609060101010101" pitchFamily="1" charset="-122"/>
            </a:endParaRPr>
          </a:p>
        </p:txBody>
      </p:sp>
      <p:sp>
        <p:nvSpPr>
          <p:cNvPr id="214020" name="椭圆 122885"/>
          <p:cNvSpPr/>
          <p:nvPr/>
        </p:nvSpPr>
        <p:spPr>
          <a:xfrm>
            <a:off x="2916238" y="3141663"/>
            <a:ext cx="1800225" cy="865187"/>
          </a:xfrm>
          <a:prstGeom prst="ellipse">
            <a:avLst/>
          </a:prstGeom>
          <a:solidFill>
            <a:srgbClr val="00FF00"/>
          </a:solidFill>
          <a:ln w="9525" cap="flat" cmpd="sng">
            <a:solidFill>
              <a:schemeClr val="tx1"/>
            </a:solidFill>
            <a:prstDash val="solid"/>
            <a:round/>
            <a:headEnd type="none" w="med" len="med"/>
            <a:tailEnd type="none" w="med" len="med"/>
          </a:ln>
        </p:spPr>
        <p:txBody>
          <a:bodyPr wrap="none" anchor="ctr"/>
          <a:p>
            <a:pPr lvl="0" indent="0" algn="ctr"/>
            <a:r>
              <a:rPr lang="zh-CN" altLang="en-US" sz="2400" b="0" dirty="0">
                <a:solidFill>
                  <a:srgbClr val="000000"/>
                </a:solidFill>
                <a:latin typeface="Arial" panose="020B0604020202020204" pitchFamily="34" charset="0"/>
                <a:ea typeface="楷体" panose="02010609060101010101" pitchFamily="1" charset="-122"/>
              </a:rPr>
              <a:t>化肥</a:t>
            </a:r>
            <a:endParaRPr lang="zh-CN" altLang="en-US" sz="2400" b="0" dirty="0">
              <a:solidFill>
                <a:srgbClr val="000000"/>
              </a:solidFill>
              <a:latin typeface="Arial" panose="020B0604020202020204" pitchFamily="34" charset="0"/>
              <a:ea typeface="楷体" panose="02010609060101010101" pitchFamily="1" charset="-122"/>
            </a:endParaRPr>
          </a:p>
          <a:p>
            <a:pPr lvl="0" indent="0" algn="ctr"/>
            <a:r>
              <a:rPr lang="zh-CN" altLang="en-US" sz="2400" b="0" dirty="0">
                <a:solidFill>
                  <a:srgbClr val="000000"/>
                </a:solidFill>
                <a:latin typeface="Arial" panose="020B0604020202020204" pitchFamily="34" charset="0"/>
                <a:ea typeface="楷体" panose="02010609060101010101" pitchFamily="1" charset="-122"/>
              </a:rPr>
              <a:t>施用量</a:t>
            </a:r>
            <a:endParaRPr lang="zh-CN" altLang="en-US" sz="2400" b="0" dirty="0">
              <a:solidFill>
                <a:srgbClr val="000000"/>
              </a:solidFill>
              <a:latin typeface="Arial" panose="020B0604020202020204" pitchFamily="34" charset="0"/>
              <a:ea typeface="楷体" panose="02010609060101010101" pitchFamily="1" charset="-122"/>
            </a:endParaRPr>
          </a:p>
        </p:txBody>
      </p:sp>
      <p:sp>
        <p:nvSpPr>
          <p:cNvPr id="214021" name="椭圆 122887"/>
          <p:cNvSpPr/>
          <p:nvPr/>
        </p:nvSpPr>
        <p:spPr>
          <a:xfrm>
            <a:off x="1908175" y="4292600"/>
            <a:ext cx="1943100" cy="1081088"/>
          </a:xfrm>
          <a:prstGeom prst="ellipse">
            <a:avLst/>
          </a:prstGeom>
          <a:solidFill>
            <a:srgbClr val="00FF00"/>
          </a:solidFill>
          <a:ln w="9525" cap="flat" cmpd="sng">
            <a:solidFill>
              <a:schemeClr val="tx1"/>
            </a:solidFill>
            <a:prstDash val="solid"/>
            <a:round/>
            <a:headEnd type="none" w="med" len="med"/>
            <a:tailEnd type="none" w="med" len="med"/>
          </a:ln>
        </p:spPr>
        <p:txBody>
          <a:bodyPr wrap="none" anchor="ctr"/>
          <a:p>
            <a:pPr lvl="0" indent="0" algn="ctr"/>
            <a:r>
              <a:rPr lang="zh-CN" altLang="en-US" sz="2400" b="0" dirty="0">
                <a:solidFill>
                  <a:srgbClr val="000000"/>
                </a:solidFill>
                <a:latin typeface="Arial" panose="020B0604020202020204" pitchFamily="34" charset="0"/>
                <a:ea typeface="楷体" panose="02010609060101010101" pitchFamily="1" charset="-122"/>
              </a:rPr>
              <a:t>畜禽粪便</a:t>
            </a:r>
            <a:endParaRPr lang="zh-CN" altLang="en-US" sz="2400" b="0" dirty="0">
              <a:solidFill>
                <a:srgbClr val="000000"/>
              </a:solidFill>
              <a:latin typeface="Arial" panose="020B0604020202020204" pitchFamily="34" charset="0"/>
              <a:ea typeface="楷体" panose="02010609060101010101" pitchFamily="1" charset="-122"/>
            </a:endParaRPr>
          </a:p>
          <a:p>
            <a:pPr lvl="0" indent="0" algn="ctr"/>
            <a:r>
              <a:rPr lang="zh-CN" altLang="en-US" sz="2400" b="0" dirty="0">
                <a:solidFill>
                  <a:srgbClr val="000000"/>
                </a:solidFill>
                <a:latin typeface="Arial" panose="020B0604020202020204" pitchFamily="34" charset="0"/>
                <a:ea typeface="楷体" panose="02010609060101010101" pitchFamily="1" charset="-122"/>
              </a:rPr>
              <a:t>资源化利用</a:t>
            </a:r>
            <a:endParaRPr lang="zh-CN" altLang="en-US" sz="2400" b="0" dirty="0">
              <a:solidFill>
                <a:srgbClr val="000000"/>
              </a:solidFill>
              <a:latin typeface="Arial" panose="020B0604020202020204" pitchFamily="34" charset="0"/>
              <a:ea typeface="楷体" panose="02010609060101010101" pitchFamily="1" charset="-122"/>
            </a:endParaRPr>
          </a:p>
        </p:txBody>
      </p:sp>
      <p:sp>
        <p:nvSpPr>
          <p:cNvPr id="214022" name="椭圆 122892"/>
          <p:cNvSpPr/>
          <p:nvPr/>
        </p:nvSpPr>
        <p:spPr>
          <a:xfrm>
            <a:off x="5292725" y="3141663"/>
            <a:ext cx="1800225" cy="865187"/>
          </a:xfrm>
          <a:prstGeom prst="ellipse">
            <a:avLst/>
          </a:prstGeom>
          <a:solidFill>
            <a:srgbClr val="00FF00"/>
          </a:solidFill>
          <a:ln w="9525" cap="flat" cmpd="sng">
            <a:solidFill>
              <a:schemeClr val="tx1"/>
            </a:solidFill>
            <a:prstDash val="solid"/>
            <a:round/>
            <a:headEnd type="none" w="med" len="med"/>
            <a:tailEnd type="none" w="med" len="med"/>
          </a:ln>
        </p:spPr>
        <p:txBody>
          <a:bodyPr wrap="none" anchor="ctr"/>
          <a:p>
            <a:pPr lvl="0" indent="0" algn="ctr"/>
            <a:r>
              <a:rPr lang="zh-CN" altLang="en-US" sz="2400" b="0" dirty="0">
                <a:solidFill>
                  <a:srgbClr val="000000"/>
                </a:solidFill>
                <a:latin typeface="Arial" panose="020B0604020202020204" pitchFamily="34" charset="0"/>
                <a:ea typeface="楷体" panose="02010609060101010101" pitchFamily="1" charset="-122"/>
              </a:rPr>
              <a:t>农药</a:t>
            </a:r>
            <a:endParaRPr lang="zh-CN" altLang="en-US" sz="2400" b="0" dirty="0">
              <a:solidFill>
                <a:srgbClr val="000000"/>
              </a:solidFill>
              <a:latin typeface="Arial" panose="020B0604020202020204" pitchFamily="34" charset="0"/>
              <a:ea typeface="楷体" panose="02010609060101010101" pitchFamily="1" charset="-122"/>
            </a:endParaRPr>
          </a:p>
          <a:p>
            <a:pPr lvl="0" indent="0" algn="ctr"/>
            <a:r>
              <a:rPr lang="zh-CN" altLang="en-US" sz="2400" b="0" dirty="0">
                <a:solidFill>
                  <a:srgbClr val="000000"/>
                </a:solidFill>
                <a:latin typeface="Arial" panose="020B0604020202020204" pitchFamily="34" charset="0"/>
                <a:ea typeface="楷体" panose="02010609060101010101" pitchFamily="1" charset="-122"/>
              </a:rPr>
              <a:t>施用量</a:t>
            </a:r>
            <a:endParaRPr lang="zh-CN" altLang="en-US" sz="2400" b="0" dirty="0">
              <a:solidFill>
                <a:srgbClr val="000000"/>
              </a:solidFill>
              <a:latin typeface="Arial" panose="020B0604020202020204" pitchFamily="34" charset="0"/>
              <a:ea typeface="楷体" panose="02010609060101010101" pitchFamily="1" charset="-122"/>
            </a:endParaRPr>
          </a:p>
        </p:txBody>
      </p:sp>
      <p:sp>
        <p:nvSpPr>
          <p:cNvPr id="214023" name="椭圆 122893"/>
          <p:cNvSpPr/>
          <p:nvPr/>
        </p:nvSpPr>
        <p:spPr>
          <a:xfrm>
            <a:off x="3995738" y="4292600"/>
            <a:ext cx="1943100" cy="1081088"/>
          </a:xfrm>
          <a:prstGeom prst="ellipse">
            <a:avLst/>
          </a:prstGeom>
          <a:solidFill>
            <a:srgbClr val="00FF00"/>
          </a:solidFill>
          <a:ln w="9525" cap="flat" cmpd="sng">
            <a:solidFill>
              <a:schemeClr val="tx1"/>
            </a:solidFill>
            <a:prstDash val="solid"/>
            <a:round/>
            <a:headEnd type="none" w="med" len="med"/>
            <a:tailEnd type="none" w="med" len="med"/>
          </a:ln>
        </p:spPr>
        <p:txBody>
          <a:bodyPr wrap="none" anchor="ctr"/>
          <a:p>
            <a:pPr lvl="0" indent="0" algn="ctr"/>
            <a:r>
              <a:rPr lang="zh-CN" altLang="en-US" sz="2400" b="0" dirty="0">
                <a:solidFill>
                  <a:srgbClr val="000000"/>
                </a:solidFill>
                <a:latin typeface="Arial" panose="020B0604020202020204" pitchFamily="34" charset="0"/>
                <a:ea typeface="楷体" panose="02010609060101010101" pitchFamily="1" charset="-122"/>
              </a:rPr>
              <a:t>农作物秸秆</a:t>
            </a:r>
            <a:endParaRPr lang="zh-CN" altLang="en-US" sz="2400" b="0" dirty="0">
              <a:solidFill>
                <a:srgbClr val="000000"/>
              </a:solidFill>
              <a:latin typeface="Arial" panose="020B0604020202020204" pitchFamily="34" charset="0"/>
              <a:ea typeface="楷体" panose="02010609060101010101" pitchFamily="1" charset="-122"/>
            </a:endParaRPr>
          </a:p>
          <a:p>
            <a:pPr lvl="0" indent="0" algn="ctr"/>
            <a:r>
              <a:rPr lang="zh-CN" altLang="en-US" sz="2400" b="0" dirty="0">
                <a:solidFill>
                  <a:srgbClr val="000000"/>
                </a:solidFill>
                <a:latin typeface="Arial" panose="020B0604020202020204" pitchFamily="34" charset="0"/>
                <a:ea typeface="楷体" panose="02010609060101010101" pitchFamily="1" charset="-122"/>
              </a:rPr>
              <a:t>资源化利用</a:t>
            </a:r>
            <a:endParaRPr lang="zh-CN" altLang="en-US" sz="2400" b="0" dirty="0">
              <a:solidFill>
                <a:srgbClr val="000000"/>
              </a:solidFill>
              <a:latin typeface="Arial" panose="020B0604020202020204" pitchFamily="34" charset="0"/>
              <a:ea typeface="楷体" panose="02010609060101010101" pitchFamily="1" charset="-122"/>
            </a:endParaRPr>
          </a:p>
        </p:txBody>
      </p:sp>
      <p:sp>
        <p:nvSpPr>
          <p:cNvPr id="214024" name="椭圆 122894"/>
          <p:cNvSpPr/>
          <p:nvPr/>
        </p:nvSpPr>
        <p:spPr>
          <a:xfrm>
            <a:off x="6084888" y="4292600"/>
            <a:ext cx="1943100" cy="1081088"/>
          </a:xfrm>
          <a:prstGeom prst="ellipse">
            <a:avLst/>
          </a:prstGeom>
          <a:solidFill>
            <a:srgbClr val="00FF00"/>
          </a:solidFill>
          <a:ln w="9525" cap="flat" cmpd="sng">
            <a:solidFill>
              <a:schemeClr val="tx1"/>
            </a:solidFill>
            <a:prstDash val="solid"/>
            <a:round/>
            <a:headEnd type="none" w="med" len="med"/>
            <a:tailEnd type="none" w="med" len="med"/>
          </a:ln>
        </p:spPr>
        <p:txBody>
          <a:bodyPr wrap="none" anchor="ctr"/>
          <a:p>
            <a:pPr lvl="0" indent="0" algn="ctr"/>
            <a:r>
              <a:rPr lang="zh-CN" altLang="en-US" sz="2400" b="0" dirty="0">
                <a:solidFill>
                  <a:srgbClr val="000000"/>
                </a:solidFill>
                <a:latin typeface="Arial" panose="020B0604020202020204" pitchFamily="34" charset="0"/>
                <a:ea typeface="楷体" panose="02010609060101010101" pitchFamily="1" charset="-122"/>
              </a:rPr>
              <a:t>农膜、包装物</a:t>
            </a:r>
            <a:endParaRPr lang="zh-CN" altLang="en-US" sz="2400" b="0" dirty="0">
              <a:solidFill>
                <a:srgbClr val="000000"/>
              </a:solidFill>
              <a:latin typeface="Arial" panose="020B0604020202020204" pitchFamily="34" charset="0"/>
              <a:ea typeface="楷体" panose="02010609060101010101" pitchFamily="1" charset="-122"/>
            </a:endParaRPr>
          </a:p>
          <a:p>
            <a:pPr lvl="0" indent="0" algn="ctr"/>
            <a:r>
              <a:rPr lang="zh-CN" altLang="en-US" sz="2400" b="0" dirty="0">
                <a:solidFill>
                  <a:srgbClr val="000000"/>
                </a:solidFill>
                <a:latin typeface="Arial" panose="020B0604020202020204" pitchFamily="34" charset="0"/>
                <a:ea typeface="楷体" panose="02010609060101010101" pitchFamily="1" charset="-122"/>
              </a:rPr>
              <a:t>资源化利用</a:t>
            </a:r>
            <a:endParaRPr lang="zh-CN" altLang="en-US" sz="2400" b="0" dirty="0">
              <a:solidFill>
                <a:srgbClr val="000000"/>
              </a:solidFill>
              <a:latin typeface="Arial" panose="020B0604020202020204" pitchFamily="34" charset="0"/>
              <a:ea typeface="楷体" panose="02010609060101010101" pitchFamily="1"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内容占位符 2"/>
          <p:cNvSpPr>
            <a:spLocks noGrp="1"/>
          </p:cNvSpPr>
          <p:nvPr>
            <p:ph idx="4294967295"/>
          </p:nvPr>
        </p:nvSpPr>
        <p:spPr>
          <a:xfrm>
            <a:off x="395288" y="1412875"/>
            <a:ext cx="8748712" cy="504825"/>
          </a:xfrm>
        </p:spPr>
        <p:txBody>
          <a:bodyPr wrap="square" anchor="t"/>
          <a:p>
            <a:pPr marL="0" lvl="0" indent="0" eaLnBrk="1" hangingPunct="1">
              <a:buNone/>
            </a:pPr>
            <a:r>
              <a:rPr lang="zh-CN" altLang="en-US" sz="2000" b="0">
                <a:latin typeface="黑体" panose="02010600030101010101" pitchFamily="1" charset="-122"/>
                <a:ea typeface="黑体" panose="02010600030101010101" pitchFamily="1" charset="-122"/>
              </a:rPr>
              <a:t>当前是中国粮食生产是历史上最好的时期之一，全国粮食实现“十二连增”。                            </a:t>
            </a:r>
            <a:endParaRPr lang="zh-CN" altLang="en-US" sz="2000">
              <a:latin typeface="黑体" panose="02010600030101010101" pitchFamily="1" charset="-122"/>
              <a:ea typeface="黑体" panose="02010600030101010101" pitchFamily="1" charset="-122"/>
            </a:endParaRPr>
          </a:p>
        </p:txBody>
      </p:sp>
      <p:cxnSp>
        <p:nvCxnSpPr>
          <p:cNvPr id="20482"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0483"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方正舒体" panose="02010601030101010101" pitchFamily="2" charset="-122"/>
              </a:rPr>
              <a:t>粮</a:t>
            </a:r>
            <a:r>
              <a:rPr lang="zh-CN" altLang="en-US" sz="3200" dirty="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p:txBody>
      </p:sp>
      <p:sp>
        <p:nvSpPr>
          <p:cNvPr id="13317" name="内容占位符 2"/>
          <p:cNvSpPr>
            <a:spLocks noGrp="1"/>
          </p:cNvSpPr>
          <p:nvPr/>
        </p:nvSpPr>
        <p:spPr>
          <a:xfrm>
            <a:off x="395288" y="1917700"/>
            <a:ext cx="8388350" cy="1222375"/>
          </a:xfrm>
          <a:prstGeom prst="rect">
            <a:avLst/>
          </a:prstGeom>
          <a:noFill/>
          <a:ln w="25400" cap="flat" cmpd="sng">
            <a:solidFill>
              <a:srgbClr val="FF6600"/>
            </a:solidFill>
            <a:prstDash val="solid"/>
            <a:miter/>
            <a:headEnd type="none" w="med" len="med"/>
            <a:tailEnd type="none" w="med" len="med"/>
          </a:ln>
        </p:spPr>
        <p:txBody>
          <a:bodyPr anchor="t"/>
          <a:p>
            <a:pPr lvl="0" indent="0">
              <a:lnSpc>
                <a:spcPct val="150000"/>
              </a:lnSpc>
              <a:spcBef>
                <a:spcPct val="20000"/>
              </a:spcBef>
              <a:buClr>
                <a:schemeClr val="hlink"/>
              </a:buClr>
              <a:buFont typeface="Wingdings" panose="05000000000000000000" pitchFamily="2" charset="2"/>
              <a:buNone/>
            </a:pPr>
            <a:r>
              <a:rPr lang="zh-CN" altLang="en-US" sz="2000" dirty="0">
                <a:latin typeface="宋体" panose="02010600030101010101" pitchFamily="2" charset="-122"/>
                <a:ea typeface="宋体" panose="02010600030101010101" pitchFamily="2" charset="-122"/>
              </a:rPr>
              <a:t>    国家的粮食总产量从</a:t>
            </a:r>
            <a:r>
              <a:rPr lang="en-US" altLang="x-none" sz="2000" dirty="0">
                <a:latin typeface="宋体" panose="02010600030101010101" pitchFamily="2" charset="-122"/>
                <a:ea typeface="宋体" panose="02010600030101010101" pitchFamily="2" charset="-122"/>
              </a:rPr>
              <a:t>2004</a:t>
            </a:r>
            <a:r>
              <a:rPr lang="zh-CN" altLang="en-US" sz="2000" dirty="0">
                <a:latin typeface="宋体" panose="02010600030101010101" pitchFamily="2" charset="-122"/>
                <a:ea typeface="宋体" panose="02010600030101010101" pitchFamily="2" charset="-122"/>
              </a:rPr>
              <a:t>年开始到</a:t>
            </a:r>
            <a:r>
              <a:rPr lang="en-US" altLang="x-none" sz="2000" dirty="0">
                <a:latin typeface="宋体" panose="02010600030101010101" pitchFamily="2" charset="-122"/>
                <a:ea typeface="宋体" panose="02010600030101010101" pitchFamily="2" charset="-122"/>
              </a:rPr>
              <a:t>20</a:t>
            </a:r>
            <a:r>
              <a:rPr lang="zh-CN" altLang="en-US" sz="2000" dirty="0">
                <a:latin typeface="宋体" panose="02010600030101010101" pitchFamily="2" charset="-122"/>
                <a:ea typeface="宋体" panose="02010600030101010101" pitchFamily="2" charset="-122"/>
              </a:rPr>
              <a:t>1</a:t>
            </a:r>
            <a:r>
              <a:rPr lang="en-US" altLang="zh-CN" sz="2000" dirty="0">
                <a:latin typeface="宋体" panose="02010600030101010101" pitchFamily="2" charset="-122"/>
                <a:ea typeface="宋体" panose="02010600030101010101" pitchFamily="2" charset="-122"/>
              </a:rPr>
              <a:t>5</a:t>
            </a:r>
            <a:r>
              <a:rPr lang="zh-CN" altLang="en-US" sz="2000" dirty="0">
                <a:latin typeface="宋体" panose="02010600030101010101" pitchFamily="2" charset="-122"/>
                <a:ea typeface="宋体" panose="02010600030101010101" pitchFamily="2" charset="-122"/>
              </a:rPr>
              <a:t>年，连续12年增长。</a:t>
            </a:r>
            <a:r>
              <a:rPr lang="en-US" altLang="zh-CN" sz="2000" dirty="0">
                <a:latin typeface="宋体" panose="02010600030101010101" pitchFamily="2" charset="-122"/>
                <a:ea typeface="宋体" panose="02010600030101010101" pitchFamily="2" charset="-122"/>
              </a:rPr>
              <a:t>2016</a:t>
            </a:r>
            <a:r>
              <a:rPr lang="zh-CN" altLang="en-US" sz="2000" dirty="0">
                <a:latin typeface="宋体" panose="02010600030101010101" pitchFamily="2" charset="-122"/>
                <a:ea typeface="宋体" panose="02010600030101010101" pitchFamily="2" charset="-122"/>
              </a:rPr>
              <a:t>年粮食总产量达到了</a:t>
            </a:r>
            <a:r>
              <a:rPr lang="en-US" altLang="x-none" dirty="0">
                <a:latin typeface="Arial" panose="020B0604020202020204" pitchFamily="34" charset="0"/>
                <a:ea typeface="宋体" panose="02010600030101010101" pitchFamily="2" charset="-122"/>
              </a:rPr>
              <a:t>6</a:t>
            </a:r>
            <a:r>
              <a:rPr lang="zh-CN" altLang="en-US" dirty="0">
                <a:latin typeface="Arial" panose="020B0604020202020204" pitchFamily="34" charset="0"/>
                <a:ea typeface="宋体" panose="02010600030101010101" pitchFamily="2" charset="-122"/>
              </a:rPr>
              <a:t>.</a:t>
            </a:r>
            <a:r>
              <a:rPr lang="en-US" altLang="zh-CN" dirty="0">
                <a:latin typeface="Arial" panose="020B0604020202020204" pitchFamily="34" charset="0"/>
                <a:ea typeface="宋体" panose="02010600030101010101" pitchFamily="2" charset="-122"/>
              </a:rPr>
              <a:t>16</a:t>
            </a:r>
            <a:r>
              <a:rPr lang="zh-CN" altLang="en-US" dirty="0">
                <a:latin typeface="Arial" panose="020B0604020202020204" pitchFamily="34" charset="0"/>
                <a:ea typeface="宋体" panose="02010600030101010101" pitchFamily="2" charset="-122"/>
              </a:rPr>
              <a:t>亿</a:t>
            </a:r>
            <a:r>
              <a:rPr lang="zh-CN" altLang="en-US" sz="2000" dirty="0">
                <a:latin typeface="宋体" panose="02010600030101010101" pitchFamily="2" charset="-122"/>
                <a:ea typeface="宋体" panose="02010600030101010101" pitchFamily="2" charset="-122"/>
              </a:rPr>
              <a:t>吨，比十二年前增加了3000多万吨。                                                        </a:t>
            </a:r>
            <a:endParaRPr lang="zh-CN" altLang="en-US" sz="2000" dirty="0">
              <a:latin typeface="宋体" panose="02010600030101010101" pitchFamily="2" charset="-122"/>
              <a:ea typeface="宋体" panose="02010600030101010101" pitchFamily="2" charset="-122"/>
            </a:endParaRPr>
          </a:p>
        </p:txBody>
      </p:sp>
      <p:pic>
        <p:nvPicPr>
          <p:cNvPr id="20485" name="图片 1"/>
          <p:cNvPicPr>
            <a:picLocks noChangeAspect="1"/>
          </p:cNvPicPr>
          <p:nvPr/>
        </p:nvPicPr>
        <p:blipFill>
          <a:blip r:embed="rId1"/>
          <a:stretch>
            <a:fillRect/>
          </a:stretch>
        </p:blipFill>
        <p:spPr>
          <a:xfrm>
            <a:off x="5659438" y="3608388"/>
            <a:ext cx="2687637" cy="2122487"/>
          </a:xfrm>
          <a:prstGeom prst="rect">
            <a:avLst/>
          </a:prstGeom>
          <a:noFill/>
          <a:ln w="9525">
            <a:noFill/>
          </a:ln>
        </p:spPr>
      </p:pic>
      <p:pic>
        <p:nvPicPr>
          <p:cNvPr id="20486" name="图片 2"/>
          <p:cNvPicPr>
            <a:picLocks noChangeAspect="1"/>
          </p:cNvPicPr>
          <p:nvPr/>
        </p:nvPicPr>
        <p:blipFill>
          <a:blip r:embed="rId2"/>
          <a:stretch>
            <a:fillRect/>
          </a:stretch>
        </p:blipFill>
        <p:spPr>
          <a:xfrm>
            <a:off x="682625" y="3470275"/>
            <a:ext cx="4210050" cy="24003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linds(horizontal)">
                                      <p:cBhvr>
                                        <p:cTn id="7" dur="1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bldLvl="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41" name="标题 24577"/>
          <p:cNvSpPr>
            <a:spLocks noGrp="1" noRot="1"/>
          </p:cNvSpPr>
          <p:nvPr>
            <p:ph type="title"/>
          </p:nvPr>
        </p:nvSpPr>
        <p:spPr>
          <a:xfrm>
            <a:off x="347663" y="371475"/>
            <a:ext cx="8448675" cy="531813"/>
          </a:xfrm>
        </p:spPr>
        <p:txBody>
          <a:bodyPr anchor="ctr"/>
          <a:p>
            <a:pPr lvl="0" indent="0"/>
            <a:r>
              <a:rPr lang="zh-CN" altLang="en-US">
                <a:ea typeface="华文新魏" panose="02010800040101010101" charset="-122"/>
              </a:rPr>
              <a:t>绵阳市发展生态循环农业的总体思路</a:t>
            </a:r>
            <a:endParaRPr lang="zh-CN" altLang="en-US">
              <a:ea typeface="华文新魏" panose="02010800040101010101" charset="-122"/>
            </a:endParaRPr>
          </a:p>
        </p:txBody>
      </p:sp>
      <p:sp>
        <p:nvSpPr>
          <p:cNvPr id="215042" name="文本占位符 24578"/>
          <p:cNvSpPr>
            <a:spLocks noGrp="1" noRot="1"/>
          </p:cNvSpPr>
          <p:nvPr>
            <p:ph idx="4294967295"/>
          </p:nvPr>
        </p:nvSpPr>
        <p:spPr>
          <a:xfrm>
            <a:off x="611188" y="1484313"/>
            <a:ext cx="8007350" cy="4465637"/>
          </a:xfrm>
        </p:spPr>
        <p:txBody>
          <a:bodyPr anchor="t"/>
          <a:p>
            <a:pPr lvl="0" indent="-342900" algn="ctr">
              <a:buNone/>
            </a:pPr>
            <a:r>
              <a:rPr lang="zh-CN" altLang="en-US" sz="2400" dirty="0">
                <a:solidFill>
                  <a:schemeClr val="accent2"/>
                </a:solidFill>
                <a:ea typeface="隶书" panose="02010509060101010101" pitchFamily="1" charset="-122"/>
              </a:rPr>
              <a:t>（二）发展路径</a:t>
            </a:r>
            <a:endParaRPr lang="zh-CN" altLang="en-US" sz="2400" dirty="0">
              <a:solidFill>
                <a:schemeClr val="accent2"/>
              </a:solidFill>
              <a:ea typeface="隶书" panose="02010509060101010101" pitchFamily="1" charset="-122"/>
            </a:endParaRPr>
          </a:p>
          <a:p>
            <a:pPr lvl="0" indent="-342900" algn="ctr">
              <a:buNone/>
            </a:pPr>
            <a:endParaRPr lang="zh-CN" altLang="en-US" sz="2400" dirty="0">
              <a:solidFill>
                <a:schemeClr val="accent2"/>
              </a:solidFill>
              <a:ea typeface="隶书" panose="02010509060101010101" pitchFamily="1" charset="-122"/>
            </a:endParaRPr>
          </a:p>
          <a:p>
            <a:pPr lvl="0" indent="-342900" algn="ctr">
              <a:lnSpc>
                <a:spcPct val="150000"/>
              </a:lnSpc>
            </a:pPr>
            <a:r>
              <a:rPr lang="zh-CN" altLang="en-US" sz="2000" dirty="0">
                <a:latin typeface="黑体" panose="02010600030101010101" pitchFamily="1" charset="-122"/>
                <a:ea typeface="黑体" panose="02010600030101010101" pitchFamily="1" charset="-122"/>
              </a:rPr>
              <a:t>一是行政推动，全民参与</a:t>
            </a:r>
            <a:r>
              <a:rPr lang="en-US" altLang="x-none" sz="2000" dirty="0">
                <a:latin typeface="黑体" panose="02010600030101010101" pitchFamily="1" charset="-122"/>
                <a:ea typeface="黑体" panose="02010600030101010101" pitchFamily="1" charset="-122"/>
              </a:rPr>
              <a:t>——</a:t>
            </a:r>
            <a:r>
              <a:rPr lang="zh-CN" altLang="en-US" sz="2000" dirty="0">
                <a:latin typeface="黑体" panose="02010600030101010101" pitchFamily="1" charset="-122"/>
                <a:ea typeface="黑体" panose="02010600030101010101" pitchFamily="1" charset="-122"/>
              </a:rPr>
              <a:t>根本保证；</a:t>
            </a:r>
            <a:endParaRPr lang="zh-CN" altLang="en-US" sz="2000" dirty="0">
              <a:latin typeface="黑体" panose="02010600030101010101" pitchFamily="1" charset="-122"/>
              <a:ea typeface="黑体" panose="02010600030101010101" pitchFamily="1" charset="-122"/>
            </a:endParaRPr>
          </a:p>
          <a:p>
            <a:pPr lvl="0" indent="-342900" algn="ctr">
              <a:lnSpc>
                <a:spcPct val="150000"/>
              </a:lnSpc>
            </a:pPr>
            <a:r>
              <a:rPr lang="zh-CN" altLang="en-US" sz="2000" dirty="0">
                <a:latin typeface="黑体" panose="02010600030101010101" pitchFamily="1" charset="-122"/>
                <a:ea typeface="黑体" panose="02010600030101010101" pitchFamily="1" charset="-122"/>
              </a:rPr>
              <a:t>二是总体设计，突出重点</a:t>
            </a:r>
            <a:r>
              <a:rPr lang="en-US" altLang="x-none" sz="2000" dirty="0">
                <a:latin typeface="黑体" panose="02010600030101010101" pitchFamily="1" charset="-122"/>
                <a:ea typeface="黑体" panose="02010600030101010101" pitchFamily="1" charset="-122"/>
              </a:rPr>
              <a:t>——</a:t>
            </a:r>
            <a:r>
              <a:rPr lang="zh-CN" altLang="en-US" sz="2000" dirty="0">
                <a:latin typeface="黑体" panose="02010600030101010101" pitchFamily="1" charset="-122"/>
                <a:ea typeface="黑体" panose="02010600030101010101" pitchFamily="1" charset="-122"/>
              </a:rPr>
              <a:t>行动指针；</a:t>
            </a:r>
            <a:endParaRPr lang="zh-CN" altLang="en-US" sz="2000" dirty="0">
              <a:latin typeface="黑体" panose="02010600030101010101" pitchFamily="1" charset="-122"/>
              <a:ea typeface="黑体" panose="02010600030101010101" pitchFamily="1" charset="-122"/>
            </a:endParaRPr>
          </a:p>
          <a:p>
            <a:pPr lvl="0" indent="-342900" algn="ctr">
              <a:lnSpc>
                <a:spcPct val="150000"/>
              </a:lnSpc>
            </a:pPr>
            <a:r>
              <a:rPr lang="zh-CN" altLang="en-US" sz="2000" dirty="0">
                <a:latin typeface="黑体" panose="02010600030101010101" pitchFamily="1" charset="-122"/>
                <a:ea typeface="黑体" panose="02010600030101010101" pitchFamily="1" charset="-122"/>
              </a:rPr>
              <a:t>三是示范引领，分头突破</a:t>
            </a:r>
            <a:r>
              <a:rPr lang="en-US" altLang="x-none" sz="2000" dirty="0">
                <a:latin typeface="黑体" panose="02010600030101010101" pitchFamily="1" charset="-122"/>
                <a:ea typeface="黑体" panose="02010600030101010101" pitchFamily="1" charset="-122"/>
              </a:rPr>
              <a:t>——</a:t>
            </a:r>
            <a:r>
              <a:rPr lang="zh-CN" altLang="en-US" sz="2000" dirty="0">
                <a:latin typeface="黑体" panose="02010600030101010101" pitchFamily="1" charset="-122"/>
                <a:ea typeface="黑体" panose="02010600030101010101" pitchFamily="1" charset="-122"/>
              </a:rPr>
              <a:t>有效手段；</a:t>
            </a:r>
            <a:endParaRPr lang="zh-CN" altLang="en-US" sz="2000" dirty="0">
              <a:latin typeface="黑体" panose="02010600030101010101" pitchFamily="1" charset="-122"/>
              <a:ea typeface="黑体" panose="02010600030101010101" pitchFamily="1" charset="-122"/>
            </a:endParaRPr>
          </a:p>
          <a:p>
            <a:pPr lvl="0" indent="-342900" algn="ctr">
              <a:lnSpc>
                <a:spcPct val="150000"/>
              </a:lnSpc>
            </a:pPr>
            <a:r>
              <a:rPr lang="zh-CN" altLang="en-US" sz="2000" dirty="0">
                <a:latin typeface="黑体" panose="02010600030101010101" pitchFamily="1" charset="-122"/>
                <a:ea typeface="黑体" panose="02010600030101010101" pitchFamily="1" charset="-122"/>
              </a:rPr>
              <a:t>四是因地制宜，分类指导</a:t>
            </a:r>
            <a:r>
              <a:rPr lang="en-US" altLang="x-none" sz="2000" dirty="0">
                <a:latin typeface="黑体" panose="02010600030101010101" pitchFamily="1" charset="-122"/>
                <a:ea typeface="黑体" panose="02010600030101010101" pitchFamily="1" charset="-122"/>
              </a:rPr>
              <a:t>——</a:t>
            </a:r>
            <a:r>
              <a:rPr lang="zh-CN" altLang="en-US" sz="2000" dirty="0">
                <a:latin typeface="黑体" panose="02010600030101010101" pitchFamily="1" charset="-122"/>
                <a:ea typeface="黑体" panose="02010600030101010101" pitchFamily="1" charset="-122"/>
              </a:rPr>
              <a:t>成功关键；</a:t>
            </a:r>
            <a:endParaRPr lang="zh-CN" altLang="en-US" sz="2000" dirty="0">
              <a:latin typeface="黑体" panose="02010600030101010101" pitchFamily="1" charset="-122"/>
              <a:ea typeface="黑体" panose="02010600030101010101" pitchFamily="1" charset="-122"/>
            </a:endParaRPr>
          </a:p>
          <a:p>
            <a:pPr lvl="0" indent="-342900" algn="ctr">
              <a:lnSpc>
                <a:spcPct val="150000"/>
              </a:lnSpc>
            </a:pPr>
            <a:r>
              <a:rPr lang="zh-CN" altLang="en-US" sz="2000" dirty="0">
                <a:latin typeface="黑体" panose="02010600030101010101" pitchFamily="1" charset="-122"/>
                <a:ea typeface="黑体" panose="02010600030101010101" pitchFamily="1" charset="-122"/>
              </a:rPr>
              <a:t>五是培育职农和经营主体</a:t>
            </a:r>
            <a:r>
              <a:rPr lang="en-US" altLang="x-none" sz="2000" dirty="0">
                <a:latin typeface="黑体" panose="02010600030101010101" pitchFamily="1" charset="-122"/>
                <a:ea typeface="黑体" panose="02010600030101010101" pitchFamily="1" charset="-122"/>
              </a:rPr>
              <a:t>——</a:t>
            </a:r>
            <a:r>
              <a:rPr lang="zh-CN" altLang="en-US" sz="2000" dirty="0">
                <a:latin typeface="黑体" panose="02010600030101010101" pitchFamily="1" charset="-122"/>
                <a:ea typeface="黑体" panose="02010600030101010101" pitchFamily="1" charset="-122"/>
              </a:rPr>
              <a:t>重要抓手；</a:t>
            </a:r>
            <a:endParaRPr lang="zh-CN" altLang="en-US" sz="2000" dirty="0">
              <a:latin typeface="黑体" panose="02010600030101010101" pitchFamily="1" charset="-122"/>
              <a:ea typeface="黑体" panose="02010600030101010101" pitchFamily="1" charset="-122"/>
            </a:endParaRPr>
          </a:p>
          <a:p>
            <a:pPr lvl="0" indent="-342900" algn="ctr">
              <a:lnSpc>
                <a:spcPct val="150000"/>
              </a:lnSpc>
            </a:pPr>
            <a:r>
              <a:rPr lang="zh-CN" altLang="en-US" sz="2000" dirty="0">
                <a:latin typeface="黑体" panose="02010600030101010101" pitchFamily="1" charset="-122"/>
                <a:ea typeface="黑体" panose="02010600030101010101" pitchFamily="1" charset="-122"/>
              </a:rPr>
              <a:t>六是加大投入，项目支撑</a:t>
            </a:r>
            <a:r>
              <a:rPr lang="en-US" altLang="x-none" sz="2000" dirty="0">
                <a:latin typeface="黑体" panose="02010600030101010101" pitchFamily="1" charset="-122"/>
                <a:ea typeface="黑体" panose="02010600030101010101" pitchFamily="1" charset="-122"/>
              </a:rPr>
              <a:t>——</a:t>
            </a:r>
            <a:r>
              <a:rPr lang="zh-CN" altLang="en-US" sz="2000" dirty="0">
                <a:latin typeface="黑体" panose="02010600030101010101" pitchFamily="1" charset="-122"/>
                <a:ea typeface="黑体" panose="02010600030101010101" pitchFamily="1" charset="-122"/>
              </a:rPr>
              <a:t>加速引擎。 </a:t>
            </a:r>
            <a:endParaRPr lang="zh-CN" altLang="en-US" sz="2000" dirty="0">
              <a:latin typeface="黑体" panose="02010600030101010101" pitchFamily="1" charset="-122"/>
              <a:ea typeface="黑体" panose="02010600030101010101" pitchFamily="1" charset="-122"/>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6065" name="标题 25601"/>
          <p:cNvSpPr>
            <a:spLocks noGrp="1" noRot="1"/>
          </p:cNvSpPr>
          <p:nvPr>
            <p:ph type="title"/>
          </p:nvPr>
        </p:nvSpPr>
        <p:spPr>
          <a:xfrm>
            <a:off x="311150" y="334963"/>
            <a:ext cx="8521700" cy="644525"/>
          </a:xfrm>
        </p:spPr>
        <p:txBody>
          <a:bodyPr anchor="ctr"/>
          <a:p>
            <a:pPr lvl="0" indent="0"/>
            <a:r>
              <a:rPr lang="zh-CN" altLang="en-US">
                <a:ea typeface="华文新魏" panose="02010800040101010101" charset="-122"/>
              </a:rPr>
              <a:t>绵阳市发展生态循环农业的总体思路</a:t>
            </a:r>
            <a:endParaRPr lang="zh-CN" altLang="en-US">
              <a:ea typeface="华文新魏" panose="02010800040101010101" charset="-122"/>
            </a:endParaRPr>
          </a:p>
        </p:txBody>
      </p:sp>
      <p:sp>
        <p:nvSpPr>
          <p:cNvPr id="216066" name="文本占位符 25602"/>
          <p:cNvSpPr>
            <a:spLocks noGrp="1" noRot="1"/>
          </p:cNvSpPr>
          <p:nvPr>
            <p:ph idx="4294967295"/>
          </p:nvPr>
        </p:nvSpPr>
        <p:spPr>
          <a:xfrm>
            <a:off x="828675" y="1758950"/>
            <a:ext cx="7499350" cy="3989388"/>
          </a:xfrm>
        </p:spPr>
        <p:txBody>
          <a:bodyPr anchor="t"/>
          <a:p>
            <a:pPr lvl="0" indent="-342900" algn="ctr">
              <a:buNone/>
            </a:pPr>
            <a:r>
              <a:rPr lang="zh-CN" altLang="en-US" sz="2400" dirty="0">
                <a:solidFill>
                  <a:schemeClr val="accent2"/>
                </a:solidFill>
                <a:ea typeface="隶书" panose="02010509060101010101" pitchFamily="1" charset="-122"/>
              </a:rPr>
              <a:t>（三）基本原则</a:t>
            </a:r>
            <a:endParaRPr lang="zh-CN" altLang="en-US" sz="2400" dirty="0">
              <a:solidFill>
                <a:schemeClr val="accent2"/>
              </a:solidFill>
              <a:ea typeface="隶书" panose="02010509060101010101" pitchFamily="1" charset="-122"/>
            </a:endParaRPr>
          </a:p>
          <a:p>
            <a:pPr lvl="0" indent="-342900" algn="ctr">
              <a:buNone/>
            </a:pPr>
            <a:endParaRPr lang="zh-CN" altLang="en-US" sz="2400" dirty="0">
              <a:solidFill>
                <a:schemeClr val="accent2"/>
              </a:solidFill>
              <a:ea typeface="隶书" panose="02010509060101010101" pitchFamily="1" charset="-122"/>
            </a:endParaRPr>
          </a:p>
          <a:p>
            <a:pPr lvl="0" indent="-342900" algn="ctr">
              <a:lnSpc>
                <a:spcPct val="150000"/>
              </a:lnSpc>
            </a:pPr>
            <a:r>
              <a:rPr lang="en-US" altLang="x-none" sz="2000" dirty="0">
                <a:latin typeface="黑体" panose="02010600030101010101" pitchFamily="1" charset="-122"/>
                <a:ea typeface="黑体" panose="02010600030101010101" pitchFamily="1" charset="-122"/>
              </a:rPr>
              <a:t>1.</a:t>
            </a:r>
            <a:r>
              <a:rPr lang="zh-CN" altLang="en-US" sz="2000" dirty="0">
                <a:latin typeface="黑体" panose="02010600030101010101" pitchFamily="1" charset="-122"/>
                <a:ea typeface="黑体" panose="02010600030101010101" pitchFamily="1" charset="-122"/>
              </a:rPr>
              <a:t>坚持政府引导、市场主体</a:t>
            </a:r>
            <a:endParaRPr lang="zh-CN" altLang="en-US" sz="2000" dirty="0">
              <a:latin typeface="黑体" panose="02010600030101010101" pitchFamily="1" charset="-122"/>
              <a:ea typeface="黑体" panose="02010600030101010101" pitchFamily="1" charset="-122"/>
            </a:endParaRPr>
          </a:p>
          <a:p>
            <a:pPr lvl="0" indent="-342900" algn="ctr">
              <a:lnSpc>
                <a:spcPct val="150000"/>
              </a:lnSpc>
            </a:pPr>
            <a:r>
              <a:rPr lang="en-US" altLang="x-none" sz="2000" dirty="0">
                <a:latin typeface="黑体" panose="02010600030101010101" pitchFamily="1" charset="-122"/>
                <a:ea typeface="黑体" panose="02010600030101010101" pitchFamily="1" charset="-122"/>
              </a:rPr>
              <a:t>2.</a:t>
            </a:r>
            <a:r>
              <a:rPr lang="zh-CN" altLang="en-US" sz="2000" dirty="0">
                <a:latin typeface="黑体" panose="02010600030101010101" pitchFamily="1" charset="-122"/>
                <a:ea typeface="黑体" panose="02010600030101010101" pitchFamily="1" charset="-122"/>
              </a:rPr>
              <a:t>坚持生态循环、现代定位</a:t>
            </a:r>
            <a:endParaRPr lang="zh-CN" altLang="en-US" sz="2000" dirty="0">
              <a:latin typeface="黑体" panose="02010600030101010101" pitchFamily="1" charset="-122"/>
              <a:ea typeface="黑体" panose="02010600030101010101" pitchFamily="1" charset="-122"/>
            </a:endParaRPr>
          </a:p>
          <a:p>
            <a:pPr lvl="0" indent="-342900" algn="ctr">
              <a:lnSpc>
                <a:spcPct val="150000"/>
              </a:lnSpc>
            </a:pPr>
            <a:r>
              <a:rPr lang="en-US" altLang="x-none" sz="2000" dirty="0">
                <a:latin typeface="黑体" panose="02010600030101010101" pitchFamily="1" charset="-122"/>
                <a:ea typeface="黑体" panose="02010600030101010101" pitchFamily="1" charset="-122"/>
              </a:rPr>
              <a:t>3.</a:t>
            </a:r>
            <a:r>
              <a:rPr lang="zh-CN" altLang="en-US" sz="2000" dirty="0">
                <a:latin typeface="黑体" panose="02010600030101010101" pitchFamily="1" charset="-122"/>
                <a:ea typeface="黑体" panose="02010600030101010101" pitchFamily="1" charset="-122"/>
              </a:rPr>
              <a:t>坚持统筹推进、重点发展</a:t>
            </a:r>
            <a:endParaRPr lang="zh-CN" altLang="en-US" sz="2000" dirty="0">
              <a:latin typeface="黑体" panose="02010600030101010101" pitchFamily="1" charset="-122"/>
              <a:ea typeface="黑体" panose="02010600030101010101" pitchFamily="1" charset="-122"/>
            </a:endParaRPr>
          </a:p>
          <a:p>
            <a:pPr lvl="0" indent="-342900" algn="ctr">
              <a:lnSpc>
                <a:spcPct val="150000"/>
              </a:lnSpc>
            </a:pPr>
            <a:r>
              <a:rPr lang="en-US" altLang="x-none" sz="2000" dirty="0">
                <a:latin typeface="黑体" panose="02010600030101010101" pitchFamily="1" charset="-122"/>
                <a:ea typeface="黑体" panose="02010600030101010101" pitchFamily="1" charset="-122"/>
              </a:rPr>
              <a:t>4.</a:t>
            </a:r>
            <a:r>
              <a:rPr lang="zh-CN" altLang="en-US" sz="2000" dirty="0">
                <a:latin typeface="黑体" panose="02010600030101010101" pitchFamily="1" charset="-122"/>
                <a:ea typeface="黑体" panose="02010600030101010101" pitchFamily="1" charset="-122"/>
              </a:rPr>
              <a:t>坚持改革创新、注重实效</a:t>
            </a:r>
            <a:endParaRPr lang="zh-CN" altLang="en-US" sz="2000" dirty="0">
              <a:latin typeface="黑体" panose="02010600030101010101" pitchFamily="1" charset="-122"/>
              <a:ea typeface="黑体" panose="02010600030101010101" pitchFamily="1" charset="-122"/>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7089" name="标题 26625"/>
          <p:cNvSpPr>
            <a:spLocks noGrp="1" noRot="1"/>
          </p:cNvSpPr>
          <p:nvPr>
            <p:ph type="title"/>
          </p:nvPr>
        </p:nvSpPr>
        <p:spPr>
          <a:xfrm>
            <a:off x="347663" y="384175"/>
            <a:ext cx="8448675" cy="587375"/>
          </a:xfrm>
        </p:spPr>
        <p:txBody>
          <a:bodyPr anchor="ctr"/>
          <a:p>
            <a:pPr lvl="0" indent="0"/>
            <a:r>
              <a:rPr lang="zh-CN" altLang="en-US">
                <a:ea typeface="华文新魏" panose="02010800040101010101" charset="-122"/>
              </a:rPr>
              <a:t>绵阳市发展生态循环农业的总体思路</a:t>
            </a:r>
            <a:endParaRPr lang="zh-CN" altLang="en-US">
              <a:ea typeface="华文新魏" panose="02010800040101010101" charset="-122"/>
            </a:endParaRPr>
          </a:p>
        </p:txBody>
      </p:sp>
      <p:sp>
        <p:nvSpPr>
          <p:cNvPr id="217090" name="文本占位符 26626"/>
          <p:cNvSpPr>
            <a:spLocks noGrp="1" noRot="1"/>
          </p:cNvSpPr>
          <p:nvPr>
            <p:ph idx="4294967295"/>
          </p:nvPr>
        </p:nvSpPr>
        <p:spPr>
          <a:xfrm>
            <a:off x="684213" y="1477963"/>
            <a:ext cx="8007350" cy="4830762"/>
          </a:xfrm>
        </p:spPr>
        <p:txBody>
          <a:bodyPr anchor="t"/>
          <a:p>
            <a:pPr marL="0" lvl="0" indent="0" algn="ctr">
              <a:buNone/>
            </a:pPr>
            <a:r>
              <a:rPr lang="zh-CN" altLang="en-US" sz="2400" dirty="0">
                <a:solidFill>
                  <a:schemeClr val="accent2"/>
                </a:solidFill>
                <a:ea typeface="隶书" panose="02010509060101010101" pitchFamily="1" charset="-122"/>
              </a:rPr>
              <a:t>（四）发展目标</a:t>
            </a:r>
            <a:endParaRPr lang="zh-CN" altLang="en-US" sz="2400" dirty="0">
              <a:solidFill>
                <a:schemeClr val="accent2"/>
              </a:solidFill>
              <a:ea typeface="隶书" panose="02010509060101010101" pitchFamily="1" charset="-122"/>
            </a:endParaRPr>
          </a:p>
          <a:p>
            <a:pPr marL="0" lvl="0" indent="0">
              <a:lnSpc>
                <a:spcPct val="160000"/>
              </a:lnSpc>
              <a:buNone/>
            </a:pPr>
            <a:r>
              <a:rPr lang="zh-CN" altLang="en-US" dirty="0"/>
              <a:t>         </a:t>
            </a:r>
            <a:r>
              <a:rPr lang="zh-CN" altLang="en-US" sz="2000" dirty="0"/>
              <a:t>通过</a:t>
            </a:r>
            <a:r>
              <a:rPr lang="en-US" altLang="x-none" sz="2000" dirty="0"/>
              <a:t>5</a:t>
            </a:r>
            <a:r>
              <a:rPr lang="zh-CN" altLang="en-US" sz="2000" dirty="0"/>
              <a:t>年努力，全市现代生态循环农业发展取得长足进步，基本建立政府引导、市场主导、企业主体、社会参与的现代生态循环农业发展体制和机制，基本实现：</a:t>
            </a:r>
            <a:endParaRPr lang="zh-CN" altLang="en-US" sz="2000" dirty="0"/>
          </a:p>
          <a:p>
            <a:pPr marL="0" lvl="0" indent="0">
              <a:lnSpc>
                <a:spcPct val="160000"/>
              </a:lnSpc>
              <a:spcBef>
                <a:spcPct val="0"/>
              </a:spcBef>
              <a:buNone/>
            </a:pPr>
            <a:r>
              <a:rPr lang="en-US" altLang="x-none" sz="2000" dirty="0"/>
              <a:t>           1.</a:t>
            </a:r>
            <a:r>
              <a:rPr lang="zh-CN" altLang="en-US" sz="2000" dirty="0"/>
              <a:t>资源循环利用。</a:t>
            </a:r>
            <a:endParaRPr lang="zh-CN" altLang="en-US" sz="2000" dirty="0"/>
          </a:p>
          <a:p>
            <a:pPr marL="0" lvl="0" indent="0">
              <a:lnSpc>
                <a:spcPct val="160000"/>
              </a:lnSpc>
              <a:spcBef>
                <a:spcPct val="0"/>
              </a:spcBef>
              <a:buNone/>
            </a:pPr>
            <a:r>
              <a:rPr lang="en-US" altLang="x-none" sz="2000" dirty="0"/>
              <a:t>           2.</a:t>
            </a:r>
            <a:r>
              <a:rPr lang="zh-CN" altLang="en-US" sz="2000" dirty="0"/>
              <a:t>产业融合发展。</a:t>
            </a:r>
            <a:endParaRPr lang="zh-CN" altLang="en-US" sz="2000" dirty="0"/>
          </a:p>
          <a:p>
            <a:pPr marL="0" lvl="0" indent="0">
              <a:lnSpc>
                <a:spcPct val="160000"/>
              </a:lnSpc>
              <a:spcBef>
                <a:spcPct val="0"/>
              </a:spcBef>
              <a:buNone/>
            </a:pPr>
            <a:r>
              <a:rPr lang="en-US" altLang="x-none" sz="2000" dirty="0"/>
              <a:t>           3.</a:t>
            </a:r>
            <a:r>
              <a:rPr lang="zh-CN" altLang="en-US" sz="2000" dirty="0"/>
              <a:t>产品优质安全。                   的发展目标。</a:t>
            </a:r>
            <a:endParaRPr lang="zh-CN" altLang="en-US" sz="2000" dirty="0"/>
          </a:p>
          <a:p>
            <a:pPr marL="0" lvl="0" indent="0">
              <a:lnSpc>
                <a:spcPct val="160000"/>
              </a:lnSpc>
              <a:spcBef>
                <a:spcPct val="0"/>
              </a:spcBef>
              <a:buNone/>
            </a:pPr>
            <a:r>
              <a:rPr lang="en-US" altLang="x-none" sz="2000" dirty="0"/>
              <a:t>           4.</a:t>
            </a:r>
            <a:r>
              <a:rPr lang="zh-CN" altLang="en-US" sz="2000" dirty="0"/>
              <a:t>效益显著提升。</a:t>
            </a:r>
            <a:endParaRPr lang="zh-CN" altLang="en-US" sz="2000" dirty="0"/>
          </a:p>
          <a:p>
            <a:pPr marL="0" lvl="0" indent="0">
              <a:lnSpc>
                <a:spcPct val="160000"/>
              </a:lnSpc>
              <a:spcBef>
                <a:spcPct val="0"/>
              </a:spcBef>
              <a:buNone/>
            </a:pPr>
            <a:r>
              <a:rPr lang="en-US" altLang="x-none" sz="2000" dirty="0"/>
              <a:t>           5.</a:t>
            </a:r>
            <a:r>
              <a:rPr lang="zh-CN" altLang="en-US" sz="2000" dirty="0"/>
              <a:t>环境生态优美。</a:t>
            </a:r>
            <a:endParaRPr lang="zh-CN" altLang="en-US" sz="2000" dirty="0"/>
          </a:p>
        </p:txBody>
      </p:sp>
      <p:sp>
        <p:nvSpPr>
          <p:cNvPr id="217091" name="直接连接符 26629"/>
          <p:cNvSpPr/>
          <p:nvPr/>
        </p:nvSpPr>
        <p:spPr>
          <a:xfrm flipV="1">
            <a:off x="3563938" y="4868863"/>
            <a:ext cx="1152525" cy="1081087"/>
          </a:xfrm>
          <a:prstGeom prst="line">
            <a:avLst/>
          </a:prstGeom>
          <a:ln w="57150" cap="flat" cmpd="sng">
            <a:solidFill>
              <a:schemeClr val="tx1"/>
            </a:solidFill>
            <a:prstDash val="solid"/>
            <a:round/>
            <a:headEnd type="none" w="med" len="med"/>
            <a:tailEnd type="none" w="med" len="med"/>
          </a:ln>
        </p:spPr>
        <p:txBody>
          <a:bodyPr anchor="t"/>
          <a:p>
            <a:pPr lvl="0" indent="0"/>
            <a:endParaRPr lang="zh-CN" altLang="en-US" b="0" dirty="0">
              <a:latin typeface="Arial" panose="020B0604020202020204" pitchFamily="34" charset="0"/>
              <a:ea typeface="宋体" panose="02010600030101010101" pitchFamily="2" charset="-122"/>
            </a:endParaRPr>
          </a:p>
        </p:txBody>
      </p:sp>
      <p:sp>
        <p:nvSpPr>
          <p:cNvPr id="217092" name="直接连接符 26628"/>
          <p:cNvSpPr/>
          <p:nvPr/>
        </p:nvSpPr>
        <p:spPr>
          <a:xfrm>
            <a:off x="3563938" y="3933825"/>
            <a:ext cx="1152525" cy="935038"/>
          </a:xfrm>
          <a:prstGeom prst="line">
            <a:avLst/>
          </a:prstGeom>
          <a:ln w="57150" cap="flat" cmpd="sng">
            <a:solidFill>
              <a:schemeClr val="tx1"/>
            </a:solidFill>
            <a:prstDash val="solid"/>
            <a:round/>
            <a:headEnd type="none" w="med" len="med"/>
            <a:tailEnd type="none" w="med" len="med"/>
          </a:ln>
        </p:spPr>
        <p:txBody>
          <a:bodyPr anchor="t"/>
          <a:p>
            <a:pPr lvl="0" indent="0"/>
            <a:r>
              <a:rPr lang="en-US" altLang="x-none" b="0" dirty="0">
                <a:latin typeface="Arial" panose="020B0604020202020204" pitchFamily="34" charset="0"/>
                <a:ea typeface="宋体" panose="02010600030101010101" pitchFamily="2" charset="-122"/>
              </a:rPr>
              <a:t> </a:t>
            </a:r>
            <a:endParaRPr lang="en-US" altLang="x-none" b="0" dirty="0">
              <a:latin typeface="Arial" panose="020B0604020202020204" pitchFamily="34" charset="0"/>
              <a:ea typeface="宋体" panose="02010600030101010101" pitchFamily="2" charset="-122"/>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8113" name="文本占位符 114690"/>
          <p:cNvSpPr>
            <a:spLocks noGrp="1" noRot="1"/>
          </p:cNvSpPr>
          <p:nvPr>
            <p:ph idx="4294967295"/>
          </p:nvPr>
        </p:nvSpPr>
        <p:spPr>
          <a:xfrm>
            <a:off x="250825" y="1143000"/>
            <a:ext cx="8540750" cy="5265738"/>
          </a:xfrm>
        </p:spPr>
        <p:txBody>
          <a:bodyPr anchor="t"/>
          <a:p>
            <a:pPr lvl="0" indent="-342900">
              <a:lnSpc>
                <a:spcPct val="120000"/>
              </a:lnSpc>
            </a:pPr>
            <a:r>
              <a:rPr lang="en-US" altLang="x-none" sz="2000" dirty="0"/>
              <a:t>1.</a:t>
            </a:r>
            <a:r>
              <a:rPr lang="zh-CN" altLang="en-US" sz="2000" dirty="0"/>
              <a:t>资源循环利用。农牧结合、产业循环的农业资源循环利用机制基本建立，农业节水技术普遍应用，病死畜禽全部实现无害化集中处理，畜禽排泄物、农作物秸秆资源化利用、农业废弃包装物回收处置水平大幅提升。规模化养殖场畜禽粪便处理率达到</a:t>
            </a:r>
            <a:r>
              <a:rPr lang="en-US" altLang="x-none" sz="2000" dirty="0"/>
              <a:t>90%</a:t>
            </a:r>
            <a:r>
              <a:rPr lang="zh-CN" altLang="en-US" sz="2000" dirty="0"/>
              <a:t>，农作物秸秆资源化利用达到</a:t>
            </a:r>
            <a:r>
              <a:rPr lang="en-US" altLang="x-none" sz="2000" dirty="0"/>
              <a:t>95%</a:t>
            </a:r>
            <a:r>
              <a:rPr lang="zh-CN" altLang="en-US" sz="2000" dirty="0"/>
              <a:t>，农膜残留处理率达到</a:t>
            </a:r>
            <a:r>
              <a:rPr lang="en-US" altLang="x-none" sz="2000" dirty="0"/>
              <a:t>85%</a:t>
            </a:r>
            <a:r>
              <a:rPr lang="zh-CN" altLang="en-US" sz="2000" dirty="0"/>
              <a:t>，农业灌溉水有效利用系数达到</a:t>
            </a:r>
            <a:r>
              <a:rPr lang="en-US" altLang="x-none" sz="2000" dirty="0"/>
              <a:t>0.6</a:t>
            </a:r>
            <a:r>
              <a:rPr lang="zh-CN" altLang="en-US" sz="2000" dirty="0"/>
              <a:t>，病死动物无害化处理率达到</a:t>
            </a:r>
            <a:r>
              <a:rPr lang="en-US" altLang="x-none" sz="2000" dirty="0"/>
              <a:t>95%</a:t>
            </a:r>
            <a:r>
              <a:rPr lang="zh-CN" altLang="en-US" sz="2000" dirty="0"/>
              <a:t>，木、竹原材料有效利用率达到</a:t>
            </a:r>
            <a:r>
              <a:rPr lang="en-US" altLang="x-none" sz="2000" dirty="0"/>
              <a:t>98%</a:t>
            </a:r>
            <a:r>
              <a:rPr lang="zh-CN" altLang="en-US" sz="2000" dirty="0"/>
              <a:t>以上。</a:t>
            </a:r>
            <a:endParaRPr lang="zh-CN" altLang="en-US" sz="2000" dirty="0"/>
          </a:p>
          <a:p>
            <a:pPr lvl="0" indent="-342900">
              <a:lnSpc>
                <a:spcPct val="120000"/>
              </a:lnSpc>
            </a:pPr>
            <a:r>
              <a:rPr lang="en-US" altLang="x-none" sz="2000" dirty="0"/>
              <a:t>2.</a:t>
            </a:r>
            <a:r>
              <a:rPr lang="zh-CN" altLang="en-US" sz="2000" dirty="0"/>
              <a:t>产业融合发展。农业全产业链链接机制基本建立，在稳定粮食生产能力建设，突出优势特色、产业的基础上，休闲观光农业、农产品精深加工业、粮经互融产业、农产品电子商务等新业态快速发展，生态高效、特色精品农业竞争力大幅提升。探索推广生态循环农业模式</a:t>
            </a:r>
            <a:r>
              <a:rPr lang="en-US" altLang="x-none" sz="2000" dirty="0"/>
              <a:t>10</a:t>
            </a:r>
            <a:r>
              <a:rPr lang="zh-CN" altLang="en-US" sz="2000" dirty="0"/>
              <a:t>个以上，农村网店实现村村全覆盖，创建一批省级及以上休闲农业与乡村旅游专业村、特色镇、示范休闲农庄、农业主题公园、森林公园、森林康养基地与森林人家。</a:t>
            </a:r>
            <a:endParaRPr lang="zh-CN" altLang="en-US" sz="2000"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9137" name="文本占位符 115714"/>
          <p:cNvSpPr>
            <a:spLocks noGrp="1" noRot="1"/>
          </p:cNvSpPr>
          <p:nvPr>
            <p:ph idx="4294967295"/>
          </p:nvPr>
        </p:nvSpPr>
        <p:spPr>
          <a:xfrm>
            <a:off x="250825" y="981075"/>
            <a:ext cx="8540750" cy="5545138"/>
          </a:xfrm>
        </p:spPr>
        <p:txBody>
          <a:bodyPr anchor="t"/>
          <a:p>
            <a:pPr lvl="0" indent="-342900">
              <a:lnSpc>
                <a:spcPct val="110000"/>
              </a:lnSpc>
            </a:pPr>
            <a:r>
              <a:rPr lang="en-US" altLang="x-none" sz="2000" dirty="0"/>
              <a:t>3.</a:t>
            </a:r>
            <a:r>
              <a:rPr lang="zh-CN" altLang="en-US" sz="2000" dirty="0"/>
              <a:t>产品优质安全。农产品质量安全管控机制基本建立，农业标准化、绿色化、品牌化稳步推进，绿色有机农业比重进一步提高，农业品牌效益和产品附加值得到明显提升。到十三五期末，全市“三品一标”生产面积达到</a:t>
            </a:r>
            <a:r>
              <a:rPr lang="en-US" altLang="x-none" sz="2000" dirty="0"/>
              <a:t>300</a:t>
            </a:r>
            <a:r>
              <a:rPr lang="zh-CN" altLang="en-US" sz="2000" dirty="0"/>
              <a:t>万亩，森林食品面积达到</a:t>
            </a:r>
            <a:r>
              <a:rPr lang="en-US" altLang="x-none" sz="2000" dirty="0"/>
              <a:t>100</a:t>
            </a:r>
            <a:r>
              <a:rPr lang="zh-CN" altLang="en-US" sz="2000" dirty="0"/>
              <a:t>万亩，主要农产品中“三品一标”产品种植面积比例达到</a:t>
            </a:r>
            <a:r>
              <a:rPr lang="en-US" altLang="x-none" sz="2000" dirty="0"/>
              <a:t>35%</a:t>
            </a:r>
            <a:r>
              <a:rPr lang="zh-CN" altLang="en-US" sz="2000" dirty="0"/>
              <a:t>。</a:t>
            </a:r>
            <a:endParaRPr lang="zh-CN" altLang="en-US" sz="2000" dirty="0"/>
          </a:p>
          <a:p>
            <a:pPr lvl="0" indent="-342900">
              <a:lnSpc>
                <a:spcPct val="110000"/>
              </a:lnSpc>
            </a:pPr>
            <a:r>
              <a:rPr lang="en-US" altLang="x-none" sz="2000" dirty="0"/>
              <a:t>4.</a:t>
            </a:r>
            <a:r>
              <a:rPr lang="zh-CN" altLang="en-US" sz="2000" dirty="0"/>
              <a:t>效益显著提升。生态农业经济发展机制基本建立，生态循环农业经营主体不断发展壮大，产业链条完整、功能多样、业态丰富、利益联结紧密、产村融合更加协调的现代生态农业发展格局基本形成，生态经济成为农业新的增长点，农业竞争力明显提高，农民收入持续增加，农村活力显著增强。</a:t>
            </a:r>
            <a:endParaRPr lang="zh-CN" altLang="en-US" sz="2000" dirty="0"/>
          </a:p>
          <a:p>
            <a:pPr lvl="0" indent="-342900">
              <a:lnSpc>
                <a:spcPct val="110000"/>
              </a:lnSpc>
            </a:pPr>
            <a:r>
              <a:rPr lang="en-US" altLang="x-none" sz="2000" dirty="0"/>
              <a:t>5.</a:t>
            </a:r>
            <a:r>
              <a:rPr lang="zh-CN" altLang="en-US" sz="2000" dirty="0"/>
              <a:t>环境生态优美。农业面源污染防治和生态保护机制基本建立，农药、化肥使用量大幅调减，畜禽粪污直排、秸秆露天焚烧、农业废弃包装物乱丢弃现象基本消除，农业生态优势更加突显。农业面源污染综合防治率达到</a:t>
            </a:r>
            <a:r>
              <a:rPr lang="en-US" altLang="x-none" sz="2000" dirty="0"/>
              <a:t>80%</a:t>
            </a:r>
            <a:r>
              <a:rPr lang="zh-CN" altLang="en-US" sz="2000" dirty="0"/>
              <a:t>，测土配方施肥</a:t>
            </a:r>
            <a:r>
              <a:rPr lang="en-US" altLang="x-none" sz="2000" dirty="0"/>
              <a:t>600</a:t>
            </a:r>
            <a:r>
              <a:rPr lang="zh-CN" altLang="en-US" sz="2000" dirty="0"/>
              <a:t>万亩次、化肥使用量实现零增长，化学农药使用量减少</a:t>
            </a:r>
            <a:r>
              <a:rPr lang="en-US" altLang="x-none" sz="2000" dirty="0"/>
              <a:t>10%</a:t>
            </a:r>
            <a:r>
              <a:rPr lang="zh-CN" altLang="en-US" sz="2000" dirty="0"/>
              <a:t>，建设美丽乡村（生态村）</a:t>
            </a:r>
            <a:r>
              <a:rPr lang="en-US" altLang="x-none" sz="2000" dirty="0"/>
              <a:t>1000</a:t>
            </a:r>
            <a:r>
              <a:rPr lang="zh-CN" altLang="en-US" sz="2000" dirty="0"/>
              <a:t>个。</a:t>
            </a:r>
            <a:endParaRPr lang="zh-CN" altLang="en-US" sz="2000" dirty="0"/>
          </a:p>
          <a:p>
            <a:pPr lvl="0" indent="-342900">
              <a:lnSpc>
                <a:spcPct val="80000"/>
              </a:lnSpc>
            </a:pPr>
            <a:endParaRPr lang="zh-CN" altLang="en-US" sz="20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0161" name="标题 120833"/>
          <p:cNvSpPr>
            <a:spLocks noGrp="1" noRot="1"/>
          </p:cNvSpPr>
          <p:nvPr>
            <p:ph type="title"/>
          </p:nvPr>
        </p:nvSpPr>
        <p:spPr>
          <a:xfrm>
            <a:off x="301625" y="320675"/>
            <a:ext cx="8540750" cy="655638"/>
          </a:xfrm>
        </p:spPr>
        <p:txBody>
          <a:bodyPr anchor="ctr"/>
          <a:p>
            <a:pPr lvl="0" indent="0"/>
            <a:r>
              <a:rPr lang="zh-CN" altLang="en-US">
                <a:ea typeface="华文新魏" panose="02010800040101010101" charset="-122"/>
              </a:rPr>
              <a:t>绵阳市发展生态循环农业的总体思路</a:t>
            </a:r>
            <a:endParaRPr lang="zh-CN" altLang="en-US">
              <a:ea typeface="华文新魏" panose="02010800040101010101" charset="-122"/>
            </a:endParaRPr>
          </a:p>
        </p:txBody>
      </p:sp>
      <p:sp>
        <p:nvSpPr>
          <p:cNvPr id="220162" name="文本占位符 120834"/>
          <p:cNvSpPr>
            <a:spLocks noGrp="1" noRot="1"/>
          </p:cNvSpPr>
          <p:nvPr>
            <p:ph idx="4294967295"/>
          </p:nvPr>
        </p:nvSpPr>
        <p:spPr>
          <a:xfrm>
            <a:off x="323850" y="1484313"/>
            <a:ext cx="8540750" cy="4383087"/>
          </a:xfrm>
        </p:spPr>
        <p:txBody>
          <a:bodyPr anchor="t"/>
          <a:p>
            <a:pPr marL="0" lvl="0" indent="0" algn="ctr">
              <a:buNone/>
            </a:pPr>
            <a:r>
              <a:rPr lang="zh-CN" altLang="en-US" sz="2400" dirty="0">
                <a:solidFill>
                  <a:schemeClr val="accent2"/>
                </a:solidFill>
                <a:ea typeface="隶书" panose="02010509060101010101" pitchFamily="1" charset="-122"/>
              </a:rPr>
              <a:t>（五）发展方向</a:t>
            </a:r>
            <a:endParaRPr lang="zh-CN" altLang="en-US" sz="2400" dirty="0">
              <a:solidFill>
                <a:schemeClr val="accent2"/>
              </a:solidFill>
              <a:ea typeface="隶书" panose="02010509060101010101" pitchFamily="1" charset="-122"/>
            </a:endParaRPr>
          </a:p>
          <a:p>
            <a:pPr marL="0" lvl="0" indent="0">
              <a:lnSpc>
                <a:spcPct val="90000"/>
              </a:lnSpc>
              <a:spcBef>
                <a:spcPct val="0"/>
              </a:spcBef>
              <a:buNone/>
            </a:pPr>
            <a:endParaRPr lang="en-US" altLang="x-none" sz="2000" dirty="0"/>
          </a:p>
          <a:p>
            <a:pPr marL="0" lvl="0" indent="0">
              <a:lnSpc>
                <a:spcPct val="90000"/>
              </a:lnSpc>
              <a:spcBef>
                <a:spcPct val="0"/>
              </a:spcBef>
              <a:buNone/>
            </a:pPr>
            <a:r>
              <a:rPr lang="en-US" altLang="x-none" sz="2000" dirty="0">
                <a:latin typeface="黑体" panose="02010600030101010101" pitchFamily="1" charset="-122"/>
                <a:ea typeface="黑体" panose="02010600030101010101" pitchFamily="1" charset="-122"/>
              </a:rPr>
              <a:t>1、守总量、调结构：</a:t>
            </a:r>
            <a:endParaRPr lang="en-US" altLang="x-none" sz="2000" dirty="0">
              <a:latin typeface="黑体" panose="02010600030101010101" pitchFamily="1" charset="-122"/>
              <a:ea typeface="黑体" panose="02010600030101010101" pitchFamily="1" charset="-122"/>
            </a:endParaRPr>
          </a:p>
          <a:p>
            <a:pPr marL="0" lvl="0" indent="0">
              <a:lnSpc>
                <a:spcPct val="120000"/>
              </a:lnSpc>
              <a:spcBef>
                <a:spcPct val="0"/>
              </a:spcBef>
              <a:buNone/>
            </a:pPr>
            <a:r>
              <a:rPr lang="zh-CN" altLang="en-US" sz="2000" dirty="0"/>
              <a:t>        在守住耕地红线、基本农田和农田灌溉用水量不减的前提下，使得农业资源利用效率、环境治理和农业生态保护与建设取得突破性进展；粮食等主要农产品供给得到稳定保障，农业结构和布局科学合理，形成生产发展、产品安全、农民富裕、生态文明的农业发展新格局。</a:t>
            </a:r>
            <a:endParaRPr lang="zh-CN" altLang="en-US" sz="2000" dirty="0"/>
          </a:p>
        </p:txBody>
      </p:sp>
      <p:sp>
        <p:nvSpPr>
          <p:cNvPr id="220163" name="矩形 1"/>
          <p:cNvSpPr/>
          <p:nvPr/>
        </p:nvSpPr>
        <p:spPr>
          <a:xfrm>
            <a:off x="388938" y="4005263"/>
            <a:ext cx="8340725" cy="2378075"/>
          </a:xfrm>
          <a:prstGeom prst="rect">
            <a:avLst/>
          </a:prstGeom>
          <a:noFill/>
          <a:ln w="9525">
            <a:noFill/>
          </a:ln>
        </p:spPr>
        <p:txBody>
          <a:bodyPr wrap="square" anchor="t">
            <a:spAutoFit/>
          </a:bodyPr>
          <a:p>
            <a:pPr lvl="0" indent="0" eaLnBrk="0" hangingPunct="0">
              <a:lnSpc>
                <a:spcPct val="150000"/>
              </a:lnSpc>
            </a:pPr>
            <a:r>
              <a:rPr lang="en-US" altLang="x-none" sz="2000" b="0" dirty="0">
                <a:latin typeface="黑体" panose="02010600030101010101" pitchFamily="1" charset="-122"/>
                <a:ea typeface="黑体" panose="02010600030101010101" pitchFamily="1" charset="-122"/>
              </a:rPr>
              <a:t>2、提高资源利用率：</a:t>
            </a:r>
            <a:endParaRPr lang="zh-CN" altLang="en-US" sz="2000" b="0" dirty="0">
              <a:latin typeface="Calibri" panose="020F0502020204030204" pitchFamily="2" charset="0"/>
              <a:ea typeface="仿宋_GB2312" panose="02010609030101010101" pitchFamily="1" charset="-122"/>
            </a:endParaRPr>
          </a:p>
          <a:p>
            <a:pPr lvl="0" indent="0" algn="just" eaLnBrk="0" hangingPunct="0">
              <a:lnSpc>
                <a:spcPct val="150000"/>
              </a:lnSpc>
            </a:pPr>
            <a:r>
              <a:rPr lang="zh-CN" altLang="en-US" sz="2000" b="0" dirty="0">
                <a:latin typeface="Calibri" panose="020F0502020204030204" pitchFamily="2" charset="0"/>
                <a:ea typeface="仿宋_GB2312" panose="02010609030101010101" pitchFamily="1" charset="-122"/>
              </a:rPr>
              <a:t>  </a:t>
            </a:r>
            <a:r>
              <a:rPr lang="zh-CN" altLang="en-US" sz="2000" b="0" dirty="0">
                <a:latin typeface="Arial" panose="020B0604020202020204" pitchFamily="34" charset="0"/>
                <a:ea typeface="宋体" panose="02010600030101010101" pitchFamily="2" charset="-122"/>
              </a:rPr>
              <a:t>      在农业资源利用方面，优化水土资源开发方略、控制水土资源开发强度、提高水土资源利用效率、形成与资源承载能力相适应的农业生产布局与农作物种植结构，土地生产率和劳动生产率显著提高，土壤有机质丰富，全面实现资源节约型农业。</a:t>
            </a:r>
            <a:endParaRPr lang="zh-CN" altLang="en-US" sz="2000" b="0" dirty="0">
              <a:latin typeface="Arial" panose="020B0604020202020204" pitchFamily="34" charset="0"/>
              <a:ea typeface="宋体" panose="02010600030101010101" pitchFamily="2" charset="-122"/>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7394" name="标题 3"/>
          <p:cNvSpPr>
            <a:spLocks noGrp="1" noRot="1"/>
          </p:cNvSpPr>
          <p:nvPr>
            <p:ph type="title"/>
          </p:nvPr>
        </p:nvSpPr>
        <p:spPr>
          <a:xfrm>
            <a:off x="323850" y="3357563"/>
            <a:ext cx="8229600" cy="1143000"/>
          </a:xfrm>
        </p:spPr>
        <p:txBody>
          <a:bodyPr wrap="square" anchor="ctr"/>
          <a:p>
            <a:pPr lvl="0" fontAlgn="base"/>
            <a:br>
              <a:rPr lang="en-US" altLang="x-none" dirty="0">
                <a:effectLst>
                  <a:outerShdw blurRad="38100" dist="38100" dir="2700000">
                    <a:srgbClr val="FFFFFF"/>
                  </a:outerShdw>
                </a:effectLst>
              </a:rPr>
            </a:br>
            <a:endParaRPr lang="en-US" altLang="x-none" strike="noStrike" noProof="1" dirty="0">
              <a:effectLst>
                <a:outerShdw blurRad="38100" dist="38100" dir="2700000">
                  <a:srgbClr val="FFFFFF"/>
                </a:outerShdw>
              </a:effectLst>
            </a:endParaRPr>
          </a:p>
        </p:txBody>
      </p:sp>
      <p:sp>
        <p:nvSpPr>
          <p:cNvPr id="221186" name="矩形 1"/>
          <p:cNvSpPr/>
          <p:nvPr/>
        </p:nvSpPr>
        <p:spPr>
          <a:xfrm>
            <a:off x="179388" y="1268413"/>
            <a:ext cx="8713787" cy="2378075"/>
          </a:xfrm>
          <a:prstGeom prst="rect">
            <a:avLst/>
          </a:prstGeom>
          <a:noFill/>
          <a:ln w="9525">
            <a:noFill/>
          </a:ln>
        </p:spPr>
        <p:txBody>
          <a:bodyPr anchor="t">
            <a:spAutoFit/>
          </a:bodyPr>
          <a:p>
            <a:pPr lvl="0" indent="408305" algn="just" eaLnBrk="0" hangingPunct="0">
              <a:lnSpc>
                <a:spcPct val="150000"/>
              </a:lnSpc>
            </a:pPr>
            <a:r>
              <a:rPr lang="en-US" altLang="x-none" sz="2000" b="0" dirty="0">
                <a:latin typeface="黑体" panose="02010600030101010101" pitchFamily="1" charset="-122"/>
                <a:ea typeface="黑体" panose="02010600030101010101" pitchFamily="1" charset="-122"/>
              </a:rPr>
              <a:t>3</a:t>
            </a:r>
            <a:r>
              <a:rPr lang="zh-CN" altLang="en-US" sz="2000" b="0" dirty="0">
                <a:latin typeface="黑体" panose="02010600030101010101" pitchFamily="1" charset="-122"/>
                <a:ea typeface="黑体" panose="02010600030101010101" pitchFamily="1" charset="-122"/>
              </a:rPr>
              <a:t>、突出农业环境治理：</a:t>
            </a:r>
            <a:endParaRPr lang="zh-CN" altLang="en-US" sz="2000" b="0" dirty="0">
              <a:latin typeface="黑体" panose="02010600030101010101" pitchFamily="1" charset="-122"/>
              <a:ea typeface="黑体" panose="02010600030101010101" pitchFamily="1" charset="-122"/>
            </a:endParaRPr>
          </a:p>
          <a:p>
            <a:pPr lvl="0" indent="408305" algn="just" eaLnBrk="0" hangingPunct="0">
              <a:lnSpc>
                <a:spcPct val="150000"/>
              </a:lnSpc>
            </a:pPr>
            <a:r>
              <a:rPr lang="zh-CN" altLang="en-US" sz="2000" b="0" dirty="0">
                <a:latin typeface="Calibri" panose="020F0502020204030204" pitchFamily="2" charset="0"/>
                <a:ea typeface="仿宋_GB2312" panose="02010609030101010101" pitchFamily="1" charset="-122"/>
              </a:rPr>
              <a:t>  </a:t>
            </a:r>
            <a:r>
              <a:rPr lang="zh-CN" altLang="en-US" sz="2000" b="0" dirty="0">
                <a:latin typeface="宋体" panose="02010600030101010101" pitchFamily="2" charset="-122"/>
                <a:ea typeface="仿宋_GB2312" panose="02010609030101010101" pitchFamily="1" charset="-122"/>
              </a:rPr>
              <a:t>在农业环境治理方面，有效治理重金属污染耕地,主要污染物入河湖总量控制在水功能区纳污能力的范围之内；规模化畜禽养殖场（小区）基本全部配套建设废弃物处理设施，全面实现养殖废弃物综合利用率和畜禽养殖无害化处理，农业面源污染得到有效控制，全面实现</a:t>
            </a:r>
            <a:r>
              <a:rPr lang="zh-CN" altLang="en-US" sz="2000" b="0" u="sng" dirty="0">
                <a:latin typeface="宋体" panose="02010600030101010101" pitchFamily="2" charset="-122"/>
                <a:ea typeface="仿宋_GB2312" panose="02010609030101010101" pitchFamily="1" charset="-122"/>
              </a:rPr>
              <a:t>环境友好型农业</a:t>
            </a:r>
            <a:r>
              <a:rPr lang="zh-CN" altLang="en-US" sz="2000" b="0" dirty="0">
                <a:latin typeface="宋体" panose="02010600030101010101" pitchFamily="2" charset="-122"/>
                <a:ea typeface="仿宋_GB2312" panose="02010609030101010101" pitchFamily="1" charset="-122"/>
              </a:rPr>
              <a:t>。</a:t>
            </a:r>
            <a:endParaRPr lang="zh-CN" altLang="en-US" sz="2000" b="0" dirty="0">
              <a:latin typeface="宋体" panose="02010600030101010101" pitchFamily="2" charset="-122"/>
              <a:ea typeface="仿宋_GB2312" panose="02010609030101010101" pitchFamily="1" charset="-122"/>
            </a:endParaRPr>
          </a:p>
        </p:txBody>
      </p:sp>
      <p:sp>
        <p:nvSpPr>
          <p:cNvPr id="221187" name="矩形 1"/>
          <p:cNvSpPr/>
          <p:nvPr/>
        </p:nvSpPr>
        <p:spPr>
          <a:xfrm>
            <a:off x="196850" y="3860800"/>
            <a:ext cx="8335963" cy="2378075"/>
          </a:xfrm>
          <a:prstGeom prst="rect">
            <a:avLst/>
          </a:prstGeom>
          <a:noFill/>
          <a:ln w="9525">
            <a:noFill/>
          </a:ln>
        </p:spPr>
        <p:txBody>
          <a:bodyPr wrap="square" anchor="t">
            <a:spAutoFit/>
          </a:bodyPr>
          <a:p>
            <a:pPr lvl="0" indent="408305" algn="just" eaLnBrk="0" hangingPunct="0">
              <a:lnSpc>
                <a:spcPct val="150000"/>
              </a:lnSpc>
            </a:pPr>
            <a:r>
              <a:rPr lang="en-US" altLang="x-none" sz="2000" b="0" dirty="0">
                <a:latin typeface="黑体" panose="02010600030101010101" pitchFamily="1" charset="-122"/>
                <a:ea typeface="黑体" panose="02010600030101010101" pitchFamily="1" charset="-122"/>
                <a:sym typeface="Arial" panose="020B0604020202020204" pitchFamily="34" charset="0"/>
              </a:rPr>
              <a:t>4、加强生态保护与建设：</a:t>
            </a:r>
            <a:endParaRPr lang="en-US" altLang="x-none" sz="2000" b="0" dirty="0">
              <a:latin typeface="Calibri" panose="020F0502020204030204" pitchFamily="2" charset="0"/>
              <a:ea typeface="仿宋_GB2312" panose="02010609030101010101" pitchFamily="1" charset="-122"/>
              <a:sym typeface="Arial" panose="020B0604020202020204" pitchFamily="34" charset="0"/>
            </a:endParaRPr>
          </a:p>
          <a:p>
            <a:pPr lvl="0" indent="408305" algn="just" eaLnBrk="0" hangingPunct="0">
              <a:lnSpc>
                <a:spcPct val="150000"/>
              </a:lnSpc>
            </a:pPr>
            <a:r>
              <a:rPr lang="en-US" altLang="x-none" sz="2000" b="0" dirty="0">
                <a:latin typeface="Calibri" panose="020F0502020204030204" pitchFamily="2" charset="0"/>
                <a:ea typeface="仿宋_GB2312" panose="02010609030101010101" pitchFamily="1" charset="-122"/>
                <a:sym typeface="Arial" panose="020B0604020202020204" pitchFamily="34" charset="0"/>
              </a:rPr>
              <a:t>   在农业生态保护和建设方面，划定森林、湿地、草原植被、荒漠植被生态保护红线，在维护自然生态系统基本格局的基础上，通过开展生态系统保护、修复和治理，确保生态系统结构更加合理，全面实现生态保育型农业。</a:t>
            </a:r>
            <a:endParaRPr lang="en-US" altLang="x-none" sz="2000" b="0" dirty="0">
              <a:latin typeface="Calibri" panose="020F0502020204030204" pitchFamily="2" charset="0"/>
              <a:ea typeface="仿宋_GB2312" panose="02010609030101010101" pitchFamily="1" charset="-122"/>
              <a:sym typeface="Arial" panose="020B0604020202020204" pitchFamily="34" charset="0"/>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2209" name="标题 177153"/>
          <p:cNvSpPr>
            <a:spLocks noGrp="1" noRot="1"/>
          </p:cNvSpPr>
          <p:nvPr>
            <p:ph type="title"/>
          </p:nvPr>
        </p:nvSpPr>
        <p:spPr>
          <a:xfrm>
            <a:off x="307975" y="258763"/>
            <a:ext cx="8540750" cy="798512"/>
          </a:xfrm>
        </p:spPr>
        <p:txBody>
          <a:bodyPr anchor="ctr"/>
          <a:p>
            <a:pPr lvl="0" indent="0"/>
            <a:r>
              <a:rPr lang="zh-CN" altLang="en-US">
                <a:ea typeface="华文新魏" panose="02010800040101010101" charset="-122"/>
              </a:rPr>
              <a:t>绵阳市发展生态循环农业的总体思路</a:t>
            </a:r>
            <a:endParaRPr lang="zh-CN" altLang="en-US">
              <a:ea typeface="华文新魏" panose="02010800040101010101" charset="-122"/>
            </a:endParaRPr>
          </a:p>
        </p:txBody>
      </p:sp>
      <p:sp>
        <p:nvSpPr>
          <p:cNvPr id="222210" name="文本占位符 177154"/>
          <p:cNvSpPr>
            <a:spLocks noGrp="1" noRot="1"/>
          </p:cNvSpPr>
          <p:nvPr>
            <p:ph idx="4294967295"/>
          </p:nvPr>
        </p:nvSpPr>
        <p:spPr>
          <a:xfrm>
            <a:off x="304800" y="1558925"/>
            <a:ext cx="8540750" cy="588963"/>
          </a:xfrm>
        </p:spPr>
        <p:txBody>
          <a:bodyPr anchor="t"/>
          <a:p>
            <a:pPr lvl="0" indent="-342900" algn="ctr">
              <a:buNone/>
            </a:pPr>
            <a:r>
              <a:rPr lang="zh-CN" altLang="en-US" sz="2400">
                <a:solidFill>
                  <a:srgbClr val="FF0000"/>
                </a:solidFill>
                <a:ea typeface="隶书" panose="02010509060101010101" pitchFamily="1" charset="-122"/>
              </a:rPr>
              <a:t>（六）主要任务</a:t>
            </a:r>
            <a:endParaRPr lang="zh-CN" altLang="en-US" sz="2400">
              <a:solidFill>
                <a:srgbClr val="FF0000"/>
              </a:solidFill>
              <a:ea typeface="隶书" panose="02010509060101010101" pitchFamily="1" charset="-122"/>
            </a:endParaRPr>
          </a:p>
          <a:p>
            <a:pPr lvl="0" indent="-342900">
              <a:buNone/>
            </a:pPr>
            <a:endParaRPr lang="zh-CN" altLang="en-US" sz="2400">
              <a:solidFill>
                <a:srgbClr val="FF0000"/>
              </a:solidFill>
              <a:ea typeface="隶书" panose="02010509060101010101" pitchFamily="1" charset="-122"/>
            </a:endParaRPr>
          </a:p>
        </p:txBody>
      </p:sp>
      <p:sp>
        <p:nvSpPr>
          <p:cNvPr id="222211" name="矩形 177155"/>
          <p:cNvSpPr/>
          <p:nvPr/>
        </p:nvSpPr>
        <p:spPr>
          <a:xfrm>
            <a:off x="611188" y="2205038"/>
            <a:ext cx="7934325" cy="457200"/>
          </a:xfrm>
          <a:prstGeom prst="rect">
            <a:avLst/>
          </a:prstGeom>
          <a:noFill/>
          <a:ln w="9525">
            <a:noFill/>
          </a:ln>
        </p:spPr>
        <p:txBody>
          <a:bodyPr anchor="ctr">
            <a:spAutoFit/>
          </a:bodyPr>
          <a:p>
            <a:pPr lvl="0" indent="0"/>
            <a:r>
              <a:rPr lang="en-US" altLang="x-none" sz="2400" b="0" dirty="0">
                <a:solidFill>
                  <a:srgbClr val="FF0000"/>
                </a:solidFill>
                <a:latin typeface="黑体" panose="02010600030101010101" pitchFamily="1" charset="-122"/>
                <a:ea typeface="黑体" panose="02010600030101010101" pitchFamily="1" charset="-122"/>
              </a:rPr>
              <a:t>——</a:t>
            </a:r>
            <a:r>
              <a:rPr lang="zh-CN" altLang="en-US" sz="2400" b="0" dirty="0">
                <a:solidFill>
                  <a:srgbClr val="FF0000"/>
                </a:solidFill>
                <a:latin typeface="黑体" panose="02010600030101010101" pitchFamily="1" charset="-122"/>
                <a:ea typeface="黑体" panose="02010600030101010101" pitchFamily="1" charset="-122"/>
              </a:rPr>
              <a:t>构建“八大体系”</a:t>
            </a:r>
            <a:endParaRPr lang="zh-CN" altLang="en-US" sz="2400" b="0" dirty="0">
              <a:solidFill>
                <a:srgbClr val="FF0000"/>
              </a:solidFill>
              <a:latin typeface="黑体" panose="02010600030101010101" pitchFamily="1" charset="-122"/>
              <a:ea typeface="黑体" panose="02010600030101010101" pitchFamily="1" charset="-122"/>
            </a:endParaRPr>
          </a:p>
        </p:txBody>
      </p:sp>
      <p:sp>
        <p:nvSpPr>
          <p:cNvPr id="222212" name="矩形 177157"/>
          <p:cNvSpPr/>
          <p:nvPr/>
        </p:nvSpPr>
        <p:spPr>
          <a:xfrm>
            <a:off x="611188" y="2708275"/>
            <a:ext cx="7753350" cy="3505200"/>
          </a:xfrm>
          <a:prstGeom prst="rect">
            <a:avLst/>
          </a:prstGeom>
          <a:noFill/>
          <a:ln w="9525">
            <a:noFill/>
          </a:ln>
        </p:spPr>
        <p:txBody>
          <a:bodyPr wrap="square" anchor="t">
            <a:spAutoFit/>
          </a:bodyPr>
          <a:p>
            <a:pPr lvl="0" indent="0">
              <a:lnSpc>
                <a:spcPct val="140000"/>
              </a:lnSpc>
              <a:buClr>
                <a:srgbClr val="FF6600"/>
              </a:buClr>
              <a:buFont typeface="Wingdings" panose="05000000000000000000" pitchFamily="2" charset="2"/>
              <a:buChar char="u"/>
            </a:pPr>
            <a:r>
              <a:rPr lang="en-US" altLang="x-none" sz="2000" b="0" dirty="0">
                <a:latin typeface="Arial" panose="020B0604020202020204" pitchFamily="34" charset="0"/>
                <a:ea typeface="宋体" panose="02010600030101010101" pitchFamily="2" charset="-122"/>
              </a:rPr>
              <a:t>1.</a:t>
            </a:r>
            <a:r>
              <a:rPr lang="zh-CN" altLang="en-US" sz="2000" b="0" dirty="0">
                <a:latin typeface="Arial" panose="020B0604020202020204" pitchFamily="34" charset="0"/>
                <a:ea typeface="宋体" panose="02010600030101010101" pitchFamily="2" charset="-122"/>
              </a:rPr>
              <a:t>构建农业生态循环利用体系</a:t>
            </a:r>
            <a:endParaRPr lang="zh-CN" altLang="en-US" sz="2000" b="0" dirty="0">
              <a:latin typeface="Arial" panose="020B0604020202020204" pitchFamily="34" charset="0"/>
              <a:ea typeface="宋体" panose="02010600030101010101" pitchFamily="2" charset="-122"/>
            </a:endParaRPr>
          </a:p>
          <a:p>
            <a:pPr lvl="0" indent="0">
              <a:lnSpc>
                <a:spcPct val="140000"/>
              </a:lnSpc>
              <a:buClr>
                <a:srgbClr val="FF6600"/>
              </a:buClr>
              <a:buFont typeface="Wingdings" panose="05000000000000000000" pitchFamily="2" charset="2"/>
              <a:buChar char="u"/>
            </a:pPr>
            <a:r>
              <a:rPr lang="en-US" altLang="x-none" sz="2000" b="0" dirty="0">
                <a:latin typeface="Arial" panose="020B0604020202020204" pitchFamily="34" charset="0"/>
                <a:ea typeface="宋体" panose="02010600030101010101" pitchFamily="2" charset="-122"/>
              </a:rPr>
              <a:t>2.</a:t>
            </a:r>
            <a:r>
              <a:rPr lang="zh-CN" altLang="en-US" sz="2000" b="0" dirty="0">
                <a:latin typeface="Arial" panose="020B0604020202020204" pitchFamily="34" charset="0"/>
                <a:ea typeface="宋体" panose="02010600030101010101" pitchFamily="2" charset="-122"/>
              </a:rPr>
              <a:t>构建特色农业产业体系</a:t>
            </a:r>
            <a:endParaRPr lang="zh-CN" altLang="en-US" sz="2000" b="0" dirty="0">
              <a:latin typeface="Arial" panose="020B0604020202020204" pitchFamily="34" charset="0"/>
              <a:ea typeface="宋体" panose="02010600030101010101" pitchFamily="2" charset="-122"/>
            </a:endParaRPr>
          </a:p>
          <a:p>
            <a:pPr lvl="0" indent="0">
              <a:lnSpc>
                <a:spcPct val="140000"/>
              </a:lnSpc>
              <a:buClr>
                <a:srgbClr val="FF6600"/>
              </a:buClr>
              <a:buFont typeface="Wingdings" panose="05000000000000000000" pitchFamily="2" charset="2"/>
              <a:buChar char="u"/>
            </a:pPr>
            <a:r>
              <a:rPr lang="en-US" altLang="x-none" sz="2000" b="0" dirty="0">
                <a:latin typeface="Arial" panose="020B0604020202020204" pitchFamily="34" charset="0"/>
                <a:ea typeface="宋体" panose="02010600030101010101" pitchFamily="2" charset="-122"/>
              </a:rPr>
              <a:t>3.</a:t>
            </a:r>
            <a:r>
              <a:rPr lang="zh-CN" altLang="en-US" sz="2000" b="0" dirty="0">
                <a:latin typeface="Arial" panose="020B0604020202020204" pitchFamily="34" charset="0"/>
                <a:ea typeface="宋体" panose="02010600030101010101" pitchFamily="2" charset="-122"/>
              </a:rPr>
              <a:t>构建生态循环农业标准体系</a:t>
            </a:r>
            <a:endParaRPr lang="zh-CN" altLang="en-US" sz="2000" b="0" dirty="0">
              <a:latin typeface="Arial" panose="020B0604020202020204" pitchFamily="34" charset="0"/>
              <a:ea typeface="宋体" panose="02010600030101010101" pitchFamily="2" charset="-122"/>
            </a:endParaRPr>
          </a:p>
          <a:p>
            <a:pPr lvl="0" indent="0">
              <a:lnSpc>
                <a:spcPct val="140000"/>
              </a:lnSpc>
              <a:buClr>
                <a:srgbClr val="FF6600"/>
              </a:buClr>
              <a:buFont typeface="Wingdings" panose="05000000000000000000" pitchFamily="2" charset="2"/>
              <a:buChar char="u"/>
            </a:pPr>
            <a:r>
              <a:rPr lang="en-US" altLang="x-none" sz="2000" b="0" dirty="0">
                <a:latin typeface="Arial" panose="020B0604020202020204" pitchFamily="34" charset="0"/>
                <a:ea typeface="宋体" panose="02010600030101010101" pitchFamily="2" charset="-122"/>
              </a:rPr>
              <a:t>4.</a:t>
            </a:r>
            <a:r>
              <a:rPr lang="zh-CN" altLang="en-US" sz="2000" b="0" dirty="0">
                <a:latin typeface="Arial" panose="020B0604020202020204" pitchFamily="34" charset="0"/>
                <a:ea typeface="宋体" panose="02010600030101010101" pitchFamily="2" charset="-122"/>
              </a:rPr>
              <a:t>构建生态循环农业科技支撑体系</a:t>
            </a:r>
            <a:endParaRPr lang="zh-CN" altLang="en-US" sz="2000" b="0" dirty="0">
              <a:latin typeface="Arial" panose="020B0604020202020204" pitchFamily="34" charset="0"/>
              <a:ea typeface="宋体" panose="02010600030101010101" pitchFamily="2" charset="-122"/>
            </a:endParaRPr>
          </a:p>
          <a:p>
            <a:pPr lvl="0" indent="0">
              <a:lnSpc>
                <a:spcPct val="140000"/>
              </a:lnSpc>
              <a:buClr>
                <a:srgbClr val="FF6600"/>
              </a:buClr>
              <a:buFont typeface="Wingdings" panose="05000000000000000000" pitchFamily="2" charset="2"/>
              <a:buChar char="u"/>
            </a:pPr>
            <a:r>
              <a:rPr lang="en-US" altLang="x-none" sz="2000" b="0" dirty="0">
                <a:latin typeface="Arial" panose="020B0604020202020204" pitchFamily="34" charset="0"/>
                <a:ea typeface="宋体" panose="02010600030101010101" pitchFamily="2" charset="-122"/>
              </a:rPr>
              <a:t>5.</a:t>
            </a:r>
            <a:r>
              <a:rPr lang="zh-CN" altLang="en-US" sz="2000" b="0" dirty="0">
                <a:latin typeface="Arial" panose="020B0604020202020204" pitchFamily="34" charset="0"/>
                <a:ea typeface="宋体" panose="02010600030101010101" pitchFamily="2" charset="-122"/>
              </a:rPr>
              <a:t>构建生态循环农业品牌创建体系</a:t>
            </a:r>
            <a:endParaRPr lang="zh-CN" altLang="en-US" sz="2000" b="0" dirty="0">
              <a:latin typeface="Arial" panose="020B0604020202020204" pitchFamily="34" charset="0"/>
              <a:ea typeface="宋体" panose="02010600030101010101" pitchFamily="2" charset="-122"/>
            </a:endParaRPr>
          </a:p>
          <a:p>
            <a:pPr lvl="0" indent="0">
              <a:lnSpc>
                <a:spcPct val="140000"/>
              </a:lnSpc>
              <a:buClr>
                <a:srgbClr val="FF6600"/>
              </a:buClr>
              <a:buFont typeface="Wingdings" panose="05000000000000000000" pitchFamily="2" charset="2"/>
              <a:buChar char="u"/>
            </a:pPr>
            <a:r>
              <a:rPr lang="en-US" altLang="x-none" sz="2000" b="0" dirty="0">
                <a:latin typeface="Arial" panose="020B0604020202020204" pitchFamily="34" charset="0"/>
                <a:ea typeface="宋体" panose="02010600030101010101" pitchFamily="2" charset="-122"/>
              </a:rPr>
              <a:t>6.</a:t>
            </a:r>
            <a:r>
              <a:rPr lang="zh-CN" altLang="en-US" sz="2000" b="0" dirty="0">
                <a:latin typeface="Arial" panose="020B0604020202020204" pitchFamily="34" charset="0"/>
                <a:ea typeface="宋体" panose="02010600030101010101" pitchFamily="2" charset="-122"/>
              </a:rPr>
              <a:t>构建生态循环农业安全保障体系</a:t>
            </a:r>
            <a:endParaRPr lang="zh-CN" altLang="en-US" sz="2000" b="0" dirty="0">
              <a:latin typeface="Arial" panose="020B0604020202020204" pitchFamily="34" charset="0"/>
              <a:ea typeface="宋体" panose="02010600030101010101" pitchFamily="2" charset="-122"/>
            </a:endParaRPr>
          </a:p>
          <a:p>
            <a:pPr lvl="0" indent="0">
              <a:lnSpc>
                <a:spcPct val="140000"/>
              </a:lnSpc>
              <a:buClr>
                <a:srgbClr val="FF6600"/>
              </a:buClr>
              <a:buFont typeface="Wingdings" panose="05000000000000000000" pitchFamily="2" charset="2"/>
              <a:buChar char="u"/>
            </a:pPr>
            <a:r>
              <a:rPr lang="en-US" altLang="x-none" sz="2000" b="0" dirty="0">
                <a:latin typeface="Arial" panose="020B0604020202020204" pitchFamily="34" charset="0"/>
                <a:ea typeface="宋体" panose="02010600030101010101" pitchFamily="2" charset="-122"/>
              </a:rPr>
              <a:t>7.</a:t>
            </a:r>
            <a:r>
              <a:rPr lang="zh-CN" altLang="en-US" sz="2000" b="0" dirty="0">
                <a:latin typeface="Arial" panose="020B0604020202020204" pitchFamily="34" charset="0"/>
                <a:ea typeface="宋体" panose="02010600030101010101" pitchFamily="2" charset="-122"/>
              </a:rPr>
              <a:t>构建生态循环农业设施装备体系</a:t>
            </a:r>
            <a:endParaRPr lang="zh-CN" altLang="en-US" sz="2000" b="0" dirty="0">
              <a:latin typeface="Arial" panose="020B0604020202020204" pitchFamily="34" charset="0"/>
              <a:ea typeface="宋体" panose="02010600030101010101" pitchFamily="2" charset="-122"/>
            </a:endParaRPr>
          </a:p>
          <a:p>
            <a:pPr lvl="0" indent="0">
              <a:lnSpc>
                <a:spcPct val="140000"/>
              </a:lnSpc>
              <a:buClr>
                <a:srgbClr val="FF6600"/>
              </a:buClr>
              <a:buFont typeface="Wingdings" panose="05000000000000000000" pitchFamily="2" charset="2"/>
              <a:buChar char="u"/>
            </a:pPr>
            <a:r>
              <a:rPr lang="en-US" altLang="x-none" sz="2000" b="0" dirty="0">
                <a:latin typeface="Arial" panose="020B0604020202020204" pitchFamily="34" charset="0"/>
                <a:ea typeface="宋体" panose="02010600030101010101" pitchFamily="2" charset="-122"/>
              </a:rPr>
              <a:t>8.</a:t>
            </a:r>
            <a:r>
              <a:rPr lang="zh-CN" altLang="en-US" sz="2000" b="0" dirty="0">
                <a:latin typeface="Arial" panose="020B0604020202020204" pitchFamily="34" charset="0"/>
                <a:ea typeface="宋体" panose="02010600030101010101" pitchFamily="2" charset="-122"/>
              </a:rPr>
              <a:t>构建生态循环农业污染防治体系 </a:t>
            </a:r>
            <a:endParaRPr lang="zh-CN" altLang="en-US" sz="2000" b="0" dirty="0">
              <a:latin typeface="Arial" panose="020B0604020202020204" pitchFamily="34" charset="0"/>
              <a:ea typeface="宋体" panose="02010600030101010101" pitchFamily="2" charset="-122"/>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3233" name="标题 27649"/>
          <p:cNvSpPr>
            <a:spLocks noGrp="1" noRot="1"/>
          </p:cNvSpPr>
          <p:nvPr>
            <p:ph type="title"/>
          </p:nvPr>
        </p:nvSpPr>
        <p:spPr>
          <a:xfrm>
            <a:off x="457200" y="244475"/>
            <a:ext cx="8435975" cy="808038"/>
          </a:xfrm>
        </p:spPr>
        <p:txBody>
          <a:bodyPr anchor="ctr"/>
          <a:p>
            <a:pPr lvl="0" indent="0"/>
            <a:r>
              <a:rPr lang="zh-CN" altLang="en-US" sz="3600">
                <a:ea typeface="华文新魏" panose="02010800040101010101" charset="-122"/>
              </a:rPr>
              <a:t>绵阳市发展生态循环农业的总体思路</a:t>
            </a:r>
            <a:endParaRPr lang="zh-CN" altLang="en-US" sz="3600">
              <a:ea typeface="华文新魏" panose="02010800040101010101" charset="-122"/>
            </a:endParaRPr>
          </a:p>
        </p:txBody>
      </p:sp>
      <p:sp>
        <p:nvSpPr>
          <p:cNvPr id="223234" name="文本占位符 27650"/>
          <p:cNvSpPr>
            <a:spLocks noGrp="1" noRot="1"/>
          </p:cNvSpPr>
          <p:nvPr>
            <p:ph idx="4294967295"/>
          </p:nvPr>
        </p:nvSpPr>
        <p:spPr>
          <a:xfrm>
            <a:off x="684213" y="1196975"/>
            <a:ext cx="8007350" cy="3910013"/>
          </a:xfrm>
        </p:spPr>
        <p:txBody>
          <a:bodyPr anchor="t"/>
          <a:p>
            <a:pPr marL="0" lvl="0" indent="342900" algn="ctr">
              <a:buNone/>
            </a:pPr>
            <a:r>
              <a:rPr lang="zh-CN" altLang="en-US" sz="2400" dirty="0">
                <a:solidFill>
                  <a:srgbClr val="FF0000"/>
                </a:solidFill>
                <a:ea typeface="隶书" panose="02010509060101010101" pitchFamily="1" charset="-122"/>
              </a:rPr>
              <a:t>（七）重点工作</a:t>
            </a:r>
            <a:endParaRPr lang="zh-CN" altLang="en-US" sz="2400" dirty="0">
              <a:solidFill>
                <a:srgbClr val="FF0000"/>
              </a:solidFill>
              <a:ea typeface="隶书" panose="02010509060101010101" pitchFamily="1" charset="-122"/>
            </a:endParaRPr>
          </a:p>
          <a:p>
            <a:pPr marL="0" lvl="0" indent="342900" algn="ctr">
              <a:buNone/>
            </a:pPr>
            <a:endParaRPr lang="zh-CN" altLang="en-US" dirty="0"/>
          </a:p>
          <a:p>
            <a:pPr marL="0" lvl="0" indent="342900">
              <a:lnSpc>
                <a:spcPct val="180000"/>
              </a:lnSpc>
              <a:spcBef>
                <a:spcPct val="0"/>
              </a:spcBef>
            </a:pPr>
            <a:r>
              <a:rPr lang="en-US" altLang="x-none" sz="2000" dirty="0">
                <a:latin typeface="黑体" panose="02010600030101010101" pitchFamily="1" charset="-122"/>
                <a:ea typeface="黑体" panose="02010600030101010101" pitchFamily="1" charset="-122"/>
              </a:rPr>
              <a:t>1.</a:t>
            </a:r>
            <a:r>
              <a:rPr lang="zh-CN" altLang="en-US" sz="2000" dirty="0">
                <a:latin typeface="黑体" panose="02010600030101010101" pitchFamily="1" charset="-122"/>
                <a:ea typeface="黑体" panose="02010600030101010101" pitchFamily="1" charset="-122"/>
              </a:rPr>
              <a:t>优化发展布局，稳定提升农业产能</a:t>
            </a:r>
            <a:endParaRPr lang="zh-CN" altLang="en-US" sz="2000" dirty="0">
              <a:latin typeface="黑体" panose="02010600030101010101" pitchFamily="1" charset="-122"/>
              <a:ea typeface="黑体" panose="02010600030101010101" pitchFamily="1" charset="-122"/>
            </a:endParaRPr>
          </a:p>
          <a:p>
            <a:pPr marL="0" lvl="0" indent="342900">
              <a:lnSpc>
                <a:spcPct val="180000"/>
              </a:lnSpc>
              <a:spcBef>
                <a:spcPct val="0"/>
              </a:spcBef>
            </a:pPr>
            <a:r>
              <a:rPr lang="en-US" altLang="x-none" sz="2000" dirty="0">
                <a:latin typeface="黑体" panose="02010600030101010101" pitchFamily="1" charset="-122"/>
                <a:ea typeface="黑体" panose="02010600030101010101" pitchFamily="1" charset="-122"/>
              </a:rPr>
              <a:t>2.保护耕地资源，促进农田永续利用</a:t>
            </a:r>
            <a:endParaRPr lang="en-US" altLang="x-none" sz="2000" dirty="0">
              <a:latin typeface="黑体" panose="02010600030101010101" pitchFamily="1" charset="-122"/>
              <a:ea typeface="黑体" panose="02010600030101010101" pitchFamily="1" charset="-122"/>
            </a:endParaRPr>
          </a:p>
          <a:p>
            <a:pPr marL="0" lvl="0" indent="342900">
              <a:lnSpc>
                <a:spcPct val="180000"/>
              </a:lnSpc>
              <a:spcBef>
                <a:spcPct val="0"/>
              </a:spcBef>
            </a:pPr>
            <a:r>
              <a:rPr lang="en-US" altLang="x-none" sz="2000" dirty="0">
                <a:latin typeface="黑体" panose="02010600030101010101" pitchFamily="1" charset="-122"/>
                <a:ea typeface="黑体" panose="02010600030101010101" pitchFamily="1" charset="-122"/>
              </a:rPr>
              <a:t>3.节约高效用水，保障农业用水安全</a:t>
            </a:r>
            <a:endParaRPr lang="en-US" altLang="x-none" sz="2000" dirty="0">
              <a:latin typeface="黑体" panose="02010600030101010101" pitchFamily="1" charset="-122"/>
              <a:ea typeface="黑体" panose="02010600030101010101" pitchFamily="1" charset="-122"/>
            </a:endParaRPr>
          </a:p>
          <a:p>
            <a:pPr marL="0" lvl="0" indent="342900">
              <a:lnSpc>
                <a:spcPct val="180000"/>
              </a:lnSpc>
              <a:spcBef>
                <a:spcPct val="0"/>
              </a:spcBef>
            </a:pPr>
            <a:r>
              <a:rPr lang="en-US" altLang="x-none" sz="2000" dirty="0">
                <a:latin typeface="黑体" panose="02010600030101010101" pitchFamily="1" charset="-122"/>
                <a:ea typeface="黑体" panose="02010600030101010101" pitchFamily="1" charset="-122"/>
              </a:rPr>
              <a:t>4.治理环境污染，改善农业农村环境</a:t>
            </a:r>
            <a:endParaRPr lang="en-US" altLang="x-none" sz="2000" dirty="0">
              <a:latin typeface="黑体" panose="02010600030101010101" pitchFamily="1" charset="-122"/>
              <a:ea typeface="黑体" panose="02010600030101010101" pitchFamily="1" charset="-122"/>
            </a:endParaRPr>
          </a:p>
          <a:p>
            <a:pPr marL="0" lvl="0" indent="342900">
              <a:lnSpc>
                <a:spcPct val="180000"/>
              </a:lnSpc>
              <a:spcBef>
                <a:spcPct val="0"/>
              </a:spcBef>
            </a:pPr>
            <a:r>
              <a:rPr lang="en-US" altLang="x-none" sz="2000" dirty="0">
                <a:latin typeface="黑体" panose="02010600030101010101" pitchFamily="1" charset="-122"/>
                <a:ea typeface="黑体" panose="02010600030101010101" pitchFamily="1" charset="-122"/>
              </a:rPr>
              <a:t>5.修复农业生态，提升生态功能  </a:t>
            </a:r>
            <a:endParaRPr lang="zh-CN" altLang="en-US" sz="2400" dirty="0"/>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4257" name="标题 180225"/>
          <p:cNvSpPr>
            <a:spLocks noGrp="1" noRot="1"/>
          </p:cNvSpPr>
          <p:nvPr>
            <p:ph type="title"/>
          </p:nvPr>
        </p:nvSpPr>
        <p:spPr>
          <a:xfrm>
            <a:off x="301625" y="271463"/>
            <a:ext cx="8540750" cy="871537"/>
          </a:xfrm>
        </p:spPr>
        <p:txBody>
          <a:bodyPr anchor="ctr"/>
          <a:p>
            <a:pPr lvl="0" indent="0"/>
            <a:r>
              <a:rPr lang="zh-CN" altLang="en-US">
                <a:ea typeface="华文新魏" panose="02010800040101010101" charset="-122"/>
              </a:rPr>
              <a:t>绵阳市发展生态循环农业的总体思路</a:t>
            </a:r>
            <a:endParaRPr lang="zh-CN" altLang="en-US">
              <a:ea typeface="华文新魏" panose="02010800040101010101" charset="-122"/>
            </a:endParaRPr>
          </a:p>
        </p:txBody>
      </p:sp>
      <p:sp>
        <p:nvSpPr>
          <p:cNvPr id="224258" name="文本占位符 180226"/>
          <p:cNvSpPr>
            <a:spLocks noGrp="1" noRot="1"/>
          </p:cNvSpPr>
          <p:nvPr>
            <p:ph idx="4294967295"/>
          </p:nvPr>
        </p:nvSpPr>
        <p:spPr>
          <a:xfrm>
            <a:off x="304800" y="1700213"/>
            <a:ext cx="8540750" cy="4167187"/>
          </a:xfrm>
        </p:spPr>
        <p:txBody>
          <a:bodyPr anchor="t"/>
          <a:p>
            <a:pPr lvl="0" indent="-342900" algn="ctr">
              <a:lnSpc>
                <a:spcPct val="120000"/>
              </a:lnSpc>
              <a:buNone/>
            </a:pPr>
            <a:r>
              <a:rPr lang="zh-CN" altLang="en-US" sz="2400" dirty="0">
                <a:solidFill>
                  <a:srgbClr val="FF0000"/>
                </a:solidFill>
                <a:ea typeface="隶书" panose="02010509060101010101" pitchFamily="1" charset="-122"/>
              </a:rPr>
              <a:t>（八）保障措施</a:t>
            </a:r>
            <a:endParaRPr lang="zh-CN" altLang="en-US" sz="2400" dirty="0">
              <a:solidFill>
                <a:srgbClr val="FF0000"/>
              </a:solidFill>
              <a:ea typeface="隶书" panose="02010509060101010101" pitchFamily="1" charset="-122"/>
            </a:endParaRPr>
          </a:p>
          <a:p>
            <a:pPr lvl="0" indent="-342900">
              <a:lnSpc>
                <a:spcPct val="120000"/>
              </a:lnSpc>
              <a:buNone/>
            </a:pPr>
            <a:r>
              <a:rPr lang="zh-CN" altLang="en-US" dirty="0">
                <a:solidFill>
                  <a:srgbClr val="FF6600"/>
                </a:solidFill>
              </a:rPr>
              <a:t>   </a:t>
            </a:r>
            <a:r>
              <a:rPr lang="zh-CN" altLang="en-US" sz="1000" dirty="0">
                <a:solidFill>
                  <a:srgbClr val="FF6600"/>
                </a:solidFill>
              </a:rPr>
              <a:t> </a:t>
            </a:r>
            <a:r>
              <a:rPr lang="zh-CN" altLang="en-US" dirty="0">
                <a:solidFill>
                  <a:srgbClr val="FF6600"/>
                </a:solidFill>
              </a:rPr>
              <a:t>     </a:t>
            </a:r>
            <a:r>
              <a:rPr lang="zh-CN" altLang="en-US" sz="2000" dirty="0"/>
              <a:t>坚持</a:t>
            </a:r>
            <a:r>
              <a:rPr lang="zh-CN" altLang="en-US" sz="2000" dirty="0">
                <a:solidFill>
                  <a:srgbClr val="FF6600"/>
                </a:solidFill>
              </a:rPr>
              <a:t>“五个强化”，</a:t>
            </a:r>
            <a:r>
              <a:rPr lang="zh-CN" altLang="en-US" sz="2000" dirty="0"/>
              <a:t>确保“沃野绵州”现代生态循环农业工程建设顺利推进。</a:t>
            </a:r>
            <a:endParaRPr lang="zh-CN" altLang="en-US" sz="2000" dirty="0"/>
          </a:p>
          <a:p>
            <a:pPr lvl="0" indent="-342900" algn="ctr">
              <a:lnSpc>
                <a:spcPct val="150000"/>
              </a:lnSpc>
            </a:pPr>
            <a:r>
              <a:rPr lang="en-US" altLang="x-none" sz="2000" dirty="0">
                <a:latin typeface="黑体" panose="02010600030101010101" pitchFamily="1" charset="-122"/>
                <a:ea typeface="黑体" panose="02010600030101010101" pitchFamily="1" charset="-122"/>
              </a:rPr>
              <a:t>1.</a:t>
            </a:r>
            <a:r>
              <a:rPr lang="zh-CN" altLang="en-US" sz="2000" dirty="0">
                <a:latin typeface="黑体" panose="02010600030101010101" pitchFamily="1" charset="-122"/>
                <a:ea typeface="黑体" panose="02010600030101010101" pitchFamily="1" charset="-122"/>
              </a:rPr>
              <a:t>强化组织领导</a:t>
            </a:r>
            <a:endParaRPr lang="zh-CN" altLang="en-US" sz="2000" dirty="0">
              <a:latin typeface="黑体" panose="02010600030101010101" pitchFamily="1" charset="-122"/>
              <a:ea typeface="黑体" panose="02010600030101010101" pitchFamily="1" charset="-122"/>
            </a:endParaRPr>
          </a:p>
          <a:p>
            <a:pPr lvl="0" indent="-342900" algn="ctr">
              <a:lnSpc>
                <a:spcPct val="150000"/>
              </a:lnSpc>
            </a:pPr>
            <a:r>
              <a:rPr lang="en-US" altLang="x-none" sz="2000" dirty="0">
                <a:latin typeface="黑体" panose="02010600030101010101" pitchFamily="1" charset="-122"/>
                <a:ea typeface="黑体" panose="02010600030101010101" pitchFamily="1" charset="-122"/>
              </a:rPr>
              <a:t>2.</a:t>
            </a:r>
            <a:r>
              <a:rPr lang="zh-CN" altLang="en-US" sz="2000" dirty="0">
                <a:latin typeface="黑体" panose="02010600030101010101" pitchFamily="1" charset="-122"/>
                <a:ea typeface="黑体" panose="02010600030101010101" pitchFamily="1" charset="-122"/>
              </a:rPr>
              <a:t>强化政策扶持</a:t>
            </a:r>
            <a:endParaRPr lang="zh-CN" altLang="en-US" sz="2000" dirty="0">
              <a:latin typeface="黑体" panose="02010600030101010101" pitchFamily="1" charset="-122"/>
              <a:ea typeface="黑体" panose="02010600030101010101" pitchFamily="1" charset="-122"/>
            </a:endParaRPr>
          </a:p>
          <a:p>
            <a:pPr lvl="0" indent="-342900" algn="ctr">
              <a:lnSpc>
                <a:spcPct val="150000"/>
              </a:lnSpc>
            </a:pPr>
            <a:r>
              <a:rPr lang="en-US" altLang="x-none" sz="2000" dirty="0">
                <a:latin typeface="黑体" panose="02010600030101010101" pitchFamily="1" charset="-122"/>
                <a:ea typeface="黑体" panose="02010600030101010101" pitchFamily="1" charset="-122"/>
              </a:rPr>
              <a:t>3.</a:t>
            </a:r>
            <a:r>
              <a:rPr lang="zh-CN" altLang="en-US" sz="2000" dirty="0">
                <a:latin typeface="黑体" panose="02010600030101010101" pitchFamily="1" charset="-122"/>
                <a:ea typeface="黑体" panose="02010600030101010101" pitchFamily="1" charset="-122"/>
              </a:rPr>
              <a:t>强化机制创新</a:t>
            </a:r>
            <a:endParaRPr lang="zh-CN" altLang="en-US" sz="2000" dirty="0">
              <a:latin typeface="黑体" panose="02010600030101010101" pitchFamily="1" charset="-122"/>
              <a:ea typeface="黑体" panose="02010600030101010101" pitchFamily="1" charset="-122"/>
            </a:endParaRPr>
          </a:p>
          <a:p>
            <a:pPr lvl="0" indent="-342900" algn="ctr">
              <a:lnSpc>
                <a:spcPct val="150000"/>
              </a:lnSpc>
            </a:pPr>
            <a:r>
              <a:rPr lang="en-US" altLang="x-none" sz="2000" dirty="0">
                <a:latin typeface="黑体" panose="02010600030101010101" pitchFamily="1" charset="-122"/>
                <a:ea typeface="黑体" panose="02010600030101010101" pitchFamily="1" charset="-122"/>
              </a:rPr>
              <a:t>4.</a:t>
            </a:r>
            <a:r>
              <a:rPr lang="zh-CN" altLang="en-US" sz="2000" dirty="0">
                <a:latin typeface="黑体" panose="02010600030101010101" pitchFamily="1" charset="-122"/>
                <a:ea typeface="黑体" panose="02010600030101010101" pitchFamily="1" charset="-122"/>
              </a:rPr>
              <a:t>强化主体培育</a:t>
            </a:r>
            <a:endParaRPr lang="zh-CN" altLang="en-US" sz="2000" dirty="0">
              <a:latin typeface="黑体" panose="02010600030101010101" pitchFamily="1" charset="-122"/>
              <a:ea typeface="黑体" panose="02010600030101010101" pitchFamily="1" charset="-122"/>
            </a:endParaRPr>
          </a:p>
          <a:p>
            <a:pPr lvl="0" indent="-342900" algn="ctr">
              <a:lnSpc>
                <a:spcPct val="150000"/>
              </a:lnSpc>
            </a:pPr>
            <a:r>
              <a:rPr lang="en-US" altLang="x-none" sz="2000" dirty="0">
                <a:latin typeface="黑体" panose="02010600030101010101" pitchFamily="1" charset="-122"/>
                <a:ea typeface="黑体" panose="02010600030101010101" pitchFamily="1" charset="-122"/>
              </a:rPr>
              <a:t>5.</a:t>
            </a:r>
            <a:r>
              <a:rPr lang="zh-CN" altLang="en-US" sz="2000" dirty="0">
                <a:latin typeface="黑体" panose="02010600030101010101" pitchFamily="1" charset="-122"/>
                <a:ea typeface="黑体" panose="02010600030101010101" pitchFamily="1" charset="-122"/>
              </a:rPr>
              <a:t>强化示范引领</a:t>
            </a:r>
            <a:endParaRPr lang="zh-CN" altLang="en-US" sz="2000" dirty="0">
              <a:latin typeface="黑体" panose="02010600030101010101" pitchFamily="1" charset="-122"/>
              <a:ea typeface="黑体" panose="02010600030101010101" pitchFamily="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5" name="Picture 2" descr="F@4$`VQJS]U)~NN$}PNNWEW"/>
          <p:cNvPicPr>
            <a:picLocks noChangeAspect="1"/>
          </p:cNvPicPr>
          <p:nvPr/>
        </p:nvPicPr>
        <p:blipFill>
          <a:blip r:embed="rId1"/>
          <a:stretch>
            <a:fillRect/>
          </a:stretch>
        </p:blipFill>
        <p:spPr>
          <a:xfrm>
            <a:off x="0" y="2925763"/>
            <a:ext cx="9144000" cy="431800"/>
          </a:xfrm>
          <a:prstGeom prst="rect">
            <a:avLst/>
          </a:prstGeom>
          <a:noFill/>
          <a:ln w="9525">
            <a:noFill/>
          </a:ln>
        </p:spPr>
      </p:pic>
      <p:cxnSp>
        <p:nvCxnSpPr>
          <p:cNvPr id="21506"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1507"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方正舒体" panose="02010601030101010101" pitchFamily="2" charset="-122"/>
              </a:rPr>
              <a:t>粮</a:t>
            </a:r>
            <a:r>
              <a:rPr lang="zh-CN" altLang="en-US" sz="3200" dirty="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p:txBody>
      </p:sp>
      <p:pic>
        <p:nvPicPr>
          <p:cNvPr id="21508" name="图片 14340" descr="W020160308321410267616[1]"/>
          <p:cNvPicPr>
            <a:picLocks noChangeAspect="1"/>
          </p:cNvPicPr>
          <p:nvPr/>
        </p:nvPicPr>
        <p:blipFill>
          <a:blip r:embed="rId2"/>
          <a:stretch>
            <a:fillRect/>
          </a:stretch>
        </p:blipFill>
        <p:spPr>
          <a:xfrm>
            <a:off x="179388" y="1054100"/>
            <a:ext cx="2659062" cy="1773238"/>
          </a:xfrm>
          <a:prstGeom prst="rect">
            <a:avLst/>
          </a:prstGeom>
          <a:noFill/>
          <a:ln w="9525">
            <a:noFill/>
          </a:ln>
        </p:spPr>
      </p:pic>
      <p:sp>
        <p:nvSpPr>
          <p:cNvPr id="20486" name="文本框 14342"/>
          <p:cNvSpPr txBox="1"/>
          <p:nvPr/>
        </p:nvSpPr>
        <p:spPr>
          <a:xfrm>
            <a:off x="3524250" y="1462401"/>
            <a:ext cx="2095500" cy="701040"/>
          </a:xfrm>
          <a:prstGeom prst="rect">
            <a:avLst/>
          </a:prstGeom>
          <a:noFill/>
          <a:ln w="9525">
            <a:noFill/>
          </a:ln>
        </p:spPr>
        <p:txBody>
          <a:bodyPr wrap="square" anchor="t">
            <a:spAutoFit/>
            <a:scene3d>
              <a:camera prst="orthographicFront"/>
              <a:lightRig rig="threePt" dir="t"/>
            </a:scene3d>
          </a:bodyPr>
          <a:p>
            <a:pPr lvl="0" indent="0" fontAlgn="base"/>
            <a:r>
              <a:rPr lang="zh-CN" altLang="en-US" sz="4000" strike="noStrike" noProof="1" dirty="0">
                <a:solidFill>
                  <a:schemeClr val="accent1"/>
                </a:solidFill>
                <a:effectLst>
                  <a:glow rad="139700">
                    <a:schemeClr val="accent4">
                      <a:satMod val="175000"/>
                      <a:alpha val="40000"/>
                    </a:schemeClr>
                  </a:glow>
                  <a:outerShdw blurRad="75057" dist="38100" dir="5400000" sy="-20000" rotWithShape="0">
                    <a:prstClr val="black">
                      <a:alpha val="25000"/>
                    </a:prstClr>
                  </a:outerShdw>
                </a:effectLst>
                <a:latin typeface="Arial" panose="020B0604020202020204" pitchFamily="34" charset="0"/>
                <a:ea typeface="宋体" panose="02010600030101010101" pitchFamily="2" charset="-122"/>
                <a:cs typeface="+mn-ea"/>
              </a:rPr>
              <a:t>怪现象：</a:t>
            </a:r>
            <a:endParaRPr lang="zh-CN" altLang="en-US" sz="4000" strike="noStrike" noProof="1" dirty="0">
              <a:solidFill>
                <a:schemeClr val="accent1"/>
              </a:solidFill>
              <a:effectLst>
                <a:glow rad="139700">
                  <a:schemeClr val="accent4">
                    <a:satMod val="175000"/>
                    <a:alpha val="40000"/>
                  </a:schemeClr>
                </a:glow>
                <a:outerShdw blurRad="75057" dist="38100" dir="5400000" sy="-20000" rotWithShape="0">
                  <a:prstClr val="black">
                    <a:alpha val="25000"/>
                  </a:prstClr>
                </a:outerShdw>
              </a:effectLst>
              <a:latin typeface="Arial" panose="020B0604020202020204" pitchFamily="34" charset="0"/>
              <a:ea typeface="宋体" panose="02010600030101010101" pitchFamily="2" charset="-122"/>
            </a:endParaRPr>
          </a:p>
        </p:txBody>
      </p:sp>
      <p:sp>
        <p:nvSpPr>
          <p:cNvPr id="21510" name="文本框 14343"/>
          <p:cNvSpPr txBox="1"/>
          <p:nvPr/>
        </p:nvSpPr>
        <p:spPr>
          <a:xfrm>
            <a:off x="174625" y="3717925"/>
            <a:ext cx="8794750" cy="1990725"/>
          </a:xfrm>
          <a:prstGeom prst="rect">
            <a:avLst/>
          </a:prstGeom>
          <a:noFill/>
          <a:ln w="9525">
            <a:noFill/>
          </a:ln>
        </p:spPr>
        <p:txBody>
          <a:bodyPr wrap="square" anchor="t">
            <a:spAutoFit/>
          </a:bodyPr>
          <a:p>
            <a:pPr lvl="0" indent="0">
              <a:lnSpc>
                <a:spcPct val="130000"/>
              </a:lnSpc>
            </a:pPr>
            <a:r>
              <a:rPr lang="zh-CN" altLang="en-US" sz="2400" dirty="0">
                <a:latin typeface="宋体" panose="02010600030101010101" pitchFamily="2" charset="-122"/>
                <a:ea typeface="宋体" panose="02010600030101010101" pitchFamily="2" charset="-122"/>
                <a:sym typeface="Arial" panose="020B0604020202020204" pitchFamily="34" charset="0"/>
              </a:rPr>
              <a:t>　　</a:t>
            </a:r>
            <a:r>
              <a:rPr lang="zh-CN" altLang="en-US" sz="2400" dirty="0">
                <a:latin typeface="宋体" panose="02010600030101010101" pitchFamily="2" charset="-122"/>
                <a:ea typeface="宋体" panose="02010600030101010101" pitchFamily="2" charset="-122"/>
              </a:rPr>
              <a:t>既然粮食丰收了，粮食不少，为什么还进口？确实进口在增加。去年我们粮食大概进口了</a:t>
            </a:r>
            <a:r>
              <a:rPr lang="en-US" altLang="x-none" sz="2400" dirty="0">
                <a:latin typeface="宋体" panose="02010600030101010101" pitchFamily="2" charset="-122"/>
                <a:ea typeface="宋体" panose="02010600030101010101" pitchFamily="2" charset="-122"/>
              </a:rPr>
              <a:t>1.2</a:t>
            </a:r>
            <a:r>
              <a:rPr lang="zh-CN" altLang="en-US" sz="2400" dirty="0">
                <a:latin typeface="宋体" panose="02010600030101010101" pitchFamily="2" charset="-122"/>
                <a:ea typeface="宋体" panose="02010600030101010101" pitchFamily="2" charset="-122"/>
              </a:rPr>
              <a:t>亿吨，接近我们自己生产量的五分之一。一个是结构性需要，一个是价格性竞争。去年进口</a:t>
            </a:r>
            <a:r>
              <a:rPr lang="en-US" altLang="x-none" sz="2400" dirty="0">
                <a:latin typeface="宋体" panose="02010600030101010101" pitchFamily="2" charset="-122"/>
                <a:ea typeface="宋体" panose="02010600030101010101" pitchFamily="2" charset="-122"/>
              </a:rPr>
              <a:t>1.2</a:t>
            </a:r>
            <a:r>
              <a:rPr lang="zh-CN" altLang="en-US" sz="2400" dirty="0">
                <a:latin typeface="宋体" panose="02010600030101010101" pitchFamily="2" charset="-122"/>
                <a:ea typeface="宋体" panose="02010600030101010101" pitchFamily="2" charset="-122"/>
              </a:rPr>
              <a:t>亿吨，大体上是大豆</a:t>
            </a:r>
            <a:r>
              <a:rPr lang="en-US" altLang="x-none" sz="2400" dirty="0">
                <a:latin typeface="宋体" panose="02010600030101010101" pitchFamily="2" charset="-122"/>
                <a:ea typeface="宋体" panose="02010600030101010101" pitchFamily="2" charset="-122"/>
              </a:rPr>
              <a:t>8000</a:t>
            </a:r>
            <a:r>
              <a:rPr lang="zh-CN" altLang="en-US" sz="2400" dirty="0">
                <a:latin typeface="宋体" panose="02010600030101010101" pitchFamily="2" charset="-122"/>
                <a:ea typeface="宋体" panose="02010600030101010101" pitchFamily="2" charset="-122"/>
              </a:rPr>
              <a:t>多万吨，谷物</a:t>
            </a:r>
            <a:r>
              <a:rPr lang="en-US" altLang="x-none" sz="2400" dirty="0">
                <a:latin typeface="宋体" panose="02010600030101010101" pitchFamily="2" charset="-122"/>
                <a:ea typeface="宋体" panose="02010600030101010101" pitchFamily="2" charset="-122"/>
              </a:rPr>
              <a:t>3000</a:t>
            </a:r>
            <a:r>
              <a:rPr lang="zh-CN" altLang="en-US" sz="2400" dirty="0">
                <a:latin typeface="宋体" panose="02010600030101010101" pitchFamily="2" charset="-122"/>
                <a:ea typeface="宋体" panose="02010600030101010101" pitchFamily="2" charset="-122"/>
              </a:rPr>
              <a:t>多万吨。　　</a:t>
            </a:r>
            <a:endParaRPr lang="zh-CN" altLang="en-US" sz="2400" dirty="0">
              <a:latin typeface="宋体" panose="02010600030101010101" pitchFamily="2" charset="-122"/>
              <a:ea typeface="宋体" panose="02010600030101010101" pitchFamily="2" charset="-122"/>
            </a:endParaRPr>
          </a:p>
        </p:txBody>
      </p:sp>
      <p:sp>
        <p:nvSpPr>
          <p:cNvPr id="21511" name="文本框 1"/>
          <p:cNvSpPr txBox="1"/>
          <p:nvPr/>
        </p:nvSpPr>
        <p:spPr>
          <a:xfrm>
            <a:off x="34925" y="2925763"/>
            <a:ext cx="2033588" cy="395287"/>
          </a:xfrm>
          <a:prstGeom prst="rect">
            <a:avLst/>
          </a:prstGeom>
          <a:noFill/>
          <a:ln w="9525">
            <a:noFill/>
          </a:ln>
        </p:spPr>
        <p:txBody>
          <a:bodyPr wrap="square" anchor="t">
            <a:spAutoFit/>
          </a:bodyPr>
          <a:p>
            <a:pPr lvl="0" indent="0" eaLnBrk="0" hangingPunct="0"/>
            <a:r>
              <a:rPr lang="zh-CN" altLang="en-US" sz="2000" dirty="0">
                <a:solidFill>
                  <a:srgbClr val="FF0000"/>
                </a:solidFill>
                <a:latin typeface="黑体" panose="02010600030101010101" pitchFamily="1" charset="-122"/>
                <a:ea typeface="黑体" panose="02010600030101010101" pitchFamily="1" charset="-122"/>
                <a:sym typeface="Arial" panose="020B0604020202020204" pitchFamily="34" charset="0"/>
              </a:rPr>
              <a:t>韩长赋部长：</a:t>
            </a:r>
            <a:endParaRPr lang="zh-CN" altLang="en-US" sz="2000" dirty="0">
              <a:solidFill>
                <a:srgbClr val="FF0000"/>
              </a:solidFill>
              <a:latin typeface="黑体" panose="02010600030101010101" pitchFamily="1" charset="-122"/>
              <a:ea typeface="黑体" panose="02010600030101010101" pitchFamily="1" charset="-122"/>
              <a:sym typeface="Arial" panose="020B0604020202020204" pitchFamily="34" charset="0"/>
            </a:endParaRPr>
          </a:p>
        </p:txBody>
      </p:sp>
      <p:pic>
        <p:nvPicPr>
          <p:cNvPr id="21512" name="图片 1"/>
          <p:cNvPicPr>
            <a:picLocks noChangeAspect="1"/>
          </p:cNvPicPr>
          <p:nvPr/>
        </p:nvPicPr>
        <p:blipFill>
          <a:blip r:embed="rId3"/>
          <a:stretch>
            <a:fillRect/>
          </a:stretch>
        </p:blipFill>
        <p:spPr>
          <a:xfrm>
            <a:off x="5678488" y="119063"/>
            <a:ext cx="3465512" cy="2806700"/>
          </a:xfrm>
          <a:prstGeom prst="rect">
            <a:avLst/>
          </a:prstGeom>
          <a:noFill/>
          <a:ln w="9525">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81" name="标题 28673"/>
          <p:cNvSpPr>
            <a:spLocks noGrp="1" noRot="1"/>
          </p:cNvSpPr>
          <p:nvPr>
            <p:ph type="title"/>
          </p:nvPr>
        </p:nvSpPr>
        <p:spPr>
          <a:xfrm>
            <a:off x="301625" y="277813"/>
            <a:ext cx="8540750" cy="798512"/>
          </a:xfrm>
        </p:spPr>
        <p:txBody>
          <a:bodyPr anchor="ctr"/>
          <a:p>
            <a:pPr lvl="0" indent="0"/>
            <a:r>
              <a:rPr lang="zh-CN" altLang="en-US" sz="3600" b="1">
                <a:ea typeface="华文新魏" panose="02010800040101010101" charset="-122"/>
              </a:rPr>
              <a:t>如何发展现代生态循环农业</a:t>
            </a:r>
            <a:endParaRPr lang="zh-CN" altLang="en-US" sz="3600" b="1">
              <a:ea typeface="华文新魏" panose="02010800040101010101" charset="-122"/>
            </a:endParaRPr>
          </a:p>
        </p:txBody>
      </p:sp>
      <p:sp>
        <p:nvSpPr>
          <p:cNvPr id="225282" name="文本占位符 28674"/>
          <p:cNvSpPr>
            <a:spLocks noGrp="1" noRot="1"/>
          </p:cNvSpPr>
          <p:nvPr>
            <p:ph idx="4294967295"/>
          </p:nvPr>
        </p:nvSpPr>
        <p:spPr>
          <a:xfrm>
            <a:off x="457200" y="1741488"/>
            <a:ext cx="8229600" cy="2963862"/>
          </a:xfrm>
        </p:spPr>
        <p:txBody>
          <a:bodyPr anchor="t"/>
          <a:p>
            <a:pPr lvl="0" indent="-342900">
              <a:lnSpc>
                <a:spcPct val="190000"/>
              </a:lnSpc>
            </a:pPr>
            <a:r>
              <a:rPr lang="zh-CN" altLang="en-US" sz="2400">
                <a:latin typeface="黑体" panose="02010600030101010101" pitchFamily="1" charset="-122"/>
                <a:ea typeface="黑体" panose="02010600030101010101" pitchFamily="1" charset="-122"/>
              </a:rPr>
              <a:t>（一）依据土地承载能力，优化农业产业布局</a:t>
            </a:r>
            <a:endParaRPr lang="zh-CN" altLang="en-US" sz="2400">
              <a:latin typeface="黑体" panose="02010600030101010101" pitchFamily="1" charset="-122"/>
              <a:ea typeface="黑体" panose="02010600030101010101" pitchFamily="1" charset="-122"/>
            </a:endParaRPr>
          </a:p>
          <a:p>
            <a:pPr lvl="0" indent="-342900">
              <a:lnSpc>
                <a:spcPct val="190000"/>
              </a:lnSpc>
            </a:pPr>
            <a:r>
              <a:rPr lang="zh-CN" altLang="en-US" sz="2400">
                <a:latin typeface="黑体" panose="02010600030101010101" pitchFamily="1" charset="-122"/>
                <a:ea typeface="黑体" panose="02010600030101010101" pitchFamily="1" charset="-122"/>
              </a:rPr>
              <a:t>（二）以种养结合为基础，发展多功能大循环农业</a:t>
            </a:r>
            <a:endParaRPr lang="zh-CN" altLang="en-US" sz="2400">
              <a:latin typeface="黑体" panose="02010600030101010101" pitchFamily="1" charset="-122"/>
              <a:ea typeface="黑体" panose="02010600030101010101" pitchFamily="1" charset="-122"/>
            </a:endParaRPr>
          </a:p>
          <a:p>
            <a:pPr lvl="0" indent="-342900">
              <a:lnSpc>
                <a:spcPct val="190000"/>
              </a:lnSpc>
            </a:pPr>
            <a:r>
              <a:rPr lang="zh-CN" altLang="en-US" sz="2400">
                <a:latin typeface="黑体" panose="02010600030101010101" pitchFamily="1" charset="-122"/>
                <a:ea typeface="黑体" panose="02010600030101010101" pitchFamily="1" charset="-122"/>
              </a:rPr>
              <a:t>（三）因地制宜，选用适宜的模式</a:t>
            </a:r>
            <a:endParaRPr lang="zh-CN" altLang="en-US" sz="2400">
              <a:latin typeface="黑体" panose="02010600030101010101" pitchFamily="1" charset="-122"/>
              <a:ea typeface="黑体" panose="02010600030101010101" pitchFamily="1" charset="-122"/>
            </a:endParaRP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6305" name="标题 130049"/>
          <p:cNvSpPr>
            <a:spLocks noGrp="1" noRot="1"/>
          </p:cNvSpPr>
          <p:nvPr>
            <p:ph type="title"/>
          </p:nvPr>
        </p:nvSpPr>
        <p:spPr>
          <a:xfrm>
            <a:off x="301625" y="246063"/>
            <a:ext cx="8540750" cy="727075"/>
          </a:xfrm>
        </p:spPr>
        <p:txBody>
          <a:bodyPr anchor="ctr"/>
          <a:p>
            <a:pPr lvl="0" indent="0"/>
            <a:r>
              <a:rPr lang="zh-CN" altLang="en-US" sz="3600" b="1">
                <a:ea typeface="华文新魏" panose="02010800040101010101" charset="-122"/>
              </a:rPr>
              <a:t>如何发展现代生态循环农业</a:t>
            </a:r>
            <a:endParaRPr lang="zh-CN" altLang="en-US" sz="3600" b="1">
              <a:ea typeface="华文新魏" panose="02010800040101010101" charset="-122"/>
            </a:endParaRPr>
          </a:p>
        </p:txBody>
      </p:sp>
      <p:sp>
        <p:nvSpPr>
          <p:cNvPr id="226306" name="文本占位符 130050"/>
          <p:cNvSpPr>
            <a:spLocks noGrp="1" noRot="1"/>
          </p:cNvSpPr>
          <p:nvPr>
            <p:ph idx="4294967295"/>
          </p:nvPr>
        </p:nvSpPr>
        <p:spPr>
          <a:xfrm>
            <a:off x="301625" y="1741488"/>
            <a:ext cx="8540750" cy="4083050"/>
          </a:xfrm>
        </p:spPr>
        <p:txBody>
          <a:bodyPr anchor="t"/>
          <a:p>
            <a:pPr lvl="0" indent="-342900">
              <a:lnSpc>
                <a:spcPct val="150000"/>
              </a:lnSpc>
              <a:buNone/>
            </a:pPr>
            <a:r>
              <a:rPr lang="zh-CN" altLang="en-US" sz="2000" dirty="0">
                <a:latin typeface="黑体" panose="02010600030101010101" pitchFamily="1" charset="-122"/>
                <a:ea typeface="黑体" panose="02010600030101010101" pitchFamily="1" charset="-122"/>
              </a:rPr>
              <a:t>（一）依据土地承载能力，优化农业产业布局</a:t>
            </a:r>
            <a:endParaRPr lang="zh-CN" altLang="en-US" sz="2000" dirty="0">
              <a:latin typeface="黑体" panose="02010600030101010101" pitchFamily="1" charset="-122"/>
              <a:ea typeface="黑体" panose="02010600030101010101" pitchFamily="1" charset="-122"/>
            </a:endParaRPr>
          </a:p>
          <a:p>
            <a:pPr lvl="0" indent="-342900">
              <a:lnSpc>
                <a:spcPct val="150000"/>
              </a:lnSpc>
              <a:buNone/>
            </a:pPr>
            <a:r>
              <a:rPr lang="zh-CN" altLang="en-US" sz="2000" dirty="0"/>
              <a:t>            根据省畜牧科学研究院近年来开展畜禽承载能力、畜禽粪污资源利用、种养循环模式等方面的研究成果，应用基于氮素循环的耕地畜禽承载能力评估模型，种养平衡时，每亩耕地的畜禽承载能力为</a:t>
            </a:r>
            <a:r>
              <a:rPr lang="en-US" altLang="x-none" sz="2000" dirty="0"/>
              <a:t>3.006</a:t>
            </a:r>
            <a:r>
              <a:rPr lang="zh-CN" altLang="en-US" sz="2000" dirty="0"/>
              <a:t>头猪单位（等值产量）。生产实践采用种养平衡条件，一般约定为</a:t>
            </a:r>
            <a:r>
              <a:rPr lang="en-US" altLang="x-none" sz="2000" dirty="0"/>
              <a:t>3</a:t>
            </a:r>
            <a:r>
              <a:rPr lang="zh-CN" altLang="en-US" sz="2000" dirty="0"/>
              <a:t>头猪单位。</a:t>
            </a:r>
            <a:endParaRPr lang="zh-CN" altLang="en-US" sz="2000" dirty="0"/>
          </a:p>
          <a:p>
            <a:pPr lvl="0" indent="-342900">
              <a:lnSpc>
                <a:spcPct val="150000"/>
              </a:lnSpc>
              <a:buNone/>
            </a:pPr>
            <a:r>
              <a:rPr lang="zh-CN" altLang="en-US" sz="2000" dirty="0">
                <a:solidFill>
                  <a:srgbClr val="FF0066"/>
                </a:solidFill>
              </a:rPr>
              <a:t>            猪单位 ：</a:t>
            </a:r>
            <a:r>
              <a:rPr lang="zh-CN" altLang="en-US" sz="2000" dirty="0"/>
              <a:t>是指</a:t>
            </a:r>
            <a:r>
              <a:rPr lang="en-US" altLang="x-none" sz="2000" dirty="0"/>
              <a:t>1</a:t>
            </a:r>
            <a:r>
              <a:rPr lang="zh-CN" altLang="en-US" sz="2000" dirty="0"/>
              <a:t>头出栏体重</a:t>
            </a:r>
            <a:r>
              <a:rPr lang="en-US" altLang="x-none" sz="2000" dirty="0"/>
              <a:t>100</a:t>
            </a:r>
            <a:r>
              <a:rPr lang="zh-CN" altLang="en-US" sz="2000" dirty="0"/>
              <a:t>公斤的三元杂交</a:t>
            </a:r>
            <a:r>
              <a:rPr lang="en-US" altLang="x-none" sz="2000" dirty="0"/>
              <a:t>DLY</a:t>
            </a:r>
            <a:r>
              <a:rPr lang="zh-CN" altLang="en-US" sz="2000" dirty="0"/>
              <a:t>商品肉猪，或性能水平相当的其他商品肉猪。</a:t>
            </a:r>
            <a:endParaRPr lang="zh-CN" altLang="en-US" sz="2000"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7329" name="标题 131073"/>
          <p:cNvSpPr>
            <a:spLocks noGrp="1" noRot="1"/>
          </p:cNvSpPr>
          <p:nvPr>
            <p:ph type="title"/>
          </p:nvPr>
        </p:nvSpPr>
        <p:spPr>
          <a:xfrm>
            <a:off x="301625" y="233363"/>
            <a:ext cx="8540750" cy="800100"/>
          </a:xfrm>
        </p:spPr>
        <p:txBody>
          <a:bodyPr anchor="ctr"/>
          <a:p>
            <a:pPr lvl="0" indent="0"/>
            <a:r>
              <a:rPr lang="zh-CN" altLang="en-US" b="1"/>
              <a:t>主要畜禽与猪单位的折算系数</a:t>
            </a:r>
            <a:r>
              <a:rPr lang="zh-CN" altLang="en-US"/>
              <a:t> </a:t>
            </a:r>
            <a:endParaRPr lang="zh-CN" altLang="en-US"/>
          </a:p>
        </p:txBody>
      </p:sp>
      <p:sp>
        <p:nvSpPr>
          <p:cNvPr id="227330" name="文本占位符 131074"/>
          <p:cNvSpPr>
            <a:spLocks noGrp="1" noRot="1"/>
          </p:cNvSpPr>
          <p:nvPr>
            <p:ph type="body" sz="half"/>
          </p:nvPr>
        </p:nvSpPr>
        <p:spPr>
          <a:xfrm>
            <a:off x="355600" y="1222375"/>
            <a:ext cx="8443913" cy="942975"/>
          </a:xfrm>
        </p:spPr>
        <p:txBody>
          <a:bodyPr anchor="t"/>
          <a:lstStyle>
            <a:lvl1pPr lvl="0">
              <a:defRPr sz="2800"/>
            </a:lvl1pPr>
            <a:lvl2pPr lvl="1">
              <a:defRPr sz="2400"/>
            </a:lvl2pPr>
            <a:lvl3pPr lvl="2">
              <a:defRPr sz="2000"/>
            </a:lvl3pPr>
            <a:lvl4pPr lvl="3">
              <a:defRPr sz="1800"/>
            </a:lvl4pPr>
            <a:lvl5pPr lvl="4">
              <a:defRPr sz="1800"/>
            </a:lvl5pPr>
          </a:lstStyle>
          <a:p>
            <a:pPr lvl="0" indent="-342900">
              <a:buNone/>
            </a:pPr>
            <a:r>
              <a:rPr lang="en-US" altLang="x-none" sz="2800" dirty="0"/>
              <a:t>         </a:t>
            </a:r>
            <a:r>
              <a:rPr lang="zh-CN" altLang="en-US" sz="2000" dirty="0"/>
              <a:t>根据</a:t>
            </a:r>
            <a:r>
              <a:rPr lang="en-US" altLang="x-none" sz="2000" dirty="0"/>
              <a:t>《</a:t>
            </a:r>
            <a:r>
              <a:rPr lang="zh-CN" altLang="en-US" sz="2000" dirty="0"/>
              <a:t>畜禽养殖业污染物排放标准</a:t>
            </a:r>
            <a:r>
              <a:rPr lang="en-US" altLang="x-none" sz="2000" dirty="0"/>
              <a:t>》</a:t>
            </a:r>
            <a:r>
              <a:rPr lang="zh-CN" altLang="en-US" sz="2000" dirty="0"/>
              <a:t>（</a:t>
            </a:r>
            <a:r>
              <a:rPr lang="en-US" altLang="x-none" sz="2000" dirty="0"/>
              <a:t>GB 18596-2001</a:t>
            </a:r>
            <a:r>
              <a:rPr lang="zh-CN" altLang="en-US" sz="2000" dirty="0"/>
              <a:t>），按照猪与其他主要畜禽粪便氮排泄当量折算。</a:t>
            </a:r>
            <a:endParaRPr lang="zh-CN" altLang="en-US" sz="2000" dirty="0"/>
          </a:p>
          <a:p>
            <a:pPr lvl="0" indent="-342900">
              <a:buNone/>
            </a:pPr>
            <a:endParaRPr lang="zh-CN" altLang="en-US" sz="2000" dirty="0"/>
          </a:p>
          <a:p>
            <a:pPr lvl="0" indent="-342900">
              <a:buNone/>
            </a:pPr>
            <a:endParaRPr lang="zh-CN" altLang="en-US" sz="2800" dirty="0"/>
          </a:p>
        </p:txBody>
      </p:sp>
      <p:graphicFrame>
        <p:nvGraphicFramePr>
          <p:cNvPr id="193540" name="内容占位符 193539"/>
          <p:cNvGraphicFramePr/>
          <p:nvPr>
            <p:ph sz="half" idx="4294967295"/>
          </p:nvPr>
        </p:nvGraphicFramePr>
        <p:xfrm>
          <a:off x="922338" y="2322513"/>
          <a:ext cx="7308850" cy="3860800"/>
        </p:xfrm>
        <a:graphic>
          <a:graphicData uri="http://schemas.openxmlformats.org/drawingml/2006/table">
            <a:tbl>
              <a:tblPr/>
              <a:tblGrid>
                <a:gridCol w="1308100"/>
                <a:gridCol w="2924175"/>
                <a:gridCol w="3076575"/>
              </a:tblGrid>
              <a:tr h="701675">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ctr">
                        <a:spcBef>
                          <a:spcPct val="0"/>
                        </a:spcBef>
                        <a:buClr>
                          <a:srgbClr val="000000"/>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畜禽名称</a:t>
                      </a:r>
                      <a:endParaRPr lang="zh-CN" altLang="en-US" sz="2000">
                        <a:latin typeface="仿宋" panose="02010609060101010101" pitchFamily="1" charset="-122"/>
                        <a:ea typeface="仿宋" panose="02010609060101010101" pitchFamily="1" charset="-122"/>
                      </a:endParaRPr>
                    </a:p>
                  </a:txBody>
                  <a:tcPr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ctr">
                        <a:spcBef>
                          <a:spcPct val="0"/>
                        </a:spcBef>
                        <a:buClr>
                          <a:srgbClr val="000000"/>
                        </a:buClr>
                        <a:buSzPct val="70000"/>
                        <a:buFont typeface="Wingdings" panose="05000000000000000000" pitchFamily="2" charset="2"/>
                        <a:buNone/>
                      </a:pPr>
                      <a:r>
                        <a:rPr lang="zh-CN" altLang="en-US" sz="2000" b="1" dirty="0">
                          <a:latin typeface="仿宋" panose="02010609060101010101" pitchFamily="1" charset="-122"/>
                          <a:ea typeface="仿宋" panose="02010609060101010101" pitchFamily="1" charset="-122"/>
                        </a:rPr>
                        <a:t>折算比</a:t>
                      </a:r>
                      <a:br>
                        <a:rPr lang="zh-CN" altLang="en-US" sz="2000" b="1" dirty="0">
                          <a:latin typeface="仿宋" panose="02010609060101010101" pitchFamily="1" charset="-122"/>
                          <a:ea typeface="仿宋" panose="02010609060101010101" pitchFamily="1" charset="-122"/>
                        </a:rPr>
                      </a:br>
                      <a:r>
                        <a:rPr lang="zh-CN" altLang="en-US" sz="2000" b="1" dirty="0">
                          <a:latin typeface="仿宋" panose="02010609060101010101" pitchFamily="1" charset="-122"/>
                          <a:ea typeface="仿宋" panose="02010609060101010101" pitchFamily="1" charset="-122"/>
                        </a:rPr>
                        <a:t>（猪单位头</a:t>
                      </a:r>
                      <a:r>
                        <a:rPr lang="en-US" altLang="x-none" sz="2000" b="1" dirty="0">
                          <a:latin typeface="仿宋" panose="02010609060101010101" pitchFamily="1" charset="-122"/>
                          <a:ea typeface="仿宋" panose="02010609060101010101" pitchFamily="1" charset="-122"/>
                        </a:rPr>
                        <a:t>/X</a:t>
                      </a:r>
                      <a:r>
                        <a:rPr lang="zh-CN" altLang="en-US" sz="2000" b="1" dirty="0">
                          <a:latin typeface="仿宋" panose="02010609060101010101" pitchFamily="1" charset="-122"/>
                          <a:ea typeface="仿宋" panose="02010609060101010101" pitchFamily="1" charset="-122"/>
                        </a:rPr>
                        <a:t>头）</a:t>
                      </a:r>
                      <a:endParaRPr lang="zh-CN" altLang="en-US" sz="2000" dirty="0">
                        <a:latin typeface="仿宋" panose="02010609060101010101" pitchFamily="1" charset="-122"/>
                        <a:ea typeface="仿宋" panose="02010609060101010101" pitchFamily="1" charset="-122"/>
                      </a:endParaRPr>
                    </a:p>
                  </a:txBody>
                  <a:tcPr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ctr">
                        <a:spcBef>
                          <a:spcPct val="0"/>
                        </a:spcBef>
                        <a:buClr>
                          <a:srgbClr val="000000"/>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亩耕地承载能力</a:t>
                      </a:r>
                      <a:br>
                        <a:rPr lang="zh-CN" altLang="en-US" sz="2000" b="1">
                          <a:latin typeface="仿宋" panose="02010609060101010101" pitchFamily="1" charset="-122"/>
                          <a:ea typeface="仿宋" panose="02010609060101010101" pitchFamily="1" charset="-122"/>
                        </a:rPr>
                      </a:br>
                      <a:r>
                        <a:rPr lang="zh-CN" altLang="en-US" sz="2000" b="1">
                          <a:latin typeface="仿宋" panose="02010609060101010101" pitchFamily="1" charset="-122"/>
                          <a:ea typeface="仿宋" panose="02010609060101010101" pitchFamily="1" charset="-122"/>
                        </a:rPr>
                        <a:t>（头、只）</a:t>
                      </a:r>
                      <a:endParaRPr lang="zh-CN" altLang="en-US" sz="2000">
                        <a:latin typeface="仿宋" panose="02010609060101010101" pitchFamily="1" charset="-122"/>
                        <a:ea typeface="仿宋" panose="02010609060101010101" pitchFamily="1" charset="-122"/>
                      </a:endParaRPr>
                    </a:p>
                  </a:txBody>
                  <a:tcPr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875">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猪</a:t>
                      </a:r>
                      <a:endParaRPr lang="zh-CN" altLang="en-US" sz="200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1/1</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3</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0375">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肉牛</a:t>
                      </a:r>
                      <a:endParaRPr lang="zh-CN" altLang="en-US" sz="200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5/1</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0.6</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0375">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奶牛</a:t>
                      </a:r>
                      <a:endParaRPr lang="zh-CN" altLang="en-US" sz="200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10/1</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0.3</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0375">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肉羊</a:t>
                      </a:r>
                      <a:endParaRPr lang="zh-CN" altLang="en-US" sz="200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1/3</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9</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0375">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肉兔</a:t>
                      </a:r>
                      <a:endParaRPr lang="zh-CN" altLang="en-US" sz="200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1/30</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90</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0375">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蛋鸡</a:t>
                      </a:r>
                      <a:endParaRPr lang="zh-CN" altLang="en-US" sz="200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1/30</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90</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0375">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肉鸡</a:t>
                      </a:r>
                      <a:endParaRPr lang="zh-CN" altLang="en-US" sz="200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1/60</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lgn="ctr" fontAlgn="t">
                        <a:spcBef>
                          <a:spcPct val="0"/>
                        </a:spcBef>
                        <a:buClr>
                          <a:srgbClr val="000000"/>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180</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0401" name="Line 2"/>
          <p:cNvSpPr/>
          <p:nvPr/>
        </p:nvSpPr>
        <p:spPr>
          <a:xfrm>
            <a:off x="250825" y="1052513"/>
            <a:ext cx="8604250" cy="0"/>
          </a:xfrm>
          <a:prstGeom prst="line">
            <a:avLst/>
          </a:prstGeom>
          <a:ln w="127000" cap="flat" cmpd="sng">
            <a:solidFill>
              <a:srgbClr val="969696"/>
            </a:solidFill>
            <a:prstDash val="solid"/>
            <a:round/>
            <a:headEnd type="none" w="med" len="med"/>
            <a:tailEnd type="none" w="med" len="med"/>
          </a:ln>
        </p:spPr>
        <p:txBody>
          <a:bodyPr anchor="t"/>
          <a:p>
            <a:pPr lvl="0" indent="0"/>
            <a:endParaRPr lang="zh-CN" altLang="en-US" b="0" dirty="0">
              <a:latin typeface="Arial" panose="020B0604020202020204" pitchFamily="34" charset="0"/>
              <a:ea typeface="宋体" panose="02010600030101010101" pitchFamily="2" charset="-122"/>
            </a:endParaRPr>
          </a:p>
        </p:txBody>
      </p:sp>
      <p:sp>
        <p:nvSpPr>
          <p:cNvPr id="196611" name="Rectangle 4"/>
          <p:cNvSpPr/>
          <p:nvPr/>
        </p:nvSpPr>
        <p:spPr>
          <a:xfrm>
            <a:off x="900113" y="1268413"/>
            <a:ext cx="4273550" cy="396875"/>
          </a:xfrm>
          <a:prstGeom prst="rect">
            <a:avLst/>
          </a:prstGeom>
          <a:noFill/>
          <a:ln w="9525">
            <a:noFill/>
          </a:ln>
        </p:spPr>
        <p:txBody>
          <a:bodyPr wrap="none" anchor="t">
            <a:spAutoFit/>
          </a:bodyPr>
          <a:p>
            <a:pPr lvl="0" fontAlgn="base">
              <a:buClr>
                <a:srgbClr val="CC0000"/>
              </a:buClr>
              <a:buFont typeface="Wingdings" panose="05000000000000000000" pitchFamily="2" charset="2"/>
              <a:buNone/>
            </a:pPr>
            <a:r>
              <a:rPr lang="zh-CN" altLang="en-US" sz="2000" strike="noStrike" noProof="1" dirty="0">
                <a:effectLst>
                  <a:outerShdw blurRad="38100" dist="38100" dir="2700000">
                    <a:srgbClr val="FFFFFF"/>
                  </a:outerShdw>
                </a:effectLst>
                <a:latin typeface="Arial" panose="020B0604020202020204" pitchFamily="34" charset="0"/>
                <a:ea typeface="宋体" panose="02010600030101010101" pitchFamily="2" charset="-122"/>
                <a:cs typeface="+mn-ea"/>
              </a:rPr>
              <a:t>根据省畜科院林下养殖研究所研究：</a:t>
            </a:r>
            <a:endParaRPr lang="zh-CN" altLang="en-US" sz="2000" strike="noStrike" noProof="1" dirty="0">
              <a:effectLst>
                <a:outerShdw blurRad="38100" dist="38100" dir="2700000">
                  <a:srgbClr val="FFFFFF"/>
                </a:outerShdw>
              </a:effectLst>
              <a:latin typeface="Arial" panose="020B0604020202020204" pitchFamily="34" charset="0"/>
              <a:ea typeface="宋体" panose="02010600030101010101" pitchFamily="2" charset="-122"/>
            </a:endParaRPr>
          </a:p>
        </p:txBody>
      </p:sp>
      <p:sp>
        <p:nvSpPr>
          <p:cNvPr id="230403" name="Rectangle 31"/>
          <p:cNvSpPr/>
          <p:nvPr/>
        </p:nvSpPr>
        <p:spPr>
          <a:xfrm>
            <a:off x="3203575" y="1758950"/>
            <a:ext cx="2995613" cy="396875"/>
          </a:xfrm>
          <a:prstGeom prst="rect">
            <a:avLst/>
          </a:prstGeom>
          <a:noFill/>
          <a:ln w="9525">
            <a:noFill/>
          </a:ln>
        </p:spPr>
        <p:txBody>
          <a:bodyPr wrap="none" anchor="ctr">
            <a:spAutoFit/>
          </a:bodyPr>
          <a:p>
            <a:pPr lvl="0" indent="0"/>
            <a:r>
              <a:rPr lang="zh-CN" altLang="en-US" sz="2000" b="0" dirty="0">
                <a:latin typeface="Arial" panose="020B0604020202020204" pitchFamily="34" charset="0"/>
                <a:ea typeface="楷体" panose="02010609060101010101" pitchFamily="1" charset="-122"/>
              </a:rPr>
              <a:t>不同类型放养场地的密度</a:t>
            </a:r>
            <a:endParaRPr lang="zh-CN" altLang="en-US" sz="2000" b="0" dirty="0">
              <a:latin typeface="Arial" panose="020B0604020202020204" pitchFamily="34" charset="0"/>
              <a:ea typeface="楷体" panose="02010609060101010101" pitchFamily="1" charset="-122"/>
            </a:endParaRPr>
          </a:p>
        </p:txBody>
      </p:sp>
      <p:graphicFrame>
        <p:nvGraphicFramePr>
          <p:cNvPr id="196613" name="内容占位符 196612"/>
          <p:cNvGraphicFramePr/>
          <p:nvPr>
            <p:ph sz="half" idx="4294967295"/>
          </p:nvPr>
        </p:nvGraphicFramePr>
        <p:xfrm>
          <a:off x="827088" y="2276475"/>
          <a:ext cx="7848600" cy="2938463"/>
        </p:xfrm>
        <a:graphic>
          <a:graphicData uri="http://schemas.openxmlformats.org/drawingml/2006/table">
            <a:tbl>
              <a:tblPr/>
              <a:tblGrid>
                <a:gridCol w="2109788"/>
                <a:gridCol w="2413000"/>
                <a:gridCol w="1670050"/>
                <a:gridCol w="1655762"/>
              </a:tblGrid>
              <a:tr h="733425">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30000"/>
                        </a:lnSpc>
                        <a:spcBef>
                          <a:spcPct val="0"/>
                        </a:spcBef>
                        <a:buClr>
                          <a:schemeClr val="hlink"/>
                        </a:buClr>
                        <a:buSzPct val="70000"/>
                        <a:buFont typeface="Wingdings" panose="05000000000000000000" pitchFamily="2" charset="2"/>
                        <a:buNone/>
                      </a:pPr>
                      <a:r>
                        <a:rPr lang="zh-CN" altLang="en-US" sz="2400" b="1">
                          <a:latin typeface="楷体" panose="02010609060101010101" pitchFamily="1" charset="-122"/>
                          <a:ea typeface="楷体" panose="02010609060101010101" pitchFamily="1" charset="-122"/>
                        </a:rPr>
                        <a:t>放养场地</a:t>
                      </a:r>
                      <a:endParaRPr lang="zh-CN" altLang="en-US" sz="2400">
                        <a:latin typeface="楷体" panose="02010609060101010101" pitchFamily="1" charset="-122"/>
                        <a:ea typeface="楷体"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zh-CN" altLang="en-US" sz="2400" b="1" dirty="0">
                          <a:latin typeface="楷体" panose="02010609060101010101" pitchFamily="1" charset="-122"/>
                          <a:ea typeface="楷体" panose="02010609060101010101" pitchFamily="1" charset="-122"/>
                        </a:rPr>
                        <a:t>放养鸡承载能力</a:t>
                      </a:r>
                      <a:endParaRPr lang="zh-CN" altLang="en-US" sz="2400" b="1" dirty="0">
                        <a:latin typeface="楷体" panose="02010609060101010101" pitchFamily="1" charset="-122"/>
                        <a:ea typeface="楷体" panose="02010609060101010101" pitchFamily="1" charset="-122"/>
                      </a:endParaRPr>
                    </a:p>
                    <a:p>
                      <a:pPr marL="0" lvl="0" indent="0" algn="ctr">
                        <a:lnSpc>
                          <a:spcPct val="85000"/>
                        </a:lnSpc>
                        <a:spcBef>
                          <a:spcPct val="0"/>
                        </a:spcBef>
                        <a:buClr>
                          <a:schemeClr val="hlink"/>
                        </a:buClr>
                        <a:buSzPct val="70000"/>
                        <a:buFont typeface="Wingdings" panose="05000000000000000000" pitchFamily="2" charset="2"/>
                        <a:buNone/>
                      </a:pPr>
                      <a:r>
                        <a:rPr lang="zh-CN" altLang="en-US" sz="2400" b="1" dirty="0">
                          <a:latin typeface="楷体" panose="02010609060101010101" pitchFamily="1" charset="-122"/>
                          <a:ea typeface="楷体" panose="02010609060101010101" pitchFamily="1" charset="-122"/>
                        </a:rPr>
                        <a:t>（只</a:t>
                      </a:r>
                      <a:r>
                        <a:rPr lang="en-US" altLang="x-none" sz="2400" b="1" dirty="0">
                          <a:latin typeface="楷体" panose="02010609060101010101" pitchFamily="1" charset="-122"/>
                          <a:ea typeface="楷体" panose="02010609060101010101" pitchFamily="1" charset="-122"/>
                        </a:rPr>
                        <a:t>/</a:t>
                      </a:r>
                      <a:r>
                        <a:rPr lang="zh-CN" altLang="en-US" sz="2400" b="1" dirty="0">
                          <a:latin typeface="楷体" panose="02010609060101010101" pitchFamily="1" charset="-122"/>
                          <a:ea typeface="楷体" panose="02010609060101010101" pitchFamily="1" charset="-122"/>
                        </a:rPr>
                        <a:t>亩</a:t>
                      </a:r>
                      <a:r>
                        <a:rPr lang="en-US" altLang="x-none" sz="2400" b="1" dirty="0">
                          <a:latin typeface="楷体" panose="02010609060101010101" pitchFamily="1" charset="-122"/>
                          <a:ea typeface="楷体" panose="02010609060101010101" pitchFamily="1" charset="-122"/>
                        </a:rPr>
                        <a:t>/</a:t>
                      </a:r>
                      <a:r>
                        <a:rPr lang="zh-CN" altLang="en-US" sz="2400" b="1" dirty="0">
                          <a:latin typeface="楷体" panose="02010609060101010101" pitchFamily="1" charset="-122"/>
                          <a:ea typeface="楷体" panose="02010609060101010101" pitchFamily="1" charset="-122"/>
                        </a:rPr>
                        <a:t>年）</a:t>
                      </a:r>
                      <a:endParaRPr lang="zh-CN" altLang="en-US" sz="2400" dirty="0">
                        <a:latin typeface="楷体" panose="02010609060101010101" pitchFamily="1" charset="-122"/>
                        <a:ea typeface="楷体"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zh-CN" altLang="en-US" sz="2400" b="1" dirty="0">
                          <a:latin typeface="楷体" panose="02010609060101010101" pitchFamily="1" charset="-122"/>
                          <a:ea typeface="楷体" panose="02010609060101010101" pitchFamily="1" charset="-122"/>
                        </a:rPr>
                        <a:t>饲养批次</a:t>
                      </a:r>
                      <a:endParaRPr lang="zh-CN" altLang="en-US" sz="2400" b="1" dirty="0">
                        <a:latin typeface="楷体" panose="02010609060101010101" pitchFamily="1" charset="-122"/>
                        <a:ea typeface="楷体" panose="02010609060101010101" pitchFamily="1" charset="-122"/>
                      </a:endParaRPr>
                    </a:p>
                    <a:p>
                      <a:pPr marL="0" lvl="0" indent="0" algn="ctr">
                        <a:lnSpc>
                          <a:spcPct val="85000"/>
                        </a:lnSpc>
                        <a:spcBef>
                          <a:spcPct val="0"/>
                        </a:spcBef>
                        <a:buClr>
                          <a:schemeClr val="hlink"/>
                        </a:buClr>
                        <a:buSzPct val="70000"/>
                        <a:buFont typeface="Wingdings" panose="05000000000000000000" pitchFamily="2" charset="2"/>
                        <a:buNone/>
                      </a:pPr>
                      <a:r>
                        <a:rPr lang="zh-CN" altLang="en-US" sz="2400" b="1" dirty="0">
                          <a:latin typeface="楷体" panose="02010609060101010101" pitchFamily="1" charset="-122"/>
                          <a:ea typeface="楷体" panose="02010609060101010101" pitchFamily="1" charset="-122"/>
                        </a:rPr>
                        <a:t>（批</a:t>
                      </a:r>
                      <a:r>
                        <a:rPr lang="en-US" altLang="x-none" sz="2400" b="1" dirty="0">
                          <a:latin typeface="楷体" panose="02010609060101010101" pitchFamily="1" charset="-122"/>
                          <a:ea typeface="楷体" panose="02010609060101010101" pitchFamily="1" charset="-122"/>
                        </a:rPr>
                        <a:t>/</a:t>
                      </a:r>
                      <a:r>
                        <a:rPr lang="zh-CN" altLang="en-US" sz="2400" b="1" dirty="0">
                          <a:latin typeface="楷体" panose="02010609060101010101" pitchFamily="1" charset="-122"/>
                          <a:ea typeface="楷体" panose="02010609060101010101" pitchFamily="1" charset="-122"/>
                        </a:rPr>
                        <a:t>年）</a:t>
                      </a:r>
                      <a:endParaRPr lang="zh-CN" altLang="en-US" sz="2400" dirty="0">
                        <a:latin typeface="楷体" panose="02010609060101010101" pitchFamily="1" charset="-122"/>
                        <a:ea typeface="楷体"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zh-CN" altLang="en-US" sz="2400" b="1" dirty="0">
                          <a:latin typeface="楷体" panose="02010609060101010101" pitchFamily="1" charset="-122"/>
                          <a:ea typeface="楷体" panose="02010609060101010101" pitchFamily="1" charset="-122"/>
                        </a:rPr>
                        <a:t>饲养密度</a:t>
                      </a:r>
                      <a:endParaRPr lang="zh-CN" altLang="en-US" sz="2400" b="1" dirty="0">
                        <a:latin typeface="楷体" panose="02010609060101010101" pitchFamily="1" charset="-122"/>
                        <a:ea typeface="楷体" panose="02010609060101010101" pitchFamily="1" charset="-122"/>
                      </a:endParaRPr>
                    </a:p>
                    <a:p>
                      <a:pPr marL="0" lvl="0" indent="0" algn="ctr">
                        <a:lnSpc>
                          <a:spcPct val="85000"/>
                        </a:lnSpc>
                        <a:spcBef>
                          <a:spcPct val="0"/>
                        </a:spcBef>
                        <a:buClr>
                          <a:schemeClr val="hlink"/>
                        </a:buClr>
                        <a:buSzPct val="70000"/>
                        <a:buFont typeface="Wingdings" panose="05000000000000000000" pitchFamily="2" charset="2"/>
                        <a:buNone/>
                      </a:pPr>
                      <a:r>
                        <a:rPr lang="zh-CN" altLang="en-US" sz="2400" b="1" dirty="0">
                          <a:latin typeface="楷体" panose="02010609060101010101" pitchFamily="1" charset="-122"/>
                          <a:ea typeface="楷体" panose="02010609060101010101" pitchFamily="1" charset="-122"/>
                        </a:rPr>
                        <a:t>只</a:t>
                      </a:r>
                      <a:r>
                        <a:rPr lang="en-US" altLang="x-none" sz="2400" b="1" dirty="0">
                          <a:latin typeface="楷体" panose="02010609060101010101" pitchFamily="1" charset="-122"/>
                          <a:ea typeface="楷体" panose="02010609060101010101" pitchFamily="1" charset="-122"/>
                        </a:rPr>
                        <a:t>/</a:t>
                      </a:r>
                      <a:r>
                        <a:rPr lang="zh-CN" altLang="en-US" sz="2400" b="1" dirty="0">
                          <a:latin typeface="楷体" panose="02010609060101010101" pitchFamily="1" charset="-122"/>
                          <a:ea typeface="楷体" panose="02010609060101010101" pitchFamily="1" charset="-122"/>
                        </a:rPr>
                        <a:t>亩</a:t>
                      </a:r>
                      <a:r>
                        <a:rPr lang="en-US" altLang="x-none" sz="2400" b="1" dirty="0">
                          <a:latin typeface="楷体" panose="02010609060101010101" pitchFamily="1" charset="-122"/>
                          <a:ea typeface="楷体" panose="02010609060101010101" pitchFamily="1" charset="-122"/>
                        </a:rPr>
                        <a:t>/</a:t>
                      </a:r>
                      <a:r>
                        <a:rPr lang="zh-CN" altLang="en-US" sz="2400" b="1" dirty="0">
                          <a:latin typeface="楷体" panose="02010609060101010101" pitchFamily="1" charset="-122"/>
                          <a:ea typeface="楷体" panose="02010609060101010101" pitchFamily="1" charset="-122"/>
                        </a:rPr>
                        <a:t>批</a:t>
                      </a:r>
                      <a:endParaRPr lang="zh-CN" altLang="en-US" sz="2400" dirty="0">
                        <a:latin typeface="楷体" panose="02010609060101010101" pitchFamily="1" charset="-122"/>
                        <a:ea typeface="楷体"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6DE7A">
                        <a:alpha val="100000"/>
                      </a:srgbClr>
                    </a:solidFill>
                  </a:tcPr>
                </a:tc>
              </a:tr>
              <a:tr h="366713">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阔叶林</a:t>
                      </a:r>
                      <a:endParaRPr lang="zh-CN" altLang="en-US" sz="200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134.76</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2</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67</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6DE7A">
                        <a:alpha val="100000"/>
                      </a:srgbClr>
                    </a:solidFill>
                  </a:tcPr>
                </a:tc>
              </a:tr>
              <a:tr h="366712">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针叶林</a:t>
                      </a:r>
                      <a:endParaRPr lang="zh-CN" altLang="en-US" sz="200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60.20</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2</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30</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6DE7A">
                        <a:alpha val="100000"/>
                      </a:srgbClr>
                    </a:solidFill>
                  </a:tcPr>
                </a:tc>
              </a:tr>
              <a:tr h="368300">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竹  林</a:t>
                      </a:r>
                      <a:endParaRPr lang="zh-CN" altLang="en-US" sz="200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130.08</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2</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65</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6DE7A">
                        <a:alpha val="100000"/>
                      </a:srgbClr>
                    </a:solidFill>
                  </a:tcPr>
                </a:tc>
              </a:tr>
              <a:tr h="366713">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果  园</a:t>
                      </a:r>
                      <a:endParaRPr lang="zh-CN" altLang="en-US" sz="200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88.60</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2</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44</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6DE7A">
                        <a:alpha val="100000"/>
                      </a:srgbClr>
                    </a:solidFill>
                  </a:tcPr>
                </a:tc>
              </a:tr>
              <a:tr h="368300">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草  地</a:t>
                      </a:r>
                      <a:endParaRPr lang="zh-CN" altLang="en-US" sz="200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50.63</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2</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25</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6DE7A">
                        <a:alpha val="100000"/>
                      </a:srgbClr>
                    </a:solidFill>
                  </a:tcPr>
                </a:tc>
              </a:tr>
              <a:tr h="366712">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zh-CN" altLang="en-US" sz="2000" b="1">
                          <a:latin typeface="仿宋" panose="02010609060101010101" pitchFamily="1" charset="-122"/>
                          <a:ea typeface="仿宋" panose="02010609060101010101" pitchFamily="1" charset="-122"/>
                        </a:rPr>
                        <a:t>山坡、灌木丛</a:t>
                      </a:r>
                      <a:endParaRPr lang="zh-CN" altLang="en-US" sz="200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80.51</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2</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1" fontAlgn="base" latinLnBrk="0" hangingPunct="1">
                        <a:lnSpc>
                          <a:spcPct val="100000"/>
                        </a:lnSpc>
                        <a:spcBef>
                          <a:spcPct val="20000"/>
                        </a:spcBef>
                        <a:spcAft>
                          <a:spcPct val="0"/>
                        </a:spcAft>
                        <a:buClr>
                          <a:schemeClr val="hlink"/>
                        </a:buClr>
                        <a:buSzPct val="70000"/>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spcBef>
                          <a:spcPct val="20000"/>
                        </a:spcBef>
                        <a:spcAft>
                          <a:spcPct val="0"/>
                        </a:spcAft>
                        <a:buClr>
                          <a:schemeClr val="accent2"/>
                        </a:buClr>
                        <a:buSzPct val="8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spcBef>
                          <a:spcPct val="20000"/>
                        </a:spcBef>
                        <a:spcAft>
                          <a:spcPct val="0"/>
                        </a:spcAft>
                        <a:buClr>
                          <a:schemeClr val="hlink"/>
                        </a:buClr>
                        <a:buSzPct val="80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spcBef>
                          <a:spcPct val="20000"/>
                        </a:spcBef>
                        <a:spcAft>
                          <a:spcPct val="0"/>
                        </a:spcAft>
                        <a:buClr>
                          <a:schemeClr val="accent2"/>
                        </a:buClr>
                        <a:buSzPct val="90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spcBef>
                          <a:spcPct val="20000"/>
                        </a:spcBef>
                        <a:spcAft>
                          <a:spcPct val="0"/>
                        </a:spcAft>
                        <a:buClr>
                          <a:schemeClr val="hlink"/>
                        </a:buClr>
                        <a:buSzPct val="8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85000"/>
                        </a:lnSpc>
                        <a:spcBef>
                          <a:spcPct val="0"/>
                        </a:spcBef>
                        <a:buClr>
                          <a:schemeClr val="hlink"/>
                        </a:buClr>
                        <a:buSzPct val="70000"/>
                        <a:buFont typeface="Wingdings" panose="05000000000000000000" pitchFamily="2" charset="2"/>
                        <a:buNone/>
                      </a:pPr>
                      <a:r>
                        <a:rPr lang="en-US" altLang="x-none" sz="2000" b="1" dirty="0">
                          <a:latin typeface="仿宋" panose="02010609060101010101" pitchFamily="1" charset="-122"/>
                          <a:ea typeface="仿宋" panose="02010609060101010101" pitchFamily="1" charset="-122"/>
                        </a:rPr>
                        <a:t>40</a:t>
                      </a:r>
                      <a:endParaRPr lang="en-US" altLang="x-none" sz="2000" dirty="0">
                        <a:latin typeface="仿宋" panose="02010609060101010101" pitchFamily="1" charset="-122"/>
                        <a:ea typeface="仿宋" panose="02010609060101010101" pitchFamily="1" charset="-122"/>
                      </a:endParaRPr>
                    </a:p>
                  </a:txBody>
                  <a:tcPr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6DE7A">
                        <a:alpha val="100000"/>
                      </a:srgbClr>
                    </a:solidFill>
                  </a:tcPr>
                </a:tc>
              </a:tr>
            </a:tbl>
          </a:graphicData>
        </a:graphic>
      </p:graphicFrame>
      <p:sp>
        <p:nvSpPr>
          <p:cNvPr id="230446" name="Rectangle 87"/>
          <p:cNvSpPr/>
          <p:nvPr/>
        </p:nvSpPr>
        <p:spPr>
          <a:xfrm>
            <a:off x="755650" y="5445125"/>
            <a:ext cx="7889875" cy="762000"/>
          </a:xfrm>
          <a:prstGeom prst="rect">
            <a:avLst/>
          </a:prstGeom>
          <a:noFill/>
          <a:ln w="9525">
            <a:noFill/>
          </a:ln>
        </p:spPr>
        <p:txBody>
          <a:bodyPr wrap="square" anchor="ctr">
            <a:spAutoFit/>
          </a:bodyPr>
          <a:p>
            <a:pPr lvl="0" indent="0">
              <a:lnSpc>
                <a:spcPct val="110000"/>
              </a:lnSpc>
            </a:pPr>
            <a:r>
              <a:rPr lang="zh-CN" altLang="en-US" sz="2000" b="0" dirty="0">
                <a:latin typeface="楷体_GB2312" panose="02010609030101010101" pitchFamily="1" charset="-122"/>
                <a:ea typeface="楷体_GB2312" panose="02010609030101010101" pitchFamily="1" charset="-122"/>
              </a:rPr>
              <a:t>一般情况下，耕地不适宜进行放养鸡生产，在施加畜禽粪尿时，</a:t>
            </a:r>
            <a:endParaRPr lang="zh-CN" altLang="en-US" sz="2000" b="0" dirty="0">
              <a:latin typeface="楷体_GB2312" panose="02010609030101010101" pitchFamily="1" charset="-122"/>
              <a:ea typeface="楷体_GB2312" panose="02010609030101010101" pitchFamily="1" charset="-122"/>
            </a:endParaRPr>
          </a:p>
          <a:p>
            <a:pPr lvl="0" indent="0">
              <a:lnSpc>
                <a:spcPct val="110000"/>
              </a:lnSpc>
            </a:pPr>
            <a:r>
              <a:rPr lang="zh-CN" altLang="en-US" sz="2000" b="0" dirty="0">
                <a:latin typeface="楷体_GB2312" panose="02010609030101010101" pitchFamily="1" charset="-122"/>
                <a:ea typeface="楷体_GB2312" panose="02010609030101010101" pitchFamily="1" charset="-122"/>
              </a:rPr>
              <a:t>每亩土地每年不超过</a:t>
            </a:r>
            <a:r>
              <a:rPr lang="en-US" altLang="x-none" sz="2000" b="0" dirty="0">
                <a:latin typeface="楷体_GB2312" panose="02010609030101010101" pitchFamily="1" charset="-122"/>
                <a:ea typeface="楷体_GB2312" panose="02010609030101010101" pitchFamily="1" charset="-122"/>
              </a:rPr>
              <a:t>180</a:t>
            </a:r>
            <a:r>
              <a:rPr lang="zh-CN" altLang="en-US" sz="2000" b="0" dirty="0">
                <a:latin typeface="楷体_GB2312" panose="02010609030101010101" pitchFamily="1" charset="-122"/>
                <a:ea typeface="楷体_GB2312" panose="02010609030101010101" pitchFamily="1" charset="-122"/>
              </a:rPr>
              <a:t>（</a:t>
            </a:r>
            <a:r>
              <a:rPr lang="en-US" altLang="x-none" sz="2000" b="0" dirty="0">
                <a:latin typeface="楷体_GB2312" panose="02010609030101010101" pitchFamily="1" charset="-122"/>
                <a:ea typeface="楷体_GB2312" panose="02010609030101010101" pitchFamily="1" charset="-122"/>
              </a:rPr>
              <a:t>3.006×60</a:t>
            </a:r>
            <a:r>
              <a:rPr lang="zh-CN" altLang="en-US" sz="2000" b="0" dirty="0">
                <a:latin typeface="楷体_GB2312" panose="02010609030101010101" pitchFamily="1" charset="-122"/>
                <a:ea typeface="楷体_GB2312" panose="02010609030101010101" pitchFamily="1" charset="-122"/>
              </a:rPr>
              <a:t>）只肉鸡的粪便。 </a:t>
            </a:r>
            <a:endParaRPr lang="zh-CN" altLang="en-US" sz="2000" b="0" dirty="0">
              <a:latin typeface="楷体_GB2312" panose="02010609030101010101" pitchFamily="1" charset="-122"/>
              <a:ea typeface="楷体_GB2312" panose="02010609030101010101" pitchFamily="1" charset="-122"/>
            </a:endParaRPr>
          </a:p>
        </p:txBody>
      </p:sp>
      <p:sp>
        <p:nvSpPr>
          <p:cNvPr id="230447" name="Text Box 10"/>
          <p:cNvSpPr txBox="1"/>
          <p:nvPr/>
        </p:nvSpPr>
        <p:spPr>
          <a:xfrm>
            <a:off x="539750" y="417513"/>
            <a:ext cx="7993063" cy="519112"/>
          </a:xfrm>
          <a:prstGeom prst="rect">
            <a:avLst/>
          </a:prstGeom>
          <a:noFill/>
          <a:ln w="9525">
            <a:noFill/>
          </a:ln>
        </p:spPr>
        <p:txBody>
          <a:bodyPr anchor="t">
            <a:spAutoFit/>
          </a:bodyPr>
          <a:p>
            <a:pPr lvl="0" indent="0" algn="ctr">
              <a:spcBef>
                <a:spcPct val="50000"/>
              </a:spcBef>
            </a:pPr>
            <a:r>
              <a:rPr lang="zh-CN" altLang="en-US" sz="2800" b="0" dirty="0">
                <a:latin typeface="隶书" panose="02010509060101010101" pitchFamily="1" charset="-122"/>
                <a:ea typeface="隶书" panose="02010509060101010101" pitchFamily="1" charset="-122"/>
              </a:rPr>
              <a:t>不同场地放养鸡承载能力研究</a:t>
            </a:r>
            <a:r>
              <a:rPr lang="zh-CN" altLang="en-US" sz="2000" b="0" dirty="0">
                <a:latin typeface="隶书" panose="02010509060101010101" pitchFamily="1" charset="-122"/>
                <a:ea typeface="隶书" panose="02010509060101010101" pitchFamily="1" charset="-122"/>
              </a:rPr>
              <a:t> </a:t>
            </a:r>
            <a:endParaRPr lang="zh-CN" altLang="en-US" sz="2000" b="0" dirty="0">
              <a:latin typeface="隶书" panose="02010509060101010101" pitchFamily="1" charset="-122"/>
              <a:ea typeface="隶书" panose="02010509060101010101" pitchFamily="1" charset="-122"/>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1425" name="标题 139265"/>
          <p:cNvSpPr>
            <a:spLocks noGrp="1" noRot="1"/>
          </p:cNvSpPr>
          <p:nvPr>
            <p:ph type="title"/>
          </p:nvPr>
        </p:nvSpPr>
        <p:spPr>
          <a:xfrm>
            <a:off x="266700" y="396875"/>
            <a:ext cx="8540750" cy="655638"/>
          </a:xfrm>
        </p:spPr>
        <p:txBody>
          <a:bodyPr anchor="ctr"/>
          <a:p>
            <a:pPr lvl="0" indent="0"/>
            <a:r>
              <a:rPr lang="zh-CN" altLang="en-US" sz="3600" b="1">
                <a:ea typeface="华文新魏" panose="02010800040101010101" charset="-122"/>
              </a:rPr>
              <a:t>如何发展现代生态循环农业</a:t>
            </a:r>
            <a:endParaRPr lang="zh-CN" altLang="en-US" sz="3600" b="1">
              <a:ea typeface="华文新魏" panose="02010800040101010101" charset="-122"/>
            </a:endParaRPr>
          </a:p>
        </p:txBody>
      </p:sp>
      <p:sp>
        <p:nvSpPr>
          <p:cNvPr id="231426" name="文本占位符 139266"/>
          <p:cNvSpPr>
            <a:spLocks noGrp="1" noRot="1"/>
          </p:cNvSpPr>
          <p:nvPr>
            <p:ph idx="4294967295"/>
          </p:nvPr>
        </p:nvSpPr>
        <p:spPr>
          <a:xfrm>
            <a:off x="323850" y="1412875"/>
            <a:ext cx="8540750" cy="4462463"/>
          </a:xfrm>
        </p:spPr>
        <p:txBody>
          <a:bodyPr anchor="t"/>
          <a:p>
            <a:pPr lvl="0" indent="-342900">
              <a:buNone/>
            </a:pPr>
            <a:endParaRPr lang="en-US" altLang="x-none" sz="2400" dirty="0">
              <a:latin typeface="黑体" panose="02010600030101010101" pitchFamily="1" charset="-122"/>
              <a:ea typeface="黑体" panose="02010600030101010101" pitchFamily="1" charset="-122"/>
            </a:endParaRPr>
          </a:p>
          <a:p>
            <a:pPr lvl="0" indent="-342900">
              <a:buNone/>
            </a:pPr>
            <a:r>
              <a:rPr lang="zh-CN" altLang="en-US" sz="2400" dirty="0">
                <a:latin typeface="黑体" panose="02010600030101010101" pitchFamily="1" charset="-122"/>
                <a:ea typeface="黑体" panose="02010600030101010101" pitchFamily="1" charset="-122"/>
              </a:rPr>
              <a:t>（二）以种养结合为基础，发展多功能大循环农业</a:t>
            </a:r>
            <a:endParaRPr lang="zh-CN" altLang="en-US" sz="2400" dirty="0">
              <a:latin typeface="黑体" panose="02010600030101010101" pitchFamily="1" charset="-122"/>
              <a:ea typeface="黑体" panose="02010600030101010101" pitchFamily="1" charset="-122"/>
            </a:endParaRPr>
          </a:p>
        </p:txBody>
      </p:sp>
      <p:sp>
        <p:nvSpPr>
          <p:cNvPr id="231427" name="矩形 139267"/>
          <p:cNvSpPr/>
          <p:nvPr/>
        </p:nvSpPr>
        <p:spPr>
          <a:xfrm>
            <a:off x="684213" y="2636838"/>
            <a:ext cx="7704137" cy="1127125"/>
          </a:xfrm>
          <a:prstGeom prst="rect">
            <a:avLst/>
          </a:prstGeom>
          <a:noFill/>
          <a:ln w="9525">
            <a:noFill/>
          </a:ln>
        </p:spPr>
        <p:txBody>
          <a:bodyPr anchor="t">
            <a:spAutoFit/>
          </a:bodyPr>
          <a:p>
            <a:pPr lvl="0" indent="0">
              <a:lnSpc>
                <a:spcPct val="170000"/>
              </a:lnSpc>
            </a:pPr>
            <a:r>
              <a:rPr lang="en-US" altLang="x-none" sz="2000" b="0" dirty="0">
                <a:latin typeface="黑体" panose="02010600030101010101" pitchFamily="1" charset="-122"/>
                <a:ea typeface="黑体" panose="02010600030101010101" pitchFamily="1" charset="-122"/>
              </a:rPr>
              <a:t>    </a:t>
            </a:r>
            <a:r>
              <a:rPr lang="zh-CN" altLang="en-US" sz="2000" b="0" dirty="0">
                <a:latin typeface="黑体" panose="02010600030101010101" pitchFamily="1" charset="-122"/>
                <a:ea typeface="黑体" panose="02010600030101010101" pitchFamily="1" charset="-122"/>
              </a:rPr>
              <a:t>多功能大循环农业由季昆森（安徽省人大常委会原副主任，现任安徽省循环经济研究院院长、循环经济研究会会长）提出。</a:t>
            </a:r>
            <a:endParaRPr lang="zh-CN" altLang="en-US" sz="2000" b="0" dirty="0">
              <a:latin typeface="黑体" panose="02010600030101010101" pitchFamily="1" charset="-122"/>
              <a:ea typeface="黑体" panose="02010600030101010101" pitchFamily="1" charset="-122"/>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2449" name="图片 140290"/>
          <p:cNvPicPr>
            <a:picLocks noChangeAspect="1"/>
          </p:cNvPicPr>
          <p:nvPr/>
        </p:nvPicPr>
        <p:blipFill>
          <a:blip r:embed="rId1"/>
          <a:stretch>
            <a:fillRect/>
          </a:stretch>
        </p:blipFill>
        <p:spPr>
          <a:xfrm>
            <a:off x="1979613" y="692150"/>
            <a:ext cx="5148262" cy="5473700"/>
          </a:xfrm>
          <a:prstGeom prst="rect">
            <a:avLst/>
          </a:prstGeom>
          <a:noFill/>
          <a:ln w="9525">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3473" name="灯片编号占位符 1"/>
          <p:cNvSpPr txBox="1">
            <a:spLocks noGrp="1"/>
          </p:cNvSpPr>
          <p:nvPr/>
        </p:nvSpPr>
        <p:spPr>
          <a:xfrm>
            <a:off x="7308850" y="6211888"/>
            <a:ext cx="1377950" cy="457200"/>
          </a:xfrm>
          <a:prstGeom prst="rect">
            <a:avLst/>
          </a:prstGeom>
          <a:noFill/>
          <a:ln w="9525">
            <a:noFill/>
          </a:ln>
        </p:spPr>
        <p:txBody>
          <a:bodyPr anchor="b"/>
          <a:p>
            <a:pPr lvl="0" indent="0" algn="r"/>
            <a:fld id="{9A0DB2DC-4C9A-4742-B13C-FB6460FD3503}" type="slidenum">
              <a:rPr lang="zh-CN" altLang="en-US" sz="1200" b="0" dirty="0">
                <a:solidFill>
                  <a:schemeClr val="bg2"/>
                </a:solidFill>
                <a:latin typeface="Times New Roman" panose="02020603050405020304" pitchFamily="2" charset="0"/>
                <a:ea typeface="宋体" panose="02010600030101010101" pitchFamily="2" charset="-122"/>
              </a:rPr>
            </a:fld>
            <a:endParaRPr lang="zh-CN" altLang="en-US" sz="1200" b="0" dirty="0">
              <a:solidFill>
                <a:schemeClr val="bg2"/>
              </a:solidFill>
              <a:latin typeface="Times New Roman" panose="02020603050405020304" pitchFamily="2" charset="0"/>
              <a:ea typeface="宋体" panose="02010600030101010101" pitchFamily="2" charset="-122"/>
            </a:endParaRPr>
          </a:p>
        </p:txBody>
      </p:sp>
      <p:sp>
        <p:nvSpPr>
          <p:cNvPr id="233474" name="Text Box 2"/>
          <p:cNvSpPr txBox="1"/>
          <p:nvPr/>
        </p:nvSpPr>
        <p:spPr>
          <a:xfrm>
            <a:off x="468313" y="692150"/>
            <a:ext cx="8208962" cy="5257800"/>
          </a:xfrm>
          <a:prstGeom prst="rect">
            <a:avLst/>
          </a:prstGeom>
          <a:noFill/>
          <a:ln w="9525">
            <a:noFill/>
          </a:ln>
        </p:spPr>
        <p:txBody>
          <a:bodyPr anchor="t"/>
          <a:p>
            <a:pPr lvl="0" indent="0" algn="just">
              <a:lnSpc>
                <a:spcPct val="130000"/>
              </a:lnSpc>
            </a:pPr>
            <a:r>
              <a:rPr lang="en-US" altLang="x-none" sz="2400" b="0" dirty="0">
                <a:solidFill>
                  <a:srgbClr val="000000"/>
                </a:solidFill>
                <a:latin typeface="仿宋_GB2312" panose="02010609030101010101" pitchFamily="1" charset="-122"/>
                <a:ea typeface="仿宋_GB2312" panose="02010609030101010101" pitchFamily="1" charset="-122"/>
              </a:rPr>
              <a:t>    </a:t>
            </a:r>
            <a:endParaRPr lang="en-US" altLang="x-none" sz="2400" b="0" dirty="0">
              <a:solidFill>
                <a:srgbClr val="000000"/>
              </a:solidFill>
              <a:latin typeface="仿宋_GB2312" panose="02010609030101010101" pitchFamily="1" charset="-122"/>
              <a:ea typeface="仿宋_GB2312" panose="02010609030101010101" pitchFamily="1" charset="-122"/>
            </a:endParaRPr>
          </a:p>
          <a:p>
            <a:pPr lvl="0" indent="0" algn="just">
              <a:lnSpc>
                <a:spcPct val="160000"/>
              </a:lnSpc>
            </a:pPr>
            <a:endParaRPr lang="en-US" altLang="x-none" sz="2400" b="0" dirty="0">
              <a:solidFill>
                <a:srgbClr val="000000"/>
              </a:solidFill>
              <a:latin typeface="仿宋_GB2312" panose="02010609030101010101" pitchFamily="1" charset="-122"/>
              <a:ea typeface="仿宋_GB2312" panose="02010609030101010101" pitchFamily="1" charset="-122"/>
            </a:endParaRPr>
          </a:p>
        </p:txBody>
      </p:sp>
      <p:sp>
        <p:nvSpPr>
          <p:cNvPr id="233475" name="Rectangle 3"/>
          <p:cNvSpPr/>
          <p:nvPr/>
        </p:nvSpPr>
        <p:spPr>
          <a:xfrm>
            <a:off x="323850" y="2852738"/>
            <a:ext cx="8416925" cy="3262312"/>
          </a:xfrm>
          <a:prstGeom prst="rect">
            <a:avLst/>
          </a:prstGeom>
          <a:noFill/>
          <a:ln w="9525">
            <a:noFill/>
          </a:ln>
        </p:spPr>
        <p:txBody>
          <a:bodyPr wrap="square" anchor="t">
            <a:spAutoFit/>
          </a:bodyPr>
          <a:p>
            <a:pPr lvl="0" indent="0">
              <a:lnSpc>
                <a:spcPct val="130000"/>
              </a:lnSpc>
            </a:pPr>
            <a:r>
              <a:rPr lang="en-US" altLang="x-none" sz="2000" b="0" dirty="0">
                <a:latin typeface="楷体" panose="02010609060101010101" pitchFamily="1" charset="-122"/>
                <a:ea typeface="楷体" panose="02010609060101010101" pitchFamily="1" charset="-122"/>
              </a:rPr>
              <a:t>    </a:t>
            </a:r>
            <a:r>
              <a:rPr lang="zh-CN" altLang="en-US" sz="2000" b="0" dirty="0">
                <a:latin typeface="楷体" panose="02010609060101010101" pitchFamily="1" charset="-122"/>
                <a:ea typeface="楷体" panose="02010609060101010101" pitchFamily="1" charset="-122"/>
              </a:rPr>
              <a:t>上图</a:t>
            </a:r>
            <a:r>
              <a:rPr lang="en-US" altLang="x-none" sz="2000" b="0" dirty="0">
                <a:latin typeface="楷体" panose="02010609060101010101" pitchFamily="1" charset="-122"/>
                <a:ea typeface="楷体" panose="02010609060101010101" pitchFamily="1" charset="-122"/>
              </a:rPr>
              <a:t>用大、中、小15个圆形象地表明了大循环农业：第一层是1个大圆，代表整体联动的大循环；第二层是6个中圆，分别代表种植业、养殖业、微生物产业、加工业、营销业、旅游业；第三层这个中圆，起到承前启后链接的作用；第四层是6个小圆，分别代表循环经济、创意经济、服务经济、科技、文化、金融；第五层是位于中心的一个小圆，代表信息。 </a:t>
            </a:r>
            <a:endParaRPr lang="zh-CN" altLang="en-US" sz="2000" b="0" dirty="0">
              <a:latin typeface="楷体" panose="02010609060101010101" pitchFamily="1" charset="-122"/>
              <a:ea typeface="楷体" panose="02010609060101010101" pitchFamily="1" charset="-122"/>
            </a:endParaRPr>
          </a:p>
          <a:p>
            <a:pPr lvl="0" indent="0">
              <a:lnSpc>
                <a:spcPct val="130000"/>
              </a:lnSpc>
            </a:pPr>
            <a:r>
              <a:rPr lang="zh-CN" altLang="en-US" sz="2000" b="0" dirty="0">
                <a:latin typeface="楷体" panose="02010609060101010101" pitchFamily="1" charset="-122"/>
                <a:ea typeface="楷体" panose="02010609060101010101" pitchFamily="1" charset="-122"/>
              </a:rPr>
              <a:t>    </a:t>
            </a:r>
            <a:r>
              <a:rPr lang="en-US" altLang="x-none" sz="2000" b="0" dirty="0">
                <a:latin typeface="楷体" panose="02010609060101010101" pitchFamily="1" charset="-122"/>
                <a:ea typeface="楷体" panose="02010609060101010101" pitchFamily="1" charset="-122"/>
              </a:rPr>
              <a:t>15</a:t>
            </a:r>
            <a:r>
              <a:rPr lang="zh-CN" altLang="en-US" sz="2000" b="0" dirty="0">
                <a:latin typeface="楷体" panose="02010609060101010101" pitchFamily="1" charset="-122"/>
                <a:ea typeface="楷体" panose="02010609060101010101" pitchFamily="1" charset="-122"/>
              </a:rPr>
              <a:t>个大、中、小圆之间</a:t>
            </a:r>
            <a:r>
              <a:rPr lang="zh-CN" altLang="en-US" sz="2000" b="0" dirty="0">
                <a:solidFill>
                  <a:srgbClr val="0000CC"/>
                </a:solidFill>
                <a:latin typeface="楷体" panose="02010609060101010101" pitchFamily="1" charset="-122"/>
                <a:ea typeface="楷体" panose="02010609060101010101" pitchFamily="1" charset="-122"/>
              </a:rPr>
              <a:t>环环相切</a:t>
            </a:r>
            <a:r>
              <a:rPr lang="zh-CN" altLang="en-US" sz="2000" b="0" dirty="0">
                <a:latin typeface="楷体" panose="02010609060101010101" pitchFamily="1" charset="-122"/>
                <a:ea typeface="楷体" panose="02010609060101010101" pitchFamily="1" charset="-122"/>
              </a:rPr>
              <a:t>，环环相连，环环相通，环环相扣，形成整体的多功能大循环。各产业之间融合发展的大循环，不是农村各种生产要素的简单相加，概况的讲，具有“九大功能”、“十大效应”。</a:t>
            </a:r>
            <a:endParaRPr lang="zh-CN" altLang="en-US" sz="2000" b="0" dirty="0">
              <a:latin typeface="楷体" panose="02010609060101010101" pitchFamily="1" charset="-122"/>
              <a:ea typeface="楷体" panose="02010609060101010101" pitchFamily="1" charset="-122"/>
            </a:endParaRPr>
          </a:p>
        </p:txBody>
      </p:sp>
      <p:pic>
        <p:nvPicPr>
          <p:cNvPr id="233476" name="图片 140290"/>
          <p:cNvPicPr>
            <a:picLocks noChangeAspect="1"/>
          </p:cNvPicPr>
          <p:nvPr/>
        </p:nvPicPr>
        <p:blipFill>
          <a:blip r:embed="rId1"/>
          <a:stretch>
            <a:fillRect/>
          </a:stretch>
        </p:blipFill>
        <p:spPr>
          <a:xfrm>
            <a:off x="5940425" y="0"/>
            <a:ext cx="2670175" cy="2838450"/>
          </a:xfrm>
          <a:prstGeom prst="rect">
            <a:avLst/>
          </a:prstGeom>
          <a:noFill/>
          <a:ln w="9525">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8833" name="标题 203777"/>
          <p:cNvSpPr>
            <a:spLocks noGrp="1" noRot="1"/>
          </p:cNvSpPr>
          <p:nvPr>
            <p:ph type="title"/>
          </p:nvPr>
        </p:nvSpPr>
        <p:spPr>
          <a:xfrm>
            <a:off x="304800" y="346075"/>
            <a:ext cx="8540750" cy="655638"/>
          </a:xfrm>
        </p:spPr>
        <p:txBody>
          <a:bodyPr anchor="ctr"/>
          <a:p>
            <a:pPr lvl="0" indent="0"/>
            <a:r>
              <a:rPr lang="zh-CN" altLang="en-US" sz="3600" b="1">
                <a:ea typeface="华文新魏" panose="02010800040101010101" charset="-122"/>
                <a:sym typeface="Arial" panose="020B0604020202020204" pitchFamily="34" charset="0"/>
              </a:rPr>
              <a:t>如何发展现代生态循环农业</a:t>
            </a:r>
            <a:endParaRPr lang="zh-CN" altLang="en-US" sz="3600" b="1">
              <a:ea typeface="华文新魏" panose="02010800040101010101" charset="-122"/>
              <a:sym typeface="Arial" panose="020B0604020202020204" pitchFamily="34" charset="0"/>
            </a:endParaRPr>
          </a:p>
        </p:txBody>
      </p:sp>
      <p:sp>
        <p:nvSpPr>
          <p:cNvPr id="248834" name="文本占位符 203778"/>
          <p:cNvSpPr>
            <a:spLocks noGrp="1" noRot="1"/>
          </p:cNvSpPr>
          <p:nvPr>
            <p:ph idx="4294967295"/>
          </p:nvPr>
        </p:nvSpPr>
        <p:spPr>
          <a:xfrm>
            <a:off x="304800" y="1484313"/>
            <a:ext cx="8540750" cy="4383087"/>
          </a:xfrm>
        </p:spPr>
        <p:txBody>
          <a:bodyPr anchor="t"/>
          <a:p>
            <a:pPr lvl="0" indent="-342900" algn="ctr">
              <a:buNone/>
            </a:pPr>
            <a:r>
              <a:rPr lang="zh-CN" altLang="en-US" sz="2400">
                <a:latin typeface="黑体" panose="02010600030101010101" pitchFamily="1" charset="-122"/>
                <a:ea typeface="黑体" panose="02010600030101010101" pitchFamily="1" charset="-122"/>
              </a:rPr>
              <a:t>（三）因地制宜，选用适宜的模式</a:t>
            </a:r>
            <a:endParaRPr lang="zh-CN" altLang="en-US"/>
          </a:p>
          <a:p>
            <a:pPr lvl="0" indent="-342900" algn="ctr">
              <a:buNone/>
            </a:pPr>
            <a:endParaRPr lang="zh-CN" altLang="en-US"/>
          </a:p>
        </p:txBody>
      </p:sp>
      <p:sp>
        <p:nvSpPr>
          <p:cNvPr id="248835" name="矩形 203779"/>
          <p:cNvSpPr/>
          <p:nvPr/>
        </p:nvSpPr>
        <p:spPr>
          <a:xfrm>
            <a:off x="755650" y="2227263"/>
            <a:ext cx="7993063" cy="3841750"/>
          </a:xfrm>
          <a:prstGeom prst="rect">
            <a:avLst/>
          </a:prstGeom>
          <a:solidFill>
            <a:srgbClr val="FFFFFF"/>
          </a:solidFill>
          <a:ln w="9525">
            <a:noFill/>
          </a:ln>
        </p:spPr>
        <p:txBody>
          <a:bodyPr anchor="ctr">
            <a:spAutoFit/>
          </a:bodyPr>
          <a:p>
            <a:pPr lvl="0" indent="0">
              <a:lnSpc>
                <a:spcPct val="150000"/>
              </a:lnSpc>
            </a:pPr>
            <a:r>
              <a:rPr lang="en-US" altLang="x-none" sz="2400" b="0" dirty="0">
                <a:latin typeface="Arial" panose="020B0604020202020204" pitchFamily="34" charset="0"/>
                <a:ea typeface="宋体" panose="02010600030101010101" pitchFamily="2" charset="-122"/>
              </a:rPr>
              <a:t>     </a:t>
            </a:r>
            <a:r>
              <a:rPr lang="en-US" altLang="x-none" sz="2000" b="0" dirty="0">
                <a:latin typeface="黑体" panose="02010600030101010101" pitchFamily="1" charset="-122"/>
                <a:ea typeface="黑体" panose="02010600030101010101" pitchFamily="1" charset="-122"/>
              </a:rPr>
              <a:t> </a:t>
            </a:r>
            <a:r>
              <a:rPr lang="zh-CN" altLang="en-US" sz="2000" b="0" dirty="0">
                <a:latin typeface="黑体" panose="02010600030101010101" pitchFamily="1" charset="-122"/>
                <a:ea typeface="黑体" panose="02010600030101010101" pitchFamily="1" charset="-122"/>
              </a:rPr>
              <a:t>绵阳农业山、丘、坝三元结构突出，不同的自然生态条件、作物种类、畜禽品种、社会经济发展水平、农业生产技术水平、生产经营规模等决定了农业生产及农业产业的多样性。</a:t>
            </a:r>
            <a:endParaRPr lang="zh-CN" altLang="en-US" sz="2000" b="0" dirty="0">
              <a:latin typeface="黑体" panose="02010600030101010101" pitchFamily="1" charset="-122"/>
              <a:ea typeface="黑体" panose="02010600030101010101" pitchFamily="1" charset="-122"/>
            </a:endParaRPr>
          </a:p>
          <a:p>
            <a:pPr lvl="0" indent="0">
              <a:lnSpc>
                <a:spcPct val="150000"/>
              </a:lnSpc>
            </a:pPr>
            <a:r>
              <a:rPr lang="zh-CN" altLang="en-US" sz="2000" b="0" dirty="0">
                <a:latin typeface="黑体" panose="02010600030101010101" pitchFamily="1" charset="-122"/>
                <a:ea typeface="黑体" panose="02010600030101010101" pitchFamily="1" charset="-122"/>
              </a:rPr>
              <a:t>     各县市区、甚至一个乡镇、村要科学选用适宜的模式，都需要经过示范探索。通过示范，建设一批种养循环农业示范区，带动全县、全市农业高效循环发展，成功创建一批现代生态循环农业示范点，最终形成具有绵阳特色的“农牧对接、农渔共生、农林结合、农游共享”现代生态循环农业发展模式。</a:t>
            </a:r>
            <a:endParaRPr lang="zh-CN" altLang="en-US" sz="2000" b="0" dirty="0">
              <a:latin typeface="黑体" panose="02010600030101010101" pitchFamily="1" charset="-122"/>
              <a:ea typeface="黑体" panose="02010600030101010101" pitchFamily="1" charset="-122"/>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3953" name="标题 208897"/>
          <p:cNvSpPr>
            <a:spLocks noGrp="1" noRot="1"/>
          </p:cNvSpPr>
          <p:nvPr>
            <p:ph type="title"/>
          </p:nvPr>
        </p:nvSpPr>
        <p:spPr>
          <a:xfrm>
            <a:off x="301625" y="384175"/>
            <a:ext cx="8540750" cy="655638"/>
          </a:xfrm>
        </p:spPr>
        <p:txBody>
          <a:bodyPr anchor="ctr"/>
          <a:p>
            <a:pPr lvl="0" indent="0"/>
            <a:r>
              <a:rPr lang="zh-CN" altLang="en-US" b="1">
                <a:latin typeface="黑体" panose="02010600030101010101" pitchFamily="1" charset="-122"/>
                <a:ea typeface="黑体" panose="02010600030101010101" pitchFamily="1" charset="-122"/>
              </a:rPr>
              <a:t>生态循环农业主要模式简介</a:t>
            </a:r>
            <a:endParaRPr lang="zh-CN" altLang="en-US" b="1">
              <a:latin typeface="黑体" panose="02010600030101010101" pitchFamily="1" charset="-122"/>
              <a:ea typeface="黑体" panose="02010600030101010101" pitchFamily="1" charset="-122"/>
            </a:endParaRPr>
          </a:p>
        </p:txBody>
      </p:sp>
      <p:sp>
        <p:nvSpPr>
          <p:cNvPr id="253954" name="文本占位符 208898"/>
          <p:cNvSpPr>
            <a:spLocks noGrp="1" noRot="1"/>
          </p:cNvSpPr>
          <p:nvPr>
            <p:ph idx="4294967295"/>
          </p:nvPr>
        </p:nvSpPr>
        <p:spPr>
          <a:xfrm>
            <a:off x="827088" y="1557338"/>
            <a:ext cx="7634287" cy="4464050"/>
          </a:xfrm>
        </p:spPr>
        <p:txBody>
          <a:bodyPr anchor="t"/>
          <a:p>
            <a:pPr lvl="0" indent="-342900">
              <a:lnSpc>
                <a:spcPct val="150000"/>
              </a:lnSpc>
              <a:buBlip>
                <a:blip r:embed="rId1"/>
              </a:buBlip>
            </a:pPr>
            <a:r>
              <a:rPr lang="en-US" altLang="x-none" sz="2400" dirty="0">
                <a:latin typeface="黑体" panose="02010600030101010101" pitchFamily="1" charset="-122"/>
                <a:ea typeface="黑体" panose="02010600030101010101" pitchFamily="1" charset="-122"/>
              </a:rPr>
              <a:t>Ⅰ.</a:t>
            </a:r>
            <a:r>
              <a:rPr lang="zh-CN" altLang="en-US" sz="2400" dirty="0">
                <a:latin typeface="黑体" panose="02010600030101010101" pitchFamily="1" charset="-122"/>
                <a:ea typeface="黑体" panose="02010600030101010101" pitchFamily="1" charset="-122"/>
              </a:rPr>
              <a:t>种养结合模式</a:t>
            </a:r>
            <a:endParaRPr lang="zh-CN" altLang="en-US" sz="2400" dirty="0">
              <a:latin typeface="黑体" panose="02010600030101010101" pitchFamily="1" charset="-122"/>
              <a:ea typeface="黑体" panose="02010600030101010101" pitchFamily="1" charset="-122"/>
            </a:endParaRPr>
          </a:p>
          <a:p>
            <a:pPr lvl="0" indent="-342900">
              <a:lnSpc>
                <a:spcPct val="150000"/>
              </a:lnSpc>
              <a:buBlip>
                <a:blip r:embed="rId1"/>
              </a:buBlip>
            </a:pPr>
            <a:r>
              <a:rPr lang="en-US" altLang="x-none" sz="2400" dirty="0">
                <a:latin typeface="黑体" panose="02010600030101010101" pitchFamily="1" charset="-122"/>
                <a:ea typeface="黑体" panose="02010600030101010101" pitchFamily="1" charset="-122"/>
              </a:rPr>
              <a:t>Ⅱ.</a:t>
            </a:r>
            <a:r>
              <a:rPr lang="zh-CN" altLang="en-US" sz="2400" dirty="0">
                <a:latin typeface="黑体" panose="02010600030101010101" pitchFamily="1" charset="-122"/>
                <a:ea typeface="黑体" panose="02010600030101010101" pitchFamily="1" charset="-122"/>
              </a:rPr>
              <a:t>商用有机肥开发模式</a:t>
            </a:r>
            <a:endParaRPr lang="zh-CN" altLang="en-US" sz="2400" dirty="0">
              <a:latin typeface="黑体" panose="02010600030101010101" pitchFamily="1" charset="-122"/>
              <a:ea typeface="黑体" panose="02010600030101010101" pitchFamily="1" charset="-122"/>
            </a:endParaRPr>
          </a:p>
          <a:p>
            <a:pPr lvl="0" indent="-342900">
              <a:lnSpc>
                <a:spcPct val="150000"/>
              </a:lnSpc>
              <a:buBlip>
                <a:blip r:embed="rId1"/>
              </a:buBlip>
            </a:pPr>
            <a:r>
              <a:rPr lang="en-US" altLang="x-none" sz="2400" dirty="0">
                <a:latin typeface="黑体" panose="02010600030101010101" pitchFamily="1" charset="-122"/>
                <a:ea typeface="黑体" panose="02010600030101010101" pitchFamily="1" charset="-122"/>
              </a:rPr>
              <a:t>Ⅲ.</a:t>
            </a:r>
            <a:r>
              <a:rPr lang="zh-CN" altLang="en-US" sz="2400" dirty="0">
                <a:latin typeface="黑体" panose="02010600030101010101" pitchFamily="1" charset="-122"/>
                <a:ea typeface="黑体" panose="02010600030101010101" pitchFamily="1" charset="-122"/>
              </a:rPr>
              <a:t>稻田共生共育模式</a:t>
            </a:r>
            <a:endParaRPr lang="zh-CN" altLang="en-US" sz="2400" dirty="0">
              <a:latin typeface="黑体" panose="02010600030101010101" pitchFamily="1" charset="-122"/>
              <a:ea typeface="黑体" panose="02010600030101010101" pitchFamily="1" charset="-122"/>
            </a:endParaRPr>
          </a:p>
          <a:p>
            <a:pPr lvl="0" indent="-342900">
              <a:lnSpc>
                <a:spcPct val="150000"/>
              </a:lnSpc>
              <a:buBlip>
                <a:blip r:embed="rId1"/>
              </a:buBlip>
            </a:pPr>
            <a:r>
              <a:rPr lang="en-US" altLang="x-none" sz="2400" dirty="0">
                <a:latin typeface="黑体" panose="02010600030101010101" pitchFamily="1" charset="-122"/>
                <a:ea typeface="黑体" panose="02010600030101010101" pitchFamily="1" charset="-122"/>
              </a:rPr>
              <a:t>Ⅳ.</a:t>
            </a:r>
            <a:r>
              <a:rPr lang="zh-CN" altLang="en-US" sz="2400" dirty="0">
                <a:latin typeface="黑体" panose="02010600030101010101" pitchFamily="1" charset="-122"/>
                <a:ea typeface="黑体" panose="02010600030101010101" pitchFamily="1" charset="-122"/>
              </a:rPr>
              <a:t>林下经济模式</a:t>
            </a:r>
            <a:endParaRPr lang="zh-CN" altLang="en-US" sz="2400" dirty="0">
              <a:latin typeface="黑体" panose="02010600030101010101" pitchFamily="1" charset="-122"/>
              <a:ea typeface="黑体" panose="02010600030101010101" pitchFamily="1" charset="-122"/>
            </a:endParaRPr>
          </a:p>
          <a:p>
            <a:pPr lvl="0" indent="-342900">
              <a:lnSpc>
                <a:spcPct val="150000"/>
              </a:lnSpc>
              <a:buBlip>
                <a:blip r:embed="rId1"/>
              </a:buBlip>
            </a:pPr>
            <a:r>
              <a:rPr lang="en-US" altLang="x-none" sz="2400" dirty="0">
                <a:latin typeface="黑体" panose="02010600030101010101" pitchFamily="1" charset="-122"/>
                <a:ea typeface="黑体" panose="02010600030101010101" pitchFamily="1" charset="-122"/>
              </a:rPr>
              <a:t>Ⅴ.</a:t>
            </a:r>
            <a:r>
              <a:rPr lang="zh-CN" altLang="en-US" sz="2400" dirty="0">
                <a:latin typeface="黑体" panose="02010600030101010101" pitchFamily="1" charset="-122"/>
                <a:ea typeface="黑体" panose="02010600030101010101" pitchFamily="1" charset="-122"/>
              </a:rPr>
              <a:t>种植业内部间套轮作模式</a:t>
            </a:r>
            <a:endParaRPr lang="zh-CN" altLang="en-US" sz="2400" dirty="0">
              <a:latin typeface="黑体" panose="02010600030101010101" pitchFamily="1" charset="-122"/>
              <a:ea typeface="黑体" panose="02010600030101010101" pitchFamily="1" charset="-122"/>
            </a:endParaRPr>
          </a:p>
          <a:p>
            <a:pPr lvl="0" indent="-342900">
              <a:lnSpc>
                <a:spcPct val="150000"/>
              </a:lnSpc>
              <a:buBlip>
                <a:blip r:embed="rId1"/>
              </a:buBlip>
            </a:pPr>
            <a:r>
              <a:rPr lang="en-US" altLang="x-none" sz="2400" dirty="0">
                <a:latin typeface="黑体" panose="02010600030101010101" pitchFamily="1" charset="-122"/>
                <a:ea typeface="黑体" panose="02010600030101010101" pitchFamily="1" charset="-122"/>
              </a:rPr>
              <a:t>Ⅵ.</a:t>
            </a:r>
            <a:r>
              <a:rPr lang="zh-CN" altLang="en-US" sz="2400" dirty="0">
                <a:latin typeface="黑体" panose="02010600030101010101" pitchFamily="1" charset="-122"/>
                <a:ea typeface="黑体" panose="02010600030101010101" pitchFamily="1" charset="-122"/>
              </a:rPr>
              <a:t>农作物秸秆综合利用模式</a:t>
            </a:r>
            <a:endParaRPr lang="zh-CN" altLang="en-US" sz="2400" dirty="0">
              <a:latin typeface="黑体" panose="02010600030101010101" pitchFamily="1" charset="-122"/>
              <a:ea typeface="黑体" panose="02010600030101010101" pitchFamily="1" charset="-122"/>
            </a:endParaRPr>
          </a:p>
          <a:p>
            <a:pPr lvl="0" indent="-342900">
              <a:lnSpc>
                <a:spcPct val="150000"/>
              </a:lnSpc>
              <a:buBlip>
                <a:blip r:embed="rId1"/>
              </a:buBlip>
            </a:pPr>
            <a:r>
              <a:rPr lang="en-US" altLang="x-none" sz="2400" dirty="0">
                <a:latin typeface="黑体" panose="02010600030101010101" pitchFamily="1" charset="-122"/>
                <a:ea typeface="黑体" panose="02010600030101010101" pitchFamily="1" charset="-122"/>
              </a:rPr>
              <a:t>Ⅶ. </a:t>
            </a:r>
            <a:r>
              <a:rPr lang="zh-CN" altLang="en-US" sz="2400" dirty="0">
                <a:latin typeface="黑体" panose="02010600030101010101" pitchFamily="1" charset="-122"/>
                <a:ea typeface="黑体" panose="02010600030101010101" pitchFamily="1" charset="-122"/>
              </a:rPr>
              <a:t>能量多级循环利用模式</a:t>
            </a:r>
            <a:endParaRPr lang="zh-CN" altLang="en-US" sz="2400" dirty="0">
              <a:latin typeface="黑体" panose="02010600030101010101" pitchFamily="1" charset="-122"/>
              <a:ea typeface="黑体" panose="02010600030101010101" pitchFamily="1" charset="-122"/>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5457" name="内容占位符 2"/>
          <p:cNvSpPr>
            <a:spLocks noGrp="1"/>
          </p:cNvSpPr>
          <p:nvPr>
            <p:ph idx="4294967295"/>
          </p:nvPr>
        </p:nvSpPr>
        <p:spPr>
          <a:xfrm>
            <a:off x="400050" y="2422525"/>
            <a:ext cx="8207375" cy="1584325"/>
          </a:xfrm>
        </p:spPr>
        <p:txBody>
          <a:bodyPr wrap="square" anchor="t"/>
          <a:p>
            <a:pPr marL="0" lvl="0" indent="0" eaLnBrk="1" hangingPunct="1">
              <a:buNone/>
            </a:pPr>
            <a:r>
              <a:rPr lang="zh-CN" altLang="en-US" sz="3200" dirty="0">
                <a:solidFill>
                  <a:srgbClr val="FF3300"/>
                </a:solidFill>
                <a:ea typeface="黑体" panose="02010600030101010101" pitchFamily="1" charset="-122"/>
                <a:sym typeface="Arial" panose="020B0604020202020204" pitchFamily="34" charset="0"/>
              </a:rPr>
              <a:t>案例</a:t>
            </a:r>
            <a:r>
              <a:rPr lang="en-US" altLang="x-none" sz="3200" dirty="0">
                <a:solidFill>
                  <a:srgbClr val="FF3300"/>
                </a:solidFill>
                <a:ea typeface="黑体" panose="02010600030101010101" pitchFamily="1" charset="-122"/>
                <a:sym typeface="Arial" panose="020B0604020202020204" pitchFamily="34" charset="0"/>
              </a:rPr>
              <a:t>1</a:t>
            </a:r>
            <a:r>
              <a:rPr lang="zh-CN" altLang="en-US" sz="3200" dirty="0">
                <a:solidFill>
                  <a:srgbClr val="FF3300"/>
                </a:solidFill>
                <a:ea typeface="黑体" panose="02010600030101010101" pitchFamily="1" charset="-122"/>
                <a:sym typeface="Arial" panose="020B0604020202020204" pitchFamily="34" charset="0"/>
              </a:rPr>
              <a:t>：</a:t>
            </a:r>
            <a:endParaRPr lang="zh-CN" altLang="en-US" sz="3200" dirty="0">
              <a:solidFill>
                <a:srgbClr val="FF3300"/>
              </a:solidFill>
              <a:ea typeface="黑体" panose="02010600030101010101" pitchFamily="1" charset="-122"/>
              <a:sym typeface="Arial" panose="020B0604020202020204" pitchFamily="34" charset="0"/>
            </a:endParaRPr>
          </a:p>
          <a:p>
            <a:pPr marL="0" lvl="0" indent="0" eaLnBrk="1" hangingPunct="1">
              <a:lnSpc>
                <a:spcPct val="130000"/>
              </a:lnSpc>
              <a:buNone/>
            </a:pPr>
            <a:r>
              <a:rPr lang="zh-CN" altLang="en-US" sz="3600" b="0" dirty="0">
                <a:latin typeface="宋体" panose="02010600030101010101" pitchFamily="2" charset="-122"/>
                <a:ea typeface="黑体" panose="02010600030101010101" pitchFamily="1" charset="-122"/>
                <a:sym typeface="Arial" panose="020B0604020202020204" pitchFamily="34" charset="0"/>
              </a:rPr>
              <a:t>江油新安“果语花溪”现代农业示范园 </a:t>
            </a:r>
            <a:endParaRPr lang="zh-CN" altLang="en-US" sz="3600" b="0" dirty="0">
              <a:latin typeface="宋体" panose="02010600030101010101" pitchFamily="2" charset="-122"/>
              <a:ea typeface="黑体" panose="02010600030101010101" pitchFamily="1" charset="-122"/>
              <a:sym typeface="Arial" panose="020B0604020202020204" pitchFamily="34" charset="0"/>
            </a:endParaRPr>
          </a:p>
          <a:p>
            <a:pPr marL="0" lvl="0" indent="0" eaLnBrk="1" hangingPunct="1">
              <a:lnSpc>
                <a:spcPct val="130000"/>
              </a:lnSpc>
              <a:buNone/>
            </a:pPr>
            <a:endParaRPr lang="zh-CN" altLang="en-US" sz="3600" b="0" dirty="0">
              <a:solidFill>
                <a:srgbClr val="FF0000"/>
              </a:solidFill>
              <a:latin typeface="宋体" panose="02010600030101010101" pitchFamily="2" charset="-122"/>
              <a:ea typeface="黑体" panose="02010600030101010101" pitchFamily="1" charset="-122"/>
              <a:sym typeface="Arial" panose="020B0604020202020204" pitchFamily="34" charset="0"/>
            </a:endParaRPr>
          </a:p>
        </p:txBody>
      </p:sp>
      <p:cxnSp>
        <p:nvCxnSpPr>
          <p:cNvPr id="275458"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pic>
        <p:nvPicPr>
          <p:cNvPr id="275459" name="图片 1"/>
          <p:cNvPicPr>
            <a:picLocks noChangeAspect="1"/>
          </p:cNvPicPr>
          <p:nvPr/>
        </p:nvPicPr>
        <p:blipFill>
          <a:blip r:embed="rId1"/>
          <a:stretch>
            <a:fillRect/>
          </a:stretch>
        </p:blipFill>
        <p:spPr>
          <a:xfrm>
            <a:off x="250825" y="1125538"/>
            <a:ext cx="8613775" cy="812800"/>
          </a:xfrm>
          <a:prstGeom prst="rect">
            <a:avLst/>
          </a:prstGeom>
          <a:noFill/>
          <a:ln w="9525">
            <a:noFill/>
          </a:ln>
        </p:spPr>
      </p:pic>
      <p:pic>
        <p:nvPicPr>
          <p:cNvPr id="275460" name="Picture 6" descr="C:\Users\Administrator\Desktop\照片\新安全景图.jpg"/>
          <p:cNvPicPr>
            <a:picLocks noChangeAspect="1"/>
          </p:cNvPicPr>
          <p:nvPr/>
        </p:nvPicPr>
        <p:blipFill>
          <a:blip r:embed="rId2"/>
          <a:stretch>
            <a:fillRect/>
          </a:stretch>
        </p:blipFill>
        <p:spPr>
          <a:xfrm>
            <a:off x="0" y="5286375"/>
            <a:ext cx="9144000" cy="1571625"/>
          </a:xfrm>
          <a:prstGeom prst="rect">
            <a:avLst/>
          </a:prstGeom>
          <a:noFill/>
          <a:ln w="9525">
            <a:noFill/>
          </a:ln>
        </p:spPr>
      </p:pic>
      <p:sp>
        <p:nvSpPr>
          <p:cNvPr id="275461"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三、现代农业</a:t>
            </a:r>
            <a:endParaRPr lang="zh-CN" altLang="en-US" sz="2800" dirty="0">
              <a:solidFill>
                <a:schemeClr val="tx2"/>
              </a:solidFill>
              <a:latin typeface="Verdana" panose="020B0604030504040204" pitchFamily="2" charset="0"/>
              <a:ea typeface="黑体" panose="02010600030101010101" pitchFamily="1" charset="-122"/>
            </a:endParaRPr>
          </a:p>
        </p:txBody>
      </p:sp>
      <p:sp>
        <p:nvSpPr>
          <p:cNvPr id="241671" name="Rectangle 7"/>
          <p:cNvSpPr/>
          <p:nvPr/>
        </p:nvSpPr>
        <p:spPr>
          <a:xfrm>
            <a:off x="179388" y="4076700"/>
            <a:ext cx="4757737" cy="641350"/>
          </a:xfrm>
          <a:prstGeom prst="rect">
            <a:avLst/>
          </a:prstGeom>
          <a:noFill/>
          <a:ln w="9525">
            <a:noFill/>
          </a:ln>
        </p:spPr>
        <p:txBody>
          <a:bodyPr wrap="none" anchor="t">
            <a:spAutoFit/>
          </a:bodyPr>
          <a:p>
            <a:pPr lvl="0" indent="0"/>
            <a:r>
              <a:rPr lang="zh-CN" altLang="en-US" sz="3600" dirty="0">
                <a:latin typeface="宋体" panose="02010600030101010101" pitchFamily="2" charset="-122"/>
                <a:ea typeface="黑体" panose="02010600030101010101" pitchFamily="1" charset="-122"/>
                <a:sym typeface="Arial" panose="020B0604020202020204" pitchFamily="34" charset="0"/>
              </a:rPr>
              <a:t> </a:t>
            </a:r>
            <a:r>
              <a:rPr lang="zh-CN" altLang="en-US" sz="3600" dirty="0">
                <a:solidFill>
                  <a:srgbClr val="FF0000"/>
                </a:solidFill>
                <a:latin typeface="宋体" panose="02010600030101010101" pitchFamily="2" charset="-122"/>
                <a:ea typeface="黑体" panose="02010600030101010101" pitchFamily="1" charset="-122"/>
                <a:sym typeface="Arial" panose="020B0604020202020204" pitchFamily="34" charset="0"/>
              </a:rPr>
              <a:t>特点：高起点</a:t>
            </a:r>
            <a:r>
              <a:rPr lang="en-US" altLang="x-none" sz="3600" dirty="0">
                <a:solidFill>
                  <a:srgbClr val="FF0000"/>
                </a:solidFill>
                <a:latin typeface="宋体" panose="02010600030101010101" pitchFamily="2" charset="-122"/>
                <a:ea typeface="黑体" panose="02010600030101010101" pitchFamily="1" charset="-122"/>
                <a:sym typeface="Arial" panose="020B0604020202020204" pitchFamily="34" charset="0"/>
              </a:rPr>
              <a:t>+</a:t>
            </a:r>
            <a:r>
              <a:rPr lang="zh-CN" altLang="en-US" sz="3600" dirty="0">
                <a:solidFill>
                  <a:srgbClr val="FF0000"/>
                </a:solidFill>
                <a:latin typeface="宋体" panose="02010600030101010101" pitchFamily="2" charset="-122"/>
                <a:ea typeface="黑体" panose="02010600030101010101" pitchFamily="1" charset="-122"/>
                <a:sym typeface="Arial" panose="020B0604020202020204" pitchFamily="34" charset="0"/>
              </a:rPr>
              <a:t>大投入</a:t>
            </a:r>
            <a:endParaRPr lang="zh-CN" altLang="en-US" sz="3600" dirty="0">
              <a:solidFill>
                <a:srgbClr val="FF0000"/>
              </a:solidFill>
              <a:latin typeface="宋体" panose="02010600030101010101" pitchFamily="2" charset="-122"/>
              <a:ea typeface="黑体" panose="02010600030101010101" pitchFamily="1"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1671">
                                            <p:txEl>
                                              <p:charRg st="0" end="12"/>
                                            </p:txEl>
                                          </p:spTgt>
                                        </p:tgtEl>
                                        <p:attrNameLst>
                                          <p:attrName>style.visibility</p:attrName>
                                        </p:attrNameLst>
                                      </p:cBhvr>
                                      <p:to>
                                        <p:strVal val="visible"/>
                                      </p:to>
                                    </p:set>
                                    <p:animEffect transition="in" filter="fade">
                                      <p:cBhvr>
                                        <p:cTn id="7" dur="2000"/>
                                        <p:tgtEl>
                                          <p:spTgt spid="241671">
                                            <p:txEl>
                                              <p:charRg st="0"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29" name="Picture 2" descr="F@4$`VQJS]U)~NN$}PNNWEW"/>
          <p:cNvPicPr>
            <a:picLocks noChangeAspect="1"/>
          </p:cNvPicPr>
          <p:nvPr/>
        </p:nvPicPr>
        <p:blipFill>
          <a:blip r:embed="rId1"/>
          <a:stretch>
            <a:fillRect/>
          </a:stretch>
        </p:blipFill>
        <p:spPr>
          <a:xfrm>
            <a:off x="0" y="981075"/>
            <a:ext cx="9144000" cy="431800"/>
          </a:xfrm>
          <a:prstGeom prst="rect">
            <a:avLst/>
          </a:prstGeom>
          <a:noFill/>
          <a:ln w="9525">
            <a:noFill/>
          </a:ln>
        </p:spPr>
      </p:pic>
      <p:cxnSp>
        <p:nvCxnSpPr>
          <p:cNvPr id="22530"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2531"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方正舒体" panose="02010601030101010101" pitchFamily="2" charset="-122"/>
              </a:rPr>
              <a:t>粮</a:t>
            </a:r>
            <a:r>
              <a:rPr lang="zh-CN" altLang="en-US" sz="3200" dirty="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p:txBody>
      </p:sp>
      <p:sp>
        <p:nvSpPr>
          <p:cNvPr id="22532" name="文本框 19461"/>
          <p:cNvSpPr txBox="1"/>
          <p:nvPr/>
        </p:nvSpPr>
        <p:spPr>
          <a:xfrm>
            <a:off x="469900" y="3798888"/>
            <a:ext cx="8207375" cy="2286000"/>
          </a:xfrm>
          <a:prstGeom prst="rect">
            <a:avLst/>
          </a:prstGeom>
          <a:noFill/>
          <a:ln w="9525">
            <a:noFill/>
          </a:ln>
        </p:spPr>
        <p:txBody>
          <a:bodyPr wrap="square" anchor="t">
            <a:spAutoFit/>
          </a:bodyPr>
          <a:p>
            <a:pPr lvl="0" indent="0">
              <a:lnSpc>
                <a:spcPct val="120000"/>
              </a:lnSpc>
            </a:pPr>
            <a:r>
              <a:rPr lang="en-US" altLang="zh-CN" sz="2400">
                <a:latin typeface="Arial" panose="020B0604020202020204" pitchFamily="34" charset="0"/>
                <a:ea typeface="宋体" panose="02010600030101010101" pitchFamily="2" charset="-122"/>
              </a:rPr>
              <a:t>       </a:t>
            </a:r>
            <a:r>
              <a:rPr lang="zh-CN" altLang="en-US" sz="2400">
                <a:latin typeface="Arial" panose="020B0604020202020204" pitchFamily="34" charset="0"/>
                <a:ea typeface="宋体" panose="02010600030101010101" pitchFamily="2" charset="-122"/>
              </a:rPr>
              <a:t>自</a:t>
            </a:r>
            <a:r>
              <a:rPr lang="en-US" altLang="zh-CN" sz="2400">
                <a:latin typeface="Arial" panose="020B0604020202020204" pitchFamily="34" charset="0"/>
                <a:ea typeface="宋体" panose="02010600030101010101" pitchFamily="2" charset="-122"/>
              </a:rPr>
              <a:t>2014</a:t>
            </a:r>
            <a:r>
              <a:rPr lang="zh-CN" altLang="en-US" sz="2400">
                <a:latin typeface="Arial" panose="020B0604020202020204" pitchFamily="34" charset="0"/>
                <a:ea typeface="宋体" panose="02010600030101010101" pitchFamily="2" charset="-122"/>
              </a:rPr>
              <a:t>年</a:t>
            </a:r>
            <a:r>
              <a:rPr lang="en-US" altLang="zh-CN" sz="2400">
                <a:latin typeface="Arial" panose="020B0604020202020204" pitchFamily="34" charset="0"/>
                <a:ea typeface="宋体" panose="02010600030101010101" pitchFamily="2" charset="-122"/>
              </a:rPr>
              <a:t>9</a:t>
            </a:r>
            <a:r>
              <a:rPr lang="zh-CN" altLang="en-US" sz="2400">
                <a:latin typeface="Arial" panose="020B0604020202020204" pitchFamily="34" charset="0"/>
                <a:ea typeface="宋体" panose="02010600030101010101" pitchFamily="2" charset="-122"/>
              </a:rPr>
              <a:t>月，国内玉米价格持续下跌，今年跌幅继续扩大。现货市场玉米价格从</a:t>
            </a:r>
            <a:r>
              <a:rPr lang="en-US" altLang="zh-CN" sz="2400">
                <a:latin typeface="Arial" panose="020B0604020202020204" pitchFamily="34" charset="0"/>
                <a:ea typeface="宋体" panose="02010600030101010101" pitchFamily="2" charset="-122"/>
              </a:rPr>
              <a:t>2014</a:t>
            </a:r>
            <a:r>
              <a:rPr lang="zh-CN" altLang="en-US" sz="2400">
                <a:latin typeface="Arial" panose="020B0604020202020204" pitchFamily="34" charset="0"/>
                <a:ea typeface="宋体" panose="02010600030101010101" pitchFamily="2" charset="-122"/>
              </a:rPr>
              <a:t>年的高位大跌了</a:t>
            </a:r>
            <a:r>
              <a:rPr lang="en-US" altLang="zh-CN" sz="2400">
                <a:latin typeface="Arial" panose="020B0604020202020204" pitchFamily="34" charset="0"/>
                <a:ea typeface="宋体" panose="02010600030101010101" pitchFamily="2" charset="-122"/>
              </a:rPr>
              <a:t>32%</a:t>
            </a:r>
            <a:r>
              <a:rPr lang="zh-CN" altLang="en-US" sz="2400">
                <a:latin typeface="Arial" panose="020B0604020202020204" pitchFamily="34" charset="0"/>
                <a:ea typeface="宋体" panose="02010600030101010101" pitchFamily="2" charset="-122"/>
              </a:rPr>
              <a:t>，至当前的</a:t>
            </a:r>
            <a:r>
              <a:rPr lang="en-US" altLang="zh-CN" sz="2400">
                <a:latin typeface="Arial" panose="020B0604020202020204" pitchFamily="34" charset="0"/>
                <a:ea typeface="宋体" panose="02010600030101010101" pitchFamily="2" charset="-122"/>
              </a:rPr>
              <a:t>1838</a:t>
            </a:r>
            <a:r>
              <a:rPr lang="zh-CN" altLang="en-US" sz="2400">
                <a:latin typeface="Arial" panose="020B0604020202020204" pitchFamily="34" charset="0"/>
                <a:ea typeface="宋体" panose="02010600030101010101" pitchFamily="2" charset="-122"/>
              </a:rPr>
              <a:t>元</a:t>
            </a:r>
            <a:r>
              <a:rPr lang="en-US" altLang="zh-CN" sz="2400">
                <a:latin typeface="Arial" panose="020B0604020202020204" pitchFamily="34" charset="0"/>
                <a:ea typeface="宋体" panose="02010600030101010101" pitchFamily="2" charset="-122"/>
              </a:rPr>
              <a:t>/</a:t>
            </a:r>
            <a:r>
              <a:rPr lang="zh-CN" altLang="en-US" sz="2400">
                <a:latin typeface="Arial" panose="020B0604020202020204" pitchFamily="34" charset="0"/>
                <a:ea typeface="宋体" panose="02010600030101010101" pitchFamily="2" charset="-122"/>
              </a:rPr>
              <a:t>吨，仅今年年初以来就下跌了</a:t>
            </a:r>
            <a:r>
              <a:rPr lang="en-US" altLang="zh-CN" sz="2400">
                <a:latin typeface="Arial" panose="020B0604020202020204" pitchFamily="34" charset="0"/>
                <a:ea typeface="宋体" panose="02010600030101010101" pitchFamily="2" charset="-122"/>
              </a:rPr>
              <a:t>11%</a:t>
            </a:r>
            <a:r>
              <a:rPr lang="zh-CN" altLang="en-US" sz="2400">
                <a:latin typeface="Arial" panose="020B0604020202020204" pitchFamily="34" charset="0"/>
                <a:ea typeface="宋体" panose="02010600030101010101" pitchFamily="2" charset="-122"/>
              </a:rPr>
              <a:t>。期货市场玉米价格从</a:t>
            </a:r>
            <a:r>
              <a:rPr lang="en-US" altLang="zh-CN" sz="2400">
                <a:solidFill>
                  <a:srgbClr val="FF3300"/>
                </a:solidFill>
                <a:latin typeface="Arial" panose="020B0604020202020204" pitchFamily="34" charset="0"/>
                <a:ea typeface="宋体" panose="02010600030101010101" pitchFamily="2" charset="-122"/>
              </a:rPr>
              <a:t>2014</a:t>
            </a:r>
            <a:r>
              <a:rPr lang="zh-CN" altLang="en-US" sz="2400">
                <a:solidFill>
                  <a:srgbClr val="FF3300"/>
                </a:solidFill>
                <a:latin typeface="Arial" panose="020B0604020202020204" pitchFamily="34" charset="0"/>
                <a:ea typeface="宋体" panose="02010600030101010101" pitchFamily="2" charset="-122"/>
              </a:rPr>
              <a:t>年</a:t>
            </a:r>
            <a:r>
              <a:rPr lang="en-US" altLang="zh-CN" sz="2400">
                <a:solidFill>
                  <a:srgbClr val="FF3300"/>
                </a:solidFill>
                <a:latin typeface="Arial" panose="020B0604020202020204" pitchFamily="34" charset="0"/>
                <a:ea typeface="宋体" panose="02010600030101010101" pitchFamily="2" charset="-122"/>
              </a:rPr>
              <a:t>9</a:t>
            </a:r>
            <a:r>
              <a:rPr lang="zh-CN" altLang="en-US" sz="2400">
                <a:solidFill>
                  <a:srgbClr val="FF3300"/>
                </a:solidFill>
                <a:latin typeface="Arial" panose="020B0604020202020204" pitchFamily="34" charset="0"/>
                <a:ea typeface="宋体" panose="02010600030101010101" pitchFamily="2" charset="-122"/>
              </a:rPr>
              <a:t>月的 </a:t>
            </a:r>
            <a:r>
              <a:rPr lang="en-US" altLang="zh-CN" sz="2400">
                <a:solidFill>
                  <a:srgbClr val="FF3300"/>
                </a:solidFill>
                <a:latin typeface="Arial" panose="020B0604020202020204" pitchFamily="34" charset="0"/>
                <a:ea typeface="宋体" panose="02010600030101010101" pitchFamily="2" charset="-122"/>
              </a:rPr>
              <a:t>2740 </a:t>
            </a:r>
            <a:r>
              <a:rPr lang="zh-CN" altLang="en-US" sz="2400">
                <a:solidFill>
                  <a:srgbClr val="FF3300"/>
                </a:solidFill>
                <a:latin typeface="Arial" panose="020B0604020202020204" pitchFamily="34" charset="0"/>
                <a:ea typeface="宋体" panose="02010600030101010101" pitchFamily="2" charset="-122"/>
              </a:rPr>
              <a:t>元</a:t>
            </a:r>
            <a:r>
              <a:rPr lang="en-US" altLang="zh-CN" sz="2400">
                <a:solidFill>
                  <a:srgbClr val="FF3300"/>
                </a:solidFill>
                <a:latin typeface="Arial" panose="020B0604020202020204" pitchFamily="34" charset="0"/>
                <a:ea typeface="宋体" panose="02010600030101010101" pitchFamily="2" charset="-122"/>
              </a:rPr>
              <a:t>/</a:t>
            </a:r>
            <a:r>
              <a:rPr lang="zh-CN" altLang="en-US" sz="2400">
                <a:solidFill>
                  <a:srgbClr val="FF3300"/>
                </a:solidFill>
                <a:latin typeface="Arial" panose="020B0604020202020204" pitchFamily="34" charset="0"/>
                <a:ea typeface="宋体" panose="02010600030101010101" pitchFamily="2" charset="-122"/>
              </a:rPr>
              <a:t>吨</a:t>
            </a:r>
            <a:r>
              <a:rPr lang="zh-CN" altLang="en-US" sz="2400">
                <a:latin typeface="Arial" panose="020B0604020202020204" pitchFamily="34" charset="0"/>
                <a:ea typeface="宋体" panose="02010600030101010101" pitchFamily="2" charset="-122"/>
              </a:rPr>
              <a:t>暴跌了</a:t>
            </a:r>
            <a:r>
              <a:rPr lang="en-US" altLang="zh-CN" sz="2400">
                <a:latin typeface="Arial" panose="020B0604020202020204" pitchFamily="34" charset="0"/>
                <a:ea typeface="宋体" panose="02010600030101010101" pitchFamily="2" charset="-122"/>
              </a:rPr>
              <a:t>39%</a:t>
            </a:r>
            <a:r>
              <a:rPr lang="zh-CN" altLang="en-US" sz="2400">
                <a:latin typeface="Arial" panose="020B0604020202020204" pitchFamily="34" charset="0"/>
                <a:ea typeface="宋体" panose="02010600030101010101" pitchFamily="2" charset="-122"/>
              </a:rPr>
              <a:t>，至当前的</a:t>
            </a:r>
            <a:r>
              <a:rPr lang="en-US" altLang="zh-CN" sz="2400">
                <a:solidFill>
                  <a:srgbClr val="FF3300"/>
                </a:solidFill>
                <a:latin typeface="Arial" panose="020B0604020202020204" pitchFamily="34" charset="0"/>
                <a:ea typeface="宋体" panose="02010600030101010101" pitchFamily="2" charset="-122"/>
              </a:rPr>
              <a:t>1677</a:t>
            </a:r>
            <a:r>
              <a:rPr lang="zh-CN" altLang="en-US" sz="2400">
                <a:solidFill>
                  <a:srgbClr val="FF3300"/>
                </a:solidFill>
                <a:latin typeface="Arial" panose="020B0604020202020204" pitchFamily="34" charset="0"/>
                <a:ea typeface="宋体" panose="02010600030101010101" pitchFamily="2" charset="-122"/>
              </a:rPr>
              <a:t>元</a:t>
            </a:r>
            <a:r>
              <a:rPr lang="en-US" altLang="zh-CN" sz="2400">
                <a:solidFill>
                  <a:srgbClr val="FF3300"/>
                </a:solidFill>
                <a:latin typeface="Arial" panose="020B0604020202020204" pitchFamily="34" charset="0"/>
                <a:ea typeface="宋体" panose="02010600030101010101" pitchFamily="2" charset="-122"/>
              </a:rPr>
              <a:t>/</a:t>
            </a:r>
            <a:r>
              <a:rPr lang="zh-CN" altLang="en-US" sz="2400">
                <a:solidFill>
                  <a:srgbClr val="FF3300"/>
                </a:solidFill>
                <a:latin typeface="Arial" panose="020B0604020202020204" pitchFamily="34" charset="0"/>
                <a:ea typeface="宋体" panose="02010600030101010101" pitchFamily="2" charset="-122"/>
              </a:rPr>
              <a:t>吨。</a:t>
            </a:r>
            <a:endParaRPr lang="zh-CN" altLang="en-US" sz="2400">
              <a:solidFill>
                <a:srgbClr val="FF3300"/>
              </a:solidFill>
              <a:latin typeface="Arial" panose="020B0604020202020204" pitchFamily="34" charset="0"/>
              <a:ea typeface="宋体" panose="02010600030101010101" pitchFamily="2" charset="-122"/>
            </a:endParaRPr>
          </a:p>
        </p:txBody>
      </p:sp>
      <p:sp>
        <p:nvSpPr>
          <p:cNvPr id="22533" name="文本框 19462"/>
          <p:cNvSpPr txBox="1"/>
          <p:nvPr/>
        </p:nvSpPr>
        <p:spPr>
          <a:xfrm>
            <a:off x="569913" y="2682875"/>
            <a:ext cx="6408737" cy="566738"/>
          </a:xfrm>
          <a:prstGeom prst="rect">
            <a:avLst/>
          </a:prstGeom>
          <a:noFill/>
          <a:ln w="9525">
            <a:noFill/>
          </a:ln>
        </p:spPr>
        <p:txBody>
          <a:bodyPr wrap="square" anchor="t">
            <a:spAutoFit/>
          </a:bodyPr>
          <a:p>
            <a:pPr lvl="0" indent="0">
              <a:lnSpc>
                <a:spcPct val="130000"/>
              </a:lnSpc>
            </a:pPr>
            <a:r>
              <a:rPr lang="zh-CN" altLang="en-US" sz="2400" dirty="0">
                <a:latin typeface="Arial" panose="020B0604020202020204" pitchFamily="34" charset="0"/>
                <a:ea typeface="宋体" panose="02010600030101010101" pitchFamily="2" charset="-122"/>
              </a:rPr>
              <a:t>玉米库存高达</a:t>
            </a:r>
            <a:r>
              <a:rPr lang="zh-CN" altLang="en-US" sz="2400" dirty="0">
                <a:solidFill>
                  <a:srgbClr val="FF3300"/>
                </a:solidFill>
                <a:latin typeface="Arial" panose="020B0604020202020204" pitchFamily="34" charset="0"/>
                <a:ea typeface="宋体" panose="02010600030101010101" pitchFamily="2" charset="-122"/>
              </a:rPr>
              <a:t>2.5亿吨</a:t>
            </a:r>
            <a:r>
              <a:rPr lang="zh-CN" altLang="en-US" sz="2400" dirty="0">
                <a:latin typeface="Arial" panose="020B0604020202020204" pitchFamily="34" charset="0"/>
                <a:ea typeface="宋体" panose="02010600030101010101" pitchFamily="2" charset="-122"/>
              </a:rPr>
              <a:t>。</a:t>
            </a:r>
            <a:endParaRPr lang="zh-CN" altLang="en-US" sz="2400" dirty="0">
              <a:latin typeface="Arial" panose="020B0604020202020204" pitchFamily="34" charset="0"/>
              <a:ea typeface="宋体" panose="02010600030101010101" pitchFamily="2" charset="-122"/>
            </a:endParaRPr>
          </a:p>
        </p:txBody>
      </p:sp>
      <p:sp>
        <p:nvSpPr>
          <p:cNvPr id="22534" name="文本框 19462"/>
          <p:cNvSpPr txBox="1"/>
          <p:nvPr/>
        </p:nvSpPr>
        <p:spPr>
          <a:xfrm>
            <a:off x="569913" y="1550988"/>
            <a:ext cx="7737475" cy="566737"/>
          </a:xfrm>
          <a:prstGeom prst="rect">
            <a:avLst/>
          </a:prstGeom>
          <a:noFill/>
          <a:ln w="9525">
            <a:noFill/>
          </a:ln>
        </p:spPr>
        <p:txBody>
          <a:bodyPr wrap="square" anchor="t">
            <a:spAutoFit/>
          </a:bodyPr>
          <a:p>
            <a:pPr lvl="0" indent="0">
              <a:lnSpc>
                <a:spcPct val="130000"/>
              </a:lnSpc>
            </a:pPr>
            <a:r>
              <a:rPr lang="zh-CN" altLang="en-US" sz="2400" dirty="0">
                <a:latin typeface="Arial" panose="020B0604020202020204" pitchFamily="34" charset="0"/>
                <a:ea typeface="宋体" panose="02010600030101010101" pitchFamily="2" charset="-122"/>
              </a:rPr>
              <a:t>玉米产量达到</a:t>
            </a:r>
            <a:r>
              <a:rPr lang="zh-CN" altLang="en-US" sz="2400" dirty="0">
                <a:solidFill>
                  <a:srgbClr val="FF0000"/>
                </a:solidFill>
                <a:latin typeface="Arial" panose="020B0604020202020204" pitchFamily="34" charset="0"/>
                <a:ea typeface="宋体" panose="02010600030101010101" pitchFamily="2" charset="-122"/>
              </a:rPr>
              <a:t>2.2</a:t>
            </a:r>
            <a:r>
              <a:rPr lang="en-US" altLang="zh-CN" sz="2400" dirty="0">
                <a:solidFill>
                  <a:srgbClr val="FF0000"/>
                </a:solidFill>
                <a:latin typeface="Arial" panose="020B0604020202020204" pitchFamily="34" charset="0"/>
                <a:ea typeface="宋体" panose="02010600030101010101" pitchFamily="2" charset="-122"/>
              </a:rPr>
              <a:t>6</a:t>
            </a:r>
            <a:r>
              <a:rPr lang="zh-CN" altLang="en-US" sz="2400" dirty="0">
                <a:solidFill>
                  <a:srgbClr val="FF3300"/>
                </a:solidFill>
                <a:latin typeface="Arial" panose="020B0604020202020204" pitchFamily="34" charset="0"/>
                <a:ea typeface="宋体" panose="02010600030101010101" pitchFamily="2" charset="-122"/>
              </a:rPr>
              <a:t>亿吨，增长</a:t>
            </a:r>
            <a:r>
              <a:rPr lang="en-US" altLang="zh-CN" sz="2400" dirty="0">
                <a:solidFill>
                  <a:srgbClr val="FF3300"/>
                </a:solidFill>
                <a:latin typeface="Arial" panose="020B0604020202020204" pitchFamily="34" charset="0"/>
                <a:ea typeface="宋体" panose="02010600030101010101" pitchFamily="2" charset="-122"/>
              </a:rPr>
              <a:t>3</a:t>
            </a:r>
            <a:r>
              <a:rPr lang="zh-CN" altLang="en-US" sz="2400" dirty="0">
                <a:solidFill>
                  <a:srgbClr val="FF3300"/>
                </a:solidFill>
                <a:latin typeface="Arial" panose="020B0604020202020204" pitchFamily="34" charset="0"/>
                <a:ea typeface="宋体" panose="02010600030101010101" pitchFamily="2" charset="-122"/>
              </a:rPr>
              <a:t>.</a:t>
            </a:r>
            <a:r>
              <a:rPr lang="en-US" altLang="zh-CN" sz="2400" dirty="0">
                <a:solidFill>
                  <a:srgbClr val="FF3300"/>
                </a:solidFill>
                <a:latin typeface="Arial" panose="020B0604020202020204" pitchFamily="34" charset="0"/>
                <a:ea typeface="宋体" panose="02010600030101010101" pitchFamily="2" charset="-122"/>
              </a:rPr>
              <a:t>4</a:t>
            </a:r>
            <a:r>
              <a:rPr lang="zh-CN" altLang="en-US" sz="2400" dirty="0">
                <a:solidFill>
                  <a:srgbClr val="FF3300"/>
                </a:solidFill>
                <a:latin typeface="Arial" panose="020B0604020202020204" pitchFamily="34" charset="0"/>
                <a:ea typeface="宋体" panose="02010600030101010101" pitchFamily="2" charset="-122"/>
              </a:rPr>
              <a:t>%</a:t>
            </a:r>
            <a:r>
              <a:rPr lang="zh-CN" altLang="en-US" sz="2400" dirty="0">
                <a:latin typeface="Arial" panose="020B0604020202020204" pitchFamily="34" charset="0"/>
                <a:ea typeface="宋体" panose="02010600030101010101" pitchFamily="2" charset="-122"/>
              </a:rPr>
              <a:t>。</a:t>
            </a:r>
            <a:endParaRPr lang="zh-CN" altLang="en-US" sz="2400" dirty="0">
              <a:latin typeface="Arial" panose="020B0604020202020204" pitchFamily="34" charset="0"/>
              <a:ea typeface="宋体" panose="02010600030101010101" pitchFamily="2" charset="-122"/>
            </a:endParaRPr>
          </a:p>
        </p:txBody>
      </p:sp>
      <p:sp>
        <p:nvSpPr>
          <p:cNvPr id="22535" name="文本框 2"/>
          <p:cNvSpPr txBox="1"/>
          <p:nvPr/>
        </p:nvSpPr>
        <p:spPr>
          <a:xfrm>
            <a:off x="469900" y="981075"/>
            <a:ext cx="1779588" cy="457200"/>
          </a:xfrm>
          <a:prstGeom prst="rect">
            <a:avLst/>
          </a:prstGeom>
          <a:noFill/>
          <a:ln w="9525">
            <a:noFill/>
          </a:ln>
        </p:spPr>
        <p:txBody>
          <a:bodyPr wrap="none" anchor="t">
            <a:spAutoFit/>
          </a:bodyPr>
          <a:p>
            <a:pPr lvl="0" indent="0"/>
            <a:r>
              <a:rPr lang="zh-CN" altLang="en-US" sz="2400" dirty="0">
                <a:latin typeface="Arial" panose="020B0604020202020204" pitchFamily="34" charset="0"/>
                <a:ea typeface="宋体" panose="02010600030101010101" pitchFamily="2" charset="-122"/>
              </a:rPr>
              <a:t>2015年全国</a:t>
            </a:r>
            <a:endParaRPr lang="zh-CN" altLang="en-US" sz="2400" dirty="0">
              <a:latin typeface="Arial" panose="020B0604020202020204" pitchFamily="34" charset="0"/>
              <a:ea typeface="宋体" panose="02010600030101010101" pitchFamily="2" charset="-122"/>
            </a:endParaRPr>
          </a:p>
        </p:txBody>
      </p:sp>
      <p:sp>
        <p:nvSpPr>
          <p:cNvPr id="22536" name="文本框 19462"/>
          <p:cNvSpPr txBox="1"/>
          <p:nvPr/>
        </p:nvSpPr>
        <p:spPr>
          <a:xfrm>
            <a:off x="569913" y="2117725"/>
            <a:ext cx="6408737" cy="565150"/>
          </a:xfrm>
          <a:prstGeom prst="rect">
            <a:avLst/>
          </a:prstGeom>
          <a:noFill/>
          <a:ln w="9525">
            <a:noFill/>
          </a:ln>
        </p:spPr>
        <p:txBody>
          <a:bodyPr wrap="square" anchor="t">
            <a:spAutoFit/>
          </a:bodyPr>
          <a:p>
            <a:pPr lvl="0" indent="0">
              <a:lnSpc>
                <a:spcPct val="130000"/>
              </a:lnSpc>
            </a:pPr>
            <a:r>
              <a:rPr lang="zh-CN" altLang="en-US" sz="2400" dirty="0">
                <a:latin typeface="Arial" panose="020B0604020202020204" pitchFamily="34" charset="0"/>
                <a:ea typeface="宋体" panose="02010600030101010101" pitchFamily="2" charset="-122"/>
              </a:rPr>
              <a:t>玉米进口</a:t>
            </a:r>
            <a:r>
              <a:rPr lang="zh-CN" altLang="en-US" sz="2400" dirty="0">
                <a:solidFill>
                  <a:srgbClr val="FF3300"/>
                </a:solidFill>
                <a:latin typeface="Arial" panose="020B0604020202020204" pitchFamily="34" charset="0"/>
                <a:ea typeface="宋体" panose="02010600030101010101" pitchFamily="2" charset="-122"/>
              </a:rPr>
              <a:t>472.8万吨，增长82.01%</a:t>
            </a:r>
            <a:r>
              <a:rPr lang="zh-CN" altLang="en-US" sz="2400" dirty="0">
                <a:latin typeface="Arial" panose="020B0604020202020204" pitchFamily="34" charset="0"/>
                <a:ea typeface="宋体" panose="02010600030101010101" pitchFamily="2" charset="-122"/>
              </a:rPr>
              <a:t>。</a:t>
            </a:r>
            <a:endParaRPr lang="zh-CN" altLang="en-US" sz="2400" dirty="0">
              <a:latin typeface="Arial" panose="020B0604020202020204" pitchFamily="34" charset="0"/>
              <a:ea typeface="宋体" panose="02010600030101010101" pitchFamily="2" charset="-122"/>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481" name="Picture 2" descr="139[1]"/>
          <p:cNvPicPr>
            <a:picLocks noChangeAspect="1"/>
          </p:cNvPicPr>
          <p:nvPr/>
        </p:nvPicPr>
        <p:blipFill>
          <a:blip r:embed="rId1"/>
          <a:stretch>
            <a:fillRect/>
          </a:stretch>
        </p:blipFill>
        <p:spPr>
          <a:xfrm>
            <a:off x="684213" y="1423988"/>
            <a:ext cx="7848600" cy="4503737"/>
          </a:xfrm>
          <a:prstGeom prst="rect">
            <a:avLst/>
          </a:prstGeom>
          <a:noFill/>
          <a:ln w="127000" cap="flat" cmpd="sng">
            <a:solidFill>
              <a:srgbClr val="DDDDDD"/>
            </a:solidFill>
            <a:prstDash val="solid"/>
            <a:miter/>
            <a:headEnd type="none" w="med" len="med"/>
            <a:tailEnd type="none" w="med" len="med"/>
          </a:ln>
        </p:spPr>
      </p:pic>
      <p:sp>
        <p:nvSpPr>
          <p:cNvPr id="276482" name="Rectangle 3"/>
          <p:cNvSpPr/>
          <p:nvPr/>
        </p:nvSpPr>
        <p:spPr>
          <a:xfrm>
            <a:off x="1279525" y="6056313"/>
            <a:ext cx="6316663" cy="396875"/>
          </a:xfrm>
          <a:prstGeom prst="rect">
            <a:avLst/>
          </a:prstGeom>
          <a:noFill/>
          <a:ln w="9525">
            <a:noFill/>
          </a:ln>
        </p:spPr>
        <p:txBody>
          <a:bodyPr wrap="none" anchor="t">
            <a:spAutoFit/>
          </a:bodyPr>
          <a:p>
            <a:pPr lvl="0" indent="0"/>
            <a:r>
              <a:rPr lang="zh-CN" altLang="en-US" sz="2000" dirty="0">
                <a:solidFill>
                  <a:srgbClr val="CC3300"/>
                </a:solidFill>
                <a:latin typeface="Arial" panose="020B0604020202020204" pitchFamily="34" charset="0"/>
                <a:ea typeface="黑体" panose="02010600030101010101" pitchFamily="1" charset="-122"/>
              </a:rPr>
              <a:t>农业可以这样美：“望得见山、看得见水、记得住乡愁”</a:t>
            </a:r>
            <a:endParaRPr lang="zh-CN" altLang="en-US" sz="2000" dirty="0">
              <a:solidFill>
                <a:srgbClr val="CC3300"/>
              </a:solidFill>
              <a:latin typeface="Arial" panose="020B0604020202020204" pitchFamily="34" charset="0"/>
              <a:ea typeface="黑体" panose="02010600030101010101" pitchFamily="1" charset="-122"/>
            </a:endParaRPr>
          </a:p>
        </p:txBody>
      </p:sp>
      <p:sp>
        <p:nvSpPr>
          <p:cNvPr id="276483" name="Rectangle 2"/>
          <p:cNvSpPr>
            <a:spLocks noGrp="1"/>
          </p:cNvSpPr>
          <p:nvPr/>
        </p:nvSpPr>
        <p:spPr>
          <a:xfrm>
            <a:off x="468313" y="333375"/>
            <a:ext cx="4530725" cy="533400"/>
          </a:xfrm>
          <a:prstGeom prst="rect">
            <a:avLst/>
          </a:prstGeom>
          <a:noFill/>
          <a:ln w="9525">
            <a:noFill/>
          </a:ln>
        </p:spPr>
        <p:txBody>
          <a:bodyPr wrap="square"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二、现代农业</a:t>
            </a:r>
            <a:endParaRPr lang="zh-CN" altLang="en-US" sz="2800" dirty="0">
              <a:solidFill>
                <a:schemeClr val="tx2"/>
              </a:solidFill>
              <a:latin typeface="Verdana" panose="020B0604030504040204" pitchFamily="2" charset="0"/>
              <a:ea typeface="黑体" panose="02010600030101010101" pitchFamily="1" charset="-122"/>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7505" name="Rectangle 3"/>
          <p:cNvSpPr/>
          <p:nvPr/>
        </p:nvSpPr>
        <p:spPr>
          <a:xfrm>
            <a:off x="323850" y="1366838"/>
            <a:ext cx="3805238" cy="5089525"/>
          </a:xfrm>
          <a:prstGeom prst="rect">
            <a:avLst/>
          </a:prstGeom>
          <a:noFill/>
          <a:ln w="9525">
            <a:noFill/>
          </a:ln>
        </p:spPr>
        <p:txBody>
          <a:bodyPr wrap="square" anchor="ctr">
            <a:spAutoFit/>
          </a:bodyPr>
          <a:p>
            <a:pPr lvl="0" indent="406400" eaLnBrk="0" hangingPunct="0">
              <a:lnSpc>
                <a:spcPct val="110000"/>
              </a:lnSpc>
            </a:pPr>
            <a:r>
              <a:rPr lang="zh-CN" altLang="en-US" sz="2000" dirty="0">
                <a:latin typeface="黑体" panose="02010600030101010101" pitchFamily="1" charset="-122"/>
                <a:ea typeface="黑体" panose="02010600030101010101" pitchFamily="1" charset="-122"/>
              </a:rPr>
              <a:t>园区规划建设面积为</a:t>
            </a:r>
            <a:r>
              <a:rPr lang="en-US" altLang="x-none" sz="2000" dirty="0">
                <a:latin typeface="黑体" panose="02010600030101010101" pitchFamily="1" charset="-122"/>
                <a:ea typeface="黑体" panose="02010600030101010101" pitchFamily="1" charset="-122"/>
              </a:rPr>
              <a:t>3.1</a:t>
            </a:r>
            <a:r>
              <a:rPr lang="zh-CN" altLang="en-US" sz="2000" dirty="0">
                <a:latin typeface="黑体" panose="02010600030101010101" pitchFamily="1" charset="-122"/>
                <a:ea typeface="黑体" panose="02010600030101010101" pitchFamily="1" charset="-122"/>
              </a:rPr>
              <a:t>万亩，现聚集了金蓉农业、依顿农业、兴农农业、天欣农业、香坝坝农业、宗瑞园林、布鲁农业等农业企业</a:t>
            </a:r>
            <a:r>
              <a:rPr lang="en-US" altLang="x-none" sz="2000" dirty="0">
                <a:latin typeface="黑体" panose="02010600030101010101" pitchFamily="1" charset="-122"/>
                <a:ea typeface="黑体" panose="02010600030101010101" pitchFamily="1" charset="-122"/>
              </a:rPr>
              <a:t>27</a:t>
            </a:r>
            <a:r>
              <a:rPr lang="zh-CN" altLang="en-US" sz="2000" dirty="0">
                <a:latin typeface="黑体" panose="02010600030101010101" pitchFamily="1" charset="-122"/>
                <a:ea typeface="黑体" panose="02010600030101010101" pitchFamily="1" charset="-122"/>
              </a:rPr>
              <a:t>家，建成了以猕猴桃、早熟梨、葡萄、柠檬、花卉苗木、水产养殖为主、总面积</a:t>
            </a:r>
            <a:r>
              <a:rPr lang="en-US" altLang="x-none" sz="2000" dirty="0">
                <a:latin typeface="黑体" panose="02010600030101010101" pitchFamily="1" charset="-122"/>
                <a:ea typeface="黑体" panose="02010600030101010101" pitchFamily="1" charset="-122"/>
              </a:rPr>
              <a:t>2.31</a:t>
            </a:r>
            <a:r>
              <a:rPr lang="zh-CN" altLang="en-US" sz="2000" dirty="0">
                <a:latin typeface="黑体" panose="02010600030101010101" pitchFamily="1" charset="-122"/>
                <a:ea typeface="黑体" panose="02010600030101010101" pitchFamily="1" charset="-122"/>
              </a:rPr>
              <a:t>万亩、辐射</a:t>
            </a:r>
            <a:r>
              <a:rPr lang="en-US" altLang="x-none" sz="2000" dirty="0">
                <a:latin typeface="黑体" panose="02010600030101010101" pitchFamily="1" charset="-122"/>
                <a:ea typeface="黑体" panose="02010600030101010101" pitchFamily="1" charset="-122"/>
              </a:rPr>
              <a:t>35</a:t>
            </a:r>
            <a:r>
              <a:rPr lang="zh-CN" altLang="en-US" sz="2000" dirty="0">
                <a:latin typeface="黑体" panose="02010600030101010101" pitchFamily="1" charset="-122"/>
                <a:ea typeface="黑体" panose="02010600030101010101" pitchFamily="1" charset="-122"/>
              </a:rPr>
              <a:t>平方公里的连片产业区。               </a:t>
            </a:r>
            <a:endParaRPr lang="zh-CN" altLang="en-US" sz="2000" dirty="0">
              <a:latin typeface="黑体" panose="02010600030101010101" pitchFamily="1" charset="-122"/>
              <a:ea typeface="黑体" panose="02010600030101010101" pitchFamily="1" charset="-122"/>
            </a:endParaRPr>
          </a:p>
          <a:p>
            <a:pPr lvl="0" indent="406400" eaLnBrk="0" hangingPunct="0">
              <a:lnSpc>
                <a:spcPct val="110000"/>
              </a:lnSpc>
            </a:pPr>
            <a:r>
              <a:rPr lang="zh-CN" altLang="en-US" sz="2000" dirty="0">
                <a:latin typeface="黑体" panose="02010600030101010101" pitchFamily="1" charset="-122"/>
                <a:ea typeface="黑体" panose="02010600030101010101" pitchFamily="1" charset="-122"/>
              </a:rPr>
              <a:t>农业公园内标准农田面积已占总耕地</a:t>
            </a:r>
            <a:r>
              <a:rPr lang="en-US" altLang="x-none" sz="2000" dirty="0">
                <a:latin typeface="黑体" panose="02010600030101010101" pitchFamily="1" charset="-122"/>
                <a:ea typeface="黑体" panose="02010600030101010101" pitchFamily="1" charset="-122"/>
              </a:rPr>
              <a:t>65%</a:t>
            </a:r>
            <a:r>
              <a:rPr lang="zh-CN" altLang="en-US" sz="2000" dirty="0">
                <a:latin typeface="黑体" panose="02010600030101010101" pitchFamily="1" charset="-122"/>
                <a:ea typeface="黑体" panose="02010600030101010101" pitchFamily="1" charset="-122"/>
              </a:rPr>
              <a:t>、搭架水泥桩面积</a:t>
            </a:r>
            <a:r>
              <a:rPr lang="en-US" altLang="x-none" sz="2000" dirty="0">
                <a:latin typeface="黑体" panose="02010600030101010101" pitchFamily="1" charset="-122"/>
                <a:ea typeface="黑体" panose="02010600030101010101" pitchFamily="1" charset="-122"/>
              </a:rPr>
              <a:t>14000</a:t>
            </a:r>
            <a:r>
              <a:rPr lang="zh-CN" altLang="en-US" sz="2000" dirty="0">
                <a:latin typeface="黑体" panose="02010600030101010101" pitchFamily="1" charset="-122"/>
                <a:ea typeface="黑体" panose="02010600030101010101" pitchFamily="1" charset="-122"/>
              </a:rPr>
              <a:t>亩、道路硬化率 </a:t>
            </a:r>
            <a:r>
              <a:rPr lang="en-US" altLang="x-none" sz="2000" dirty="0">
                <a:latin typeface="黑体" panose="02010600030101010101" pitchFamily="1" charset="-122"/>
                <a:ea typeface="黑体" panose="02010600030101010101" pitchFamily="1" charset="-122"/>
              </a:rPr>
              <a:t>75%</a:t>
            </a:r>
            <a:r>
              <a:rPr lang="zh-CN" altLang="en-US" sz="2000" dirty="0">
                <a:latin typeface="黑体" panose="02010600030101010101" pitchFamily="1" charset="-122"/>
                <a:ea typeface="黑体" panose="02010600030101010101" pitchFamily="1" charset="-122"/>
              </a:rPr>
              <a:t>、田土保灌率</a:t>
            </a:r>
            <a:r>
              <a:rPr lang="en-US" altLang="x-none" sz="2000" dirty="0">
                <a:latin typeface="黑体" panose="02010600030101010101" pitchFamily="1" charset="-122"/>
                <a:ea typeface="黑体" panose="02010600030101010101" pitchFamily="1" charset="-122"/>
              </a:rPr>
              <a:t>100 %</a:t>
            </a:r>
            <a:r>
              <a:rPr lang="zh-CN" altLang="en-US" sz="2000" dirty="0">
                <a:latin typeface="黑体" panose="02010600030101010101" pitchFamily="1" charset="-122"/>
                <a:ea typeface="黑体" panose="02010600030101010101" pitchFamily="1" charset="-122"/>
              </a:rPr>
              <a:t>、喷滴灌设施</a:t>
            </a:r>
            <a:r>
              <a:rPr lang="en-US" altLang="x-none" sz="2000" dirty="0">
                <a:latin typeface="黑体" panose="02010600030101010101" pitchFamily="1" charset="-122"/>
                <a:ea typeface="黑体" panose="02010600030101010101" pitchFamily="1" charset="-122"/>
              </a:rPr>
              <a:t>3400</a:t>
            </a:r>
            <a:r>
              <a:rPr lang="zh-CN" altLang="en-US" sz="2000" dirty="0">
                <a:latin typeface="黑体" panose="02010600030101010101" pitchFamily="1" charset="-122"/>
                <a:ea typeface="黑体" panose="02010600030101010101" pitchFamily="1" charset="-122"/>
              </a:rPr>
              <a:t>亩。</a:t>
            </a:r>
            <a:endParaRPr lang="zh-CN" altLang="en-US" sz="2000" dirty="0">
              <a:latin typeface="黑体" panose="02010600030101010101" pitchFamily="1" charset="-122"/>
              <a:ea typeface="黑体" panose="02010600030101010101" pitchFamily="1" charset="-122"/>
            </a:endParaRPr>
          </a:p>
          <a:p>
            <a:pPr lvl="0" indent="406400" eaLnBrk="0" hangingPunct="0"/>
            <a:endParaRPr lang="zh-CN" altLang="en-US" sz="2000" dirty="0">
              <a:latin typeface="黑体" panose="02010600030101010101" pitchFamily="1" charset="-122"/>
              <a:ea typeface="黑体" panose="02010600030101010101" pitchFamily="1" charset="-122"/>
            </a:endParaRPr>
          </a:p>
        </p:txBody>
      </p:sp>
      <p:sp>
        <p:nvSpPr>
          <p:cNvPr id="277506" name="矩形 6"/>
          <p:cNvSpPr/>
          <p:nvPr/>
        </p:nvSpPr>
        <p:spPr>
          <a:xfrm>
            <a:off x="0" y="404813"/>
            <a:ext cx="50593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黑体" panose="02010600030101010101" pitchFamily="1" charset="-122"/>
                <a:ea typeface="方正舒体" panose="02010601030101010101" pitchFamily="2" charset="-122"/>
                <a:sym typeface="Arial" panose="020B0604020202020204" pitchFamily="34" charset="0"/>
              </a:rPr>
              <a:t>江油市新安果语花溪农业公园</a:t>
            </a:r>
            <a:endParaRPr lang="zh-CN" altLang="en-US" sz="2400" dirty="0">
              <a:latin typeface="黑体" panose="02010600030101010101" pitchFamily="1" charset="-122"/>
              <a:ea typeface="方正舒体" panose="02010601030101010101" pitchFamily="2" charset="-122"/>
              <a:sym typeface="Arial" panose="020B0604020202020204" pitchFamily="34" charset="0"/>
            </a:endParaRPr>
          </a:p>
        </p:txBody>
      </p:sp>
      <p:pic>
        <p:nvPicPr>
          <p:cNvPr id="243715" name="Picture 14" descr="DSCN1928_副本.jpg"/>
          <p:cNvPicPr>
            <a:picLocks noChangeAspect="1"/>
          </p:cNvPicPr>
          <p:nvPr/>
        </p:nvPicPr>
        <p:blipFill>
          <a:blip r:embed="rId1"/>
          <a:stretch>
            <a:fillRect/>
          </a:stretch>
        </p:blipFill>
        <p:spPr>
          <a:xfrm>
            <a:off x="4657725" y="1055688"/>
            <a:ext cx="4416425" cy="54006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243715"/>
                                        </p:tgtEl>
                                        <p:attrNameLst>
                                          <p:attrName>style.visibility</p:attrName>
                                        </p:attrNameLst>
                                      </p:cBhvr>
                                      <p:to>
                                        <p:strVal val="visible"/>
                                      </p:to>
                                    </p:set>
                                    <p:animEffect transition="in" filter="diamond(out)">
                                      <p:cBhvr>
                                        <p:cTn id="7" dur="2000"/>
                                        <p:tgtEl>
                                          <p:spTgt spid="243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8529" name="Rectangle 1"/>
          <p:cNvSpPr/>
          <p:nvPr/>
        </p:nvSpPr>
        <p:spPr>
          <a:xfrm>
            <a:off x="396875" y="1363663"/>
            <a:ext cx="4716463" cy="4748212"/>
          </a:xfrm>
          <a:prstGeom prst="rect">
            <a:avLst/>
          </a:prstGeom>
          <a:noFill/>
          <a:ln w="9525">
            <a:noFill/>
          </a:ln>
        </p:spPr>
        <p:txBody>
          <a:bodyPr anchor="ctr">
            <a:spAutoFit/>
          </a:bodyPr>
          <a:p>
            <a:pPr lvl="0" indent="0" eaLnBrk="0" hangingPunct="0">
              <a:lnSpc>
                <a:spcPct val="130000"/>
              </a:lnSpc>
            </a:pPr>
            <a:r>
              <a:rPr lang="zh-CN" altLang="en-US" sz="2000" dirty="0">
                <a:latin typeface="黑体" panose="02010600030101010101" pitchFamily="1" charset="-122"/>
                <a:ea typeface="黑体" panose="02010600030101010101" pitchFamily="1" charset="-122"/>
              </a:rPr>
              <a:t>    坚持“政府主导、农民主体、社会参与”多元投入机制，</a:t>
            </a:r>
            <a:r>
              <a:rPr lang="en-US" altLang="x-none" sz="2000" dirty="0">
                <a:latin typeface="黑体" panose="02010600030101010101" pitchFamily="1" charset="-122"/>
                <a:ea typeface="黑体" panose="02010600030101010101" pitchFamily="1" charset="-122"/>
              </a:rPr>
              <a:t>2012—2013</a:t>
            </a:r>
            <a:r>
              <a:rPr lang="zh-CN" altLang="en-US" sz="2000" dirty="0">
                <a:latin typeface="黑体" panose="02010600030101010101" pitchFamily="1" charset="-122"/>
                <a:ea typeface="黑体" panose="02010600030101010101" pitchFamily="1" charset="-122"/>
              </a:rPr>
              <a:t>年有效整合水利、农发、国土、交通、农业等项目</a:t>
            </a:r>
            <a:r>
              <a:rPr lang="en-US" altLang="x-none" sz="2000" dirty="0">
                <a:latin typeface="黑体" panose="02010600030101010101" pitchFamily="1" charset="-122"/>
                <a:ea typeface="黑体" panose="02010600030101010101" pitchFamily="1" charset="-122"/>
              </a:rPr>
              <a:t>35</a:t>
            </a:r>
            <a:r>
              <a:rPr lang="zh-CN" altLang="en-US" sz="2000" dirty="0">
                <a:latin typeface="黑体" panose="02010600030101010101" pitchFamily="1" charset="-122"/>
                <a:ea typeface="黑体" panose="02010600030101010101" pitchFamily="1" charset="-122"/>
              </a:rPr>
              <a:t>个，投入资金</a:t>
            </a:r>
            <a:r>
              <a:rPr lang="en-US" altLang="x-none" sz="2000" dirty="0">
                <a:latin typeface="黑体" panose="02010600030101010101" pitchFamily="1" charset="-122"/>
                <a:ea typeface="黑体" panose="02010600030101010101" pitchFamily="1" charset="-122"/>
              </a:rPr>
              <a:t>2.8</a:t>
            </a:r>
            <a:r>
              <a:rPr lang="zh-CN" altLang="en-US" sz="2000" dirty="0">
                <a:latin typeface="黑体" panose="02010600030101010101" pitchFamily="1" charset="-122"/>
                <a:ea typeface="黑体" panose="02010600030101010101" pitchFamily="1" charset="-122"/>
              </a:rPr>
              <a:t>亿元。其中，企业投入</a:t>
            </a:r>
            <a:r>
              <a:rPr lang="en-US" altLang="x-none" sz="2000" dirty="0">
                <a:latin typeface="黑体" panose="02010600030101010101" pitchFamily="1" charset="-122"/>
                <a:ea typeface="黑体" panose="02010600030101010101" pitchFamily="1" charset="-122"/>
              </a:rPr>
              <a:t>1.5</a:t>
            </a:r>
            <a:r>
              <a:rPr lang="zh-CN" altLang="en-US" sz="2000" dirty="0">
                <a:latin typeface="黑体" panose="02010600030101010101" pitchFamily="1" charset="-122"/>
                <a:ea typeface="黑体" panose="02010600030101010101" pitchFamily="1" charset="-122"/>
              </a:rPr>
              <a:t>亿，主要用于土壤改良、滴灌设施、苗木购买、功能用房等；财政项目投入</a:t>
            </a:r>
            <a:r>
              <a:rPr lang="en-US" altLang="x-none" sz="2000" dirty="0">
                <a:latin typeface="黑体" panose="02010600030101010101" pitchFamily="1" charset="-122"/>
                <a:ea typeface="黑体" panose="02010600030101010101" pitchFamily="1" charset="-122"/>
              </a:rPr>
              <a:t>1.3</a:t>
            </a:r>
            <a:r>
              <a:rPr lang="zh-CN" altLang="en-US" sz="2000" dirty="0">
                <a:latin typeface="黑体" panose="02010600030101010101" pitchFamily="1" charset="-122"/>
                <a:ea typeface="黑体" panose="02010600030101010101" pitchFamily="1" charset="-122"/>
              </a:rPr>
              <a:t>亿元，用于农业综合开发、低效林改造、道路改造提升等山水田林路综合整治工程。形成了“田成方、地成块、林成网、路相通、沟相连、点成景”的现代农业基地景区化格局。</a:t>
            </a:r>
            <a:endParaRPr lang="zh-CN" altLang="en-US" sz="2000" dirty="0">
              <a:latin typeface="黑体" panose="02010600030101010101" pitchFamily="1" charset="-122"/>
              <a:ea typeface="黑体" panose="02010600030101010101" pitchFamily="1" charset="-122"/>
            </a:endParaRPr>
          </a:p>
          <a:p>
            <a:pPr lvl="0" indent="0"/>
            <a:endParaRPr lang="zh-CN" altLang="en-US" sz="2000" dirty="0">
              <a:latin typeface="黑体" panose="02010600030101010101" pitchFamily="1" charset="-122"/>
              <a:ea typeface="黑体" panose="02010600030101010101" pitchFamily="1" charset="-122"/>
              <a:sym typeface="Arial" panose="020B0604020202020204" pitchFamily="34" charset="0"/>
            </a:endParaRPr>
          </a:p>
        </p:txBody>
      </p:sp>
      <p:pic>
        <p:nvPicPr>
          <p:cNvPr id="278530" name="Picture 5" descr="c:\users\administrator\appdata\roaming\360se6\User Data\temp\194634.jpg"/>
          <p:cNvPicPr>
            <a:picLocks noChangeAspect="1"/>
          </p:cNvPicPr>
          <p:nvPr/>
        </p:nvPicPr>
        <p:blipFill>
          <a:blip r:embed="rId1"/>
          <a:stretch>
            <a:fillRect/>
          </a:stretch>
        </p:blipFill>
        <p:spPr>
          <a:xfrm>
            <a:off x="5365750" y="1125538"/>
            <a:ext cx="3641725" cy="2786062"/>
          </a:xfrm>
          <a:prstGeom prst="rect">
            <a:avLst/>
          </a:prstGeom>
          <a:noFill/>
          <a:ln w="9525">
            <a:noFill/>
          </a:ln>
        </p:spPr>
      </p:pic>
      <p:pic>
        <p:nvPicPr>
          <p:cNvPr id="278531" name="Picture 7" descr="c:\users\administrator\appdata\roaming\360se6\User Data\temp\220382.jpg"/>
          <p:cNvPicPr>
            <a:picLocks noChangeAspect="1"/>
          </p:cNvPicPr>
          <p:nvPr/>
        </p:nvPicPr>
        <p:blipFill>
          <a:blip r:embed="rId2"/>
          <a:stretch>
            <a:fillRect/>
          </a:stretch>
        </p:blipFill>
        <p:spPr>
          <a:xfrm>
            <a:off x="5365750" y="4005263"/>
            <a:ext cx="3641725" cy="2474912"/>
          </a:xfrm>
          <a:prstGeom prst="rect">
            <a:avLst/>
          </a:prstGeom>
          <a:noFill/>
          <a:ln w="9525">
            <a:noFill/>
          </a:ln>
        </p:spPr>
      </p:pic>
      <p:sp>
        <p:nvSpPr>
          <p:cNvPr id="278532" name="矩形 6"/>
          <p:cNvSpPr/>
          <p:nvPr/>
        </p:nvSpPr>
        <p:spPr>
          <a:xfrm>
            <a:off x="0" y="404813"/>
            <a:ext cx="50593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黑体" panose="02010600030101010101" pitchFamily="1" charset="-122"/>
                <a:ea typeface="方正舒体" panose="02010601030101010101" pitchFamily="2" charset="-122"/>
                <a:sym typeface="Arial" panose="020B0604020202020204" pitchFamily="34" charset="0"/>
              </a:rPr>
              <a:t>江油市新安果语花溪农业公园</a:t>
            </a:r>
            <a:endParaRPr lang="zh-CN" altLang="en-US" sz="2400" dirty="0">
              <a:latin typeface="黑体" panose="02010600030101010101" pitchFamily="1" charset="-122"/>
              <a:ea typeface="方正舒体" panose="02010601030101010101" pitchFamily="2" charset="-122"/>
              <a:sym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6786" name="Picture 2" descr="http://xaz.jy.gov.cn/image20050518/194631.jpg"/>
          <p:cNvPicPr>
            <a:picLocks noChangeAspect="1"/>
          </p:cNvPicPr>
          <p:nvPr/>
        </p:nvPicPr>
        <p:blipFill>
          <a:blip r:embed="rId1" r:link="rId2"/>
          <a:stretch>
            <a:fillRect/>
          </a:stretch>
        </p:blipFill>
        <p:spPr>
          <a:xfrm>
            <a:off x="4645025" y="1055688"/>
            <a:ext cx="4176713" cy="2444750"/>
          </a:xfrm>
          <a:prstGeom prst="rect">
            <a:avLst/>
          </a:prstGeom>
          <a:noFill/>
          <a:ln w="9525">
            <a:noFill/>
          </a:ln>
        </p:spPr>
      </p:pic>
      <p:pic>
        <p:nvPicPr>
          <p:cNvPr id="246787" name="Picture 3" descr="http://xaz.jy.gov.cn/image20050518/194630.jpg"/>
          <p:cNvPicPr>
            <a:picLocks noChangeAspect="1"/>
          </p:cNvPicPr>
          <p:nvPr/>
        </p:nvPicPr>
        <p:blipFill>
          <a:blip r:embed="rId3" r:link="rId4"/>
          <a:stretch>
            <a:fillRect/>
          </a:stretch>
        </p:blipFill>
        <p:spPr>
          <a:xfrm>
            <a:off x="252413" y="981075"/>
            <a:ext cx="4071937" cy="2519363"/>
          </a:xfrm>
          <a:prstGeom prst="rect">
            <a:avLst/>
          </a:prstGeom>
          <a:noFill/>
          <a:ln w="9525">
            <a:noFill/>
          </a:ln>
        </p:spPr>
      </p:pic>
      <p:pic>
        <p:nvPicPr>
          <p:cNvPr id="246788" name="Picture 9" descr="4.jpg"/>
          <p:cNvPicPr>
            <a:picLocks noChangeAspect="1"/>
          </p:cNvPicPr>
          <p:nvPr/>
        </p:nvPicPr>
        <p:blipFill>
          <a:blip r:embed="rId5"/>
          <a:stretch>
            <a:fillRect/>
          </a:stretch>
        </p:blipFill>
        <p:spPr>
          <a:xfrm>
            <a:off x="250825" y="4005263"/>
            <a:ext cx="4105275" cy="2452687"/>
          </a:xfrm>
          <a:prstGeom prst="rect">
            <a:avLst/>
          </a:prstGeom>
          <a:noFill/>
          <a:ln w="9525">
            <a:noFill/>
          </a:ln>
        </p:spPr>
      </p:pic>
      <p:sp>
        <p:nvSpPr>
          <p:cNvPr id="279556" name="矩形 6"/>
          <p:cNvSpPr/>
          <p:nvPr/>
        </p:nvSpPr>
        <p:spPr>
          <a:xfrm>
            <a:off x="0" y="404813"/>
            <a:ext cx="50593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黑体" panose="02010600030101010101" pitchFamily="1" charset="-122"/>
                <a:ea typeface="方正舒体" panose="02010601030101010101" pitchFamily="2" charset="-122"/>
                <a:sym typeface="Arial" panose="020B0604020202020204" pitchFamily="34" charset="0"/>
              </a:rPr>
              <a:t>江油市新安果语花溪农业公园</a:t>
            </a:r>
            <a:endParaRPr lang="zh-CN" altLang="en-US" sz="2400" dirty="0">
              <a:latin typeface="黑体" panose="02010600030101010101" pitchFamily="1" charset="-122"/>
              <a:ea typeface="方正舒体" panose="02010601030101010101" pitchFamily="2" charset="-122"/>
              <a:sym typeface="Arial" panose="020B0604020202020204" pitchFamily="34" charset="0"/>
            </a:endParaRPr>
          </a:p>
        </p:txBody>
      </p:sp>
      <p:sp>
        <p:nvSpPr>
          <p:cNvPr id="246790" name="Rectangle 6"/>
          <p:cNvSpPr/>
          <p:nvPr/>
        </p:nvSpPr>
        <p:spPr>
          <a:xfrm>
            <a:off x="2195513" y="3573463"/>
            <a:ext cx="4529137" cy="396875"/>
          </a:xfrm>
          <a:prstGeom prst="rect">
            <a:avLst/>
          </a:prstGeom>
          <a:noFill/>
          <a:ln w="9525">
            <a:noFill/>
          </a:ln>
        </p:spPr>
        <p:txBody>
          <a:bodyPr wrap="none" anchor="t">
            <a:spAutoFit/>
          </a:bodyPr>
          <a:p>
            <a:pPr lvl="0" indent="0"/>
            <a:r>
              <a:rPr lang="zh-CN" altLang="en-US" sz="2000" dirty="0">
                <a:solidFill>
                  <a:srgbClr val="FF0000"/>
                </a:solidFill>
                <a:latin typeface="Arial" panose="020B0604020202020204" pitchFamily="34" charset="0"/>
                <a:ea typeface="黑体" panose="02010600030101010101" pitchFamily="1" charset="-122"/>
              </a:rPr>
              <a:t>农村公园化、乡村一体化、农民工人化</a:t>
            </a:r>
            <a:endParaRPr lang="zh-CN" altLang="en-US" sz="2000" dirty="0">
              <a:solidFill>
                <a:srgbClr val="FF0000"/>
              </a:solidFill>
              <a:latin typeface="Arial" panose="020B0604020202020204" pitchFamily="34" charset="0"/>
              <a:ea typeface="黑体" panose="02010600030101010101" pitchFamily="1" charset="-122"/>
            </a:endParaRPr>
          </a:p>
        </p:txBody>
      </p:sp>
      <p:pic>
        <p:nvPicPr>
          <p:cNvPr id="246791" name="Picture 3" descr="新安游人赏花"/>
          <p:cNvPicPr>
            <a:picLocks noChangeAspect="1"/>
          </p:cNvPicPr>
          <p:nvPr/>
        </p:nvPicPr>
        <p:blipFill>
          <a:blip r:embed="rId6"/>
          <a:stretch>
            <a:fillRect/>
          </a:stretch>
        </p:blipFill>
        <p:spPr>
          <a:xfrm>
            <a:off x="4714875" y="4033838"/>
            <a:ext cx="4105275" cy="24193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6787"/>
                                        </p:tgtEl>
                                        <p:attrNameLst>
                                          <p:attrName>style.visibility</p:attrName>
                                        </p:attrNameLst>
                                      </p:cBhvr>
                                      <p:to>
                                        <p:strVal val="visible"/>
                                      </p:to>
                                    </p:set>
                                    <p:anim calcmode="lin" valueType="num">
                                      <p:cBhvr>
                                        <p:cTn id="7" dur="1000" fill="hold"/>
                                        <p:tgtEl>
                                          <p:spTgt spid="246787"/>
                                        </p:tgtEl>
                                        <p:attrNameLst>
                                          <p:attrName>ppt_x</p:attrName>
                                        </p:attrNameLst>
                                      </p:cBhvr>
                                      <p:tavLst>
                                        <p:tav tm="0">
                                          <p:val>
                                            <p:strVal val="0-#ppt_w/2"/>
                                          </p:val>
                                        </p:tav>
                                        <p:tav tm="100000">
                                          <p:val>
                                            <p:strVal val="#ppt_x"/>
                                          </p:val>
                                        </p:tav>
                                      </p:tavLst>
                                    </p:anim>
                                    <p:anim calcmode="lin" valueType="num">
                                      <p:cBhvr>
                                        <p:cTn id="8" dur="1000" fill="hold"/>
                                        <p:tgtEl>
                                          <p:spTgt spid="24678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6786"/>
                                        </p:tgtEl>
                                        <p:attrNameLst>
                                          <p:attrName>style.visibility</p:attrName>
                                        </p:attrNameLst>
                                      </p:cBhvr>
                                      <p:to>
                                        <p:strVal val="visible"/>
                                      </p:to>
                                    </p:set>
                                    <p:anim calcmode="lin" valueType="num">
                                      <p:cBhvr>
                                        <p:cTn id="11" dur="1000" fill="hold"/>
                                        <p:tgtEl>
                                          <p:spTgt spid="246786"/>
                                        </p:tgtEl>
                                        <p:attrNameLst>
                                          <p:attrName>ppt_x</p:attrName>
                                        </p:attrNameLst>
                                      </p:cBhvr>
                                      <p:tavLst>
                                        <p:tav tm="0">
                                          <p:val>
                                            <p:strVal val="0-#ppt_w/2"/>
                                          </p:val>
                                        </p:tav>
                                        <p:tav tm="100000">
                                          <p:val>
                                            <p:strVal val="#ppt_x"/>
                                          </p:val>
                                        </p:tav>
                                      </p:tavLst>
                                    </p:anim>
                                    <p:anim calcmode="lin" valueType="num">
                                      <p:cBhvr>
                                        <p:cTn id="12" dur="1000" fill="hold"/>
                                        <p:tgtEl>
                                          <p:spTgt spid="24678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46788"/>
                                        </p:tgtEl>
                                        <p:attrNameLst>
                                          <p:attrName>style.visibility</p:attrName>
                                        </p:attrNameLst>
                                      </p:cBhvr>
                                      <p:to>
                                        <p:strVal val="visible"/>
                                      </p:to>
                                    </p:set>
                                    <p:anim calcmode="lin" valueType="num">
                                      <p:cBhvr>
                                        <p:cTn id="15" dur="1000" fill="hold"/>
                                        <p:tgtEl>
                                          <p:spTgt spid="246788"/>
                                        </p:tgtEl>
                                        <p:attrNameLst>
                                          <p:attrName>ppt_x</p:attrName>
                                        </p:attrNameLst>
                                      </p:cBhvr>
                                      <p:tavLst>
                                        <p:tav tm="0">
                                          <p:val>
                                            <p:strVal val="1+#ppt_w/2"/>
                                          </p:val>
                                        </p:tav>
                                        <p:tav tm="100000">
                                          <p:val>
                                            <p:strVal val="#ppt_x"/>
                                          </p:val>
                                        </p:tav>
                                      </p:tavLst>
                                    </p:anim>
                                    <p:anim calcmode="lin" valueType="num">
                                      <p:cBhvr>
                                        <p:cTn id="16" dur="1000" fill="hold"/>
                                        <p:tgtEl>
                                          <p:spTgt spid="24678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46791"/>
                                        </p:tgtEl>
                                        <p:attrNameLst>
                                          <p:attrName>style.visibility</p:attrName>
                                        </p:attrNameLst>
                                      </p:cBhvr>
                                      <p:to>
                                        <p:strVal val="visible"/>
                                      </p:to>
                                    </p:set>
                                    <p:anim calcmode="lin" valueType="num">
                                      <p:cBhvr>
                                        <p:cTn id="19" dur="1000" fill="hold"/>
                                        <p:tgtEl>
                                          <p:spTgt spid="246791"/>
                                        </p:tgtEl>
                                        <p:attrNameLst>
                                          <p:attrName>ppt_x</p:attrName>
                                        </p:attrNameLst>
                                      </p:cBhvr>
                                      <p:tavLst>
                                        <p:tav tm="0">
                                          <p:val>
                                            <p:strVal val="1+#ppt_w/2"/>
                                          </p:val>
                                        </p:tav>
                                        <p:tav tm="100000">
                                          <p:val>
                                            <p:strVal val="#ppt_x"/>
                                          </p:val>
                                        </p:tav>
                                      </p:tavLst>
                                    </p:anim>
                                    <p:anim calcmode="lin" valueType="num">
                                      <p:cBhvr>
                                        <p:cTn id="20" dur="1000" fill="hold"/>
                                        <p:tgtEl>
                                          <p:spTgt spid="246791"/>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246790"/>
                                        </p:tgtEl>
                                        <p:attrNameLst>
                                          <p:attrName>style.visibility</p:attrName>
                                        </p:attrNameLst>
                                      </p:cBhvr>
                                      <p:to>
                                        <p:strVal val="visible"/>
                                      </p:to>
                                    </p:set>
                                    <p:anim calcmode="discrete" valueType="clr">
                                      <p:cBhvr override="childStyle">
                                        <p:cTn id="24" dur="80"/>
                                        <p:tgtEl>
                                          <p:spTgt spid="246790"/>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46790"/>
                                        </p:tgtEl>
                                        <p:attrNameLst>
                                          <p:attrName>fillcolor</p:attrName>
                                        </p:attrNameLst>
                                      </p:cBhvr>
                                      <p:tavLst>
                                        <p:tav tm="0">
                                          <p:val>
                                            <p:clrVal>
                                              <a:schemeClr val="accent2"/>
                                            </p:clrVal>
                                          </p:val>
                                        </p:tav>
                                        <p:tav tm="50000">
                                          <p:val>
                                            <p:clrVal>
                                              <a:schemeClr val="hlink"/>
                                            </p:clrVal>
                                          </p:val>
                                        </p:tav>
                                      </p:tavLst>
                                    </p:anim>
                                    <p:set>
                                      <p:cBhvr>
                                        <p:cTn id="26" dur="80"/>
                                        <p:tgtEl>
                                          <p:spTgt spid="2467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0"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0577" name="内容占位符 2"/>
          <p:cNvSpPr>
            <a:spLocks noGrp="1"/>
          </p:cNvSpPr>
          <p:nvPr>
            <p:ph idx="4294967295"/>
          </p:nvPr>
        </p:nvSpPr>
        <p:spPr>
          <a:xfrm>
            <a:off x="827088" y="2133600"/>
            <a:ext cx="6619875" cy="2517775"/>
          </a:xfrm>
        </p:spPr>
        <p:txBody>
          <a:bodyPr wrap="square" anchor="t"/>
          <a:p>
            <a:pPr marL="0" lvl="0" indent="0" eaLnBrk="1" hangingPunct="1">
              <a:lnSpc>
                <a:spcPct val="120000"/>
              </a:lnSpc>
              <a:buNone/>
            </a:pPr>
            <a:r>
              <a:rPr lang="zh-CN" altLang="en-US" sz="3200" dirty="0">
                <a:solidFill>
                  <a:srgbClr val="FF3300"/>
                </a:solidFill>
                <a:ea typeface="黑体" panose="02010600030101010101" pitchFamily="1" charset="-122"/>
                <a:sym typeface="Arial" panose="020B0604020202020204" pitchFamily="34" charset="0"/>
              </a:rPr>
              <a:t>案例</a:t>
            </a:r>
            <a:r>
              <a:rPr lang="en-US" altLang="x-none" sz="3200" dirty="0">
                <a:solidFill>
                  <a:srgbClr val="FF3300"/>
                </a:solidFill>
                <a:ea typeface="黑体" panose="02010600030101010101" pitchFamily="1" charset="-122"/>
                <a:sym typeface="Arial" panose="020B0604020202020204" pitchFamily="34" charset="0"/>
              </a:rPr>
              <a:t>2</a:t>
            </a:r>
            <a:r>
              <a:rPr lang="zh-CN" altLang="en-US" sz="3200" dirty="0">
                <a:solidFill>
                  <a:srgbClr val="FF3300"/>
                </a:solidFill>
                <a:ea typeface="黑体" panose="02010600030101010101" pitchFamily="1" charset="-122"/>
                <a:sym typeface="Arial" panose="020B0604020202020204" pitchFamily="34" charset="0"/>
              </a:rPr>
              <a:t>：</a:t>
            </a:r>
            <a:endParaRPr lang="zh-CN" altLang="en-US" sz="3200" dirty="0">
              <a:solidFill>
                <a:srgbClr val="FF3300"/>
              </a:solidFill>
              <a:ea typeface="黑体" panose="02010600030101010101" pitchFamily="1" charset="-122"/>
              <a:sym typeface="Arial" panose="020B0604020202020204" pitchFamily="34" charset="0"/>
            </a:endParaRPr>
          </a:p>
          <a:p>
            <a:pPr marL="0" lvl="0" indent="0" eaLnBrk="1" hangingPunct="1">
              <a:lnSpc>
                <a:spcPct val="120000"/>
              </a:lnSpc>
              <a:buNone/>
            </a:pPr>
            <a:r>
              <a:rPr lang="zh-CN" altLang="en-US" sz="4000" dirty="0">
                <a:latin typeface="宋体" panose="02010600030101010101" pitchFamily="2" charset="-122"/>
                <a:ea typeface="方正舒体" panose="02010601030101010101" pitchFamily="2" charset="-122"/>
                <a:sym typeface="Arial" panose="020B0604020202020204" pitchFamily="34" charset="0"/>
              </a:rPr>
              <a:t>涪城杨关产业带</a:t>
            </a:r>
            <a:endParaRPr lang="zh-CN" altLang="en-US" sz="4000" dirty="0">
              <a:latin typeface="宋体" panose="02010600030101010101" pitchFamily="2" charset="-122"/>
              <a:ea typeface="方正舒体" panose="02010601030101010101" pitchFamily="2" charset="-122"/>
              <a:sym typeface="Arial" panose="020B0604020202020204" pitchFamily="34" charset="0"/>
            </a:endParaRPr>
          </a:p>
        </p:txBody>
      </p:sp>
      <p:cxnSp>
        <p:nvCxnSpPr>
          <p:cNvPr id="280578"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47812" name="Rectangle 5"/>
          <p:cNvSpPr/>
          <p:nvPr/>
        </p:nvSpPr>
        <p:spPr>
          <a:xfrm>
            <a:off x="828675" y="3933825"/>
            <a:ext cx="5441950" cy="641350"/>
          </a:xfrm>
          <a:prstGeom prst="rect">
            <a:avLst/>
          </a:prstGeom>
          <a:noFill/>
          <a:ln w="9525">
            <a:noFill/>
          </a:ln>
        </p:spPr>
        <p:txBody>
          <a:bodyPr wrap="none" anchor="t">
            <a:spAutoFit/>
          </a:bodyPr>
          <a:p>
            <a:pPr lvl="0" indent="0"/>
            <a:r>
              <a:rPr lang="zh-CN" altLang="en-US" sz="3600" dirty="0">
                <a:solidFill>
                  <a:srgbClr val="FF0000"/>
                </a:solidFill>
                <a:latin typeface="宋体" panose="02010600030101010101" pitchFamily="2" charset="-122"/>
                <a:ea typeface="黑体" panose="02010600030101010101" pitchFamily="1" charset="-122"/>
                <a:sym typeface="Arial" panose="020B0604020202020204" pitchFamily="34" charset="0"/>
              </a:rPr>
              <a:t>特点：城乡统筹</a:t>
            </a:r>
            <a:r>
              <a:rPr lang="en-US" altLang="x-none" sz="3600" dirty="0">
                <a:solidFill>
                  <a:srgbClr val="FF0000"/>
                </a:solidFill>
                <a:latin typeface="宋体" panose="02010600030101010101" pitchFamily="2" charset="-122"/>
                <a:ea typeface="黑体" panose="02010600030101010101" pitchFamily="1" charset="-122"/>
                <a:sym typeface="Arial" panose="020B0604020202020204" pitchFamily="34" charset="0"/>
              </a:rPr>
              <a:t>+</a:t>
            </a:r>
            <a:r>
              <a:rPr lang="zh-CN" altLang="en-US" sz="3600" dirty="0">
                <a:solidFill>
                  <a:srgbClr val="FF0000"/>
                </a:solidFill>
                <a:latin typeface="宋体" panose="02010600030101010101" pitchFamily="2" charset="-122"/>
                <a:ea typeface="黑体" panose="02010600030101010101" pitchFamily="1" charset="-122"/>
                <a:sym typeface="Arial" panose="020B0604020202020204" pitchFamily="34" charset="0"/>
              </a:rPr>
              <a:t>产村相融</a:t>
            </a:r>
            <a:endParaRPr lang="zh-CN" altLang="en-US" sz="3600" dirty="0">
              <a:solidFill>
                <a:srgbClr val="FF0000"/>
              </a:solidFill>
              <a:latin typeface="宋体" panose="02010600030101010101" pitchFamily="2" charset="-122"/>
              <a:ea typeface="黑体" panose="02010600030101010101" pitchFamily="1" charset="-122"/>
              <a:sym typeface="Arial" panose="020B0604020202020204" pitchFamily="34" charset="0"/>
            </a:endParaRPr>
          </a:p>
        </p:txBody>
      </p:sp>
      <p:sp>
        <p:nvSpPr>
          <p:cNvPr id="280580" name="Rectangle 2"/>
          <p:cNvSpPr>
            <a:spLocks noGrp="1"/>
          </p:cNvSpPr>
          <p:nvPr/>
        </p:nvSpPr>
        <p:spPr>
          <a:xfrm>
            <a:off x="468313" y="333375"/>
            <a:ext cx="4530725" cy="533400"/>
          </a:xfrm>
          <a:prstGeom prst="rect">
            <a:avLst/>
          </a:prstGeom>
          <a:noFill/>
          <a:ln w="9525">
            <a:noFill/>
          </a:ln>
        </p:spPr>
        <p:txBody>
          <a:bodyPr wrap="square"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三、现代农业</a:t>
            </a:r>
            <a:endParaRPr lang="zh-CN" altLang="en-US" sz="2800" dirty="0">
              <a:solidFill>
                <a:schemeClr val="tx2"/>
              </a:solidFill>
              <a:latin typeface="Verdana" panose="020B0604030504040204" pitchFamily="2" charset="0"/>
              <a:ea typeface="黑体" panose="02010600030101010101" pitchFamily="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7812"/>
                                        </p:tgtEl>
                                        <p:attrNameLst>
                                          <p:attrName>style.visibility</p:attrName>
                                        </p:attrNameLst>
                                      </p:cBhvr>
                                      <p:to>
                                        <p:strVal val="visible"/>
                                      </p:to>
                                    </p:set>
                                    <p:animEffect transition="in" filter="fade">
                                      <p:cBhvr>
                                        <p:cTn id="7" dur="2000"/>
                                        <p:tgtEl>
                                          <p:spTgt spid="24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8834" name="Rectangle 2"/>
          <p:cNvSpPr>
            <a:spLocks noGrp="1"/>
          </p:cNvSpPr>
          <p:nvPr>
            <p:ph type="body" sz="half"/>
          </p:nvPr>
        </p:nvSpPr>
        <p:spPr>
          <a:xfrm>
            <a:off x="179388" y="1412875"/>
            <a:ext cx="4248150" cy="2592388"/>
          </a:xfrm>
          <a:solidFill>
            <a:schemeClr val="bg1"/>
          </a:solidFill>
        </p:spPr>
        <p:txBody>
          <a:bodyPr wrap="square" lIns="90170" tIns="46990" rIns="90170" bIns="46990" anchor="t"/>
          <a:lstStyle>
            <a:lvl1pPr lvl="0">
              <a:defRPr sz="2800"/>
            </a:lvl1pPr>
            <a:lvl2pPr lvl="1">
              <a:defRPr sz="2400"/>
            </a:lvl2pPr>
            <a:lvl3pPr lvl="2">
              <a:defRPr sz="2000"/>
            </a:lvl3pPr>
            <a:lvl4pPr lvl="3">
              <a:defRPr sz="1800"/>
            </a:lvl4pPr>
            <a:lvl5pPr lvl="4">
              <a:defRPr sz="1800"/>
            </a:lvl5pPr>
          </a:lstStyle>
          <a:p>
            <a:pPr lvl="0" indent="-342900" algn="just">
              <a:lnSpc>
                <a:spcPct val="130000"/>
              </a:lnSpc>
              <a:buNone/>
            </a:pPr>
            <a:r>
              <a:rPr lang="en-US" altLang="x-none" sz="2000" dirty="0">
                <a:latin typeface="黑体" panose="02010600030101010101" pitchFamily="1" charset="-122"/>
                <a:ea typeface="黑体" panose="02010600030101010101" pitchFamily="1" charset="-122"/>
                <a:sym typeface="Arial" panose="020B0604020202020204" pitchFamily="34" charset="0"/>
              </a:rPr>
              <a:t>       </a:t>
            </a:r>
            <a:r>
              <a:rPr lang="zh-CN" altLang="en-US" sz="2000" dirty="0">
                <a:latin typeface="黑体" panose="02010600030101010101" pitchFamily="1" charset="-122"/>
                <a:ea typeface="黑体" panose="02010600030101010101" pitchFamily="1" charset="-122"/>
                <a:sym typeface="Arial" panose="020B0604020202020204" pitchFamily="34" charset="0"/>
              </a:rPr>
              <a:t>杨关产业带是按照“统筹城乡、全域发展”战略，通过三年多的建设，逐步形成了产村相融、成片推进的良好局面。由于地处正在建设的二环路与绕城高速之间，区位优势非常明显。</a:t>
            </a:r>
            <a:endParaRPr lang="zh-CN" altLang="en-US" sz="2000" dirty="0">
              <a:latin typeface="黑体" panose="02010600030101010101" pitchFamily="1" charset="-122"/>
              <a:ea typeface="黑体" panose="02010600030101010101" pitchFamily="1" charset="-122"/>
              <a:sym typeface="Arial" panose="020B0604020202020204" pitchFamily="34" charset="0"/>
            </a:endParaRPr>
          </a:p>
        </p:txBody>
      </p:sp>
      <p:pic>
        <p:nvPicPr>
          <p:cNvPr id="248835" name="Picture 3" descr="G0034641_副本"/>
          <p:cNvPicPr>
            <a:picLocks noGrp="1" noChangeAspect="1"/>
          </p:cNvPicPr>
          <p:nvPr>
            <p:ph sz="half" idx="4294967295"/>
          </p:nvPr>
        </p:nvPicPr>
        <p:blipFill>
          <a:blip r:embed="rId1"/>
          <a:stretch>
            <a:fillRect/>
          </a:stretch>
        </p:blipFill>
        <p:spPr>
          <a:xfrm>
            <a:off x="4932363" y="1123950"/>
            <a:ext cx="4038600" cy="3028950"/>
          </a:xfrm>
          <a:solidFill>
            <a:schemeClr val="lt1"/>
          </a:solidFill>
        </p:spPr>
      </p:pic>
      <p:sp>
        <p:nvSpPr>
          <p:cNvPr id="281603" name="矩形 6"/>
          <p:cNvSpPr/>
          <p:nvPr/>
        </p:nvSpPr>
        <p:spPr>
          <a:xfrm>
            <a:off x="0" y="404813"/>
            <a:ext cx="32305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黑体" panose="02010600030101010101" pitchFamily="1" charset="-122"/>
                <a:ea typeface="方正舒体" panose="02010601030101010101" pitchFamily="2" charset="-122"/>
                <a:sym typeface="Arial" panose="020B0604020202020204" pitchFamily="34" charset="0"/>
              </a:rPr>
              <a:t>涪城杨关产业带</a:t>
            </a:r>
            <a:endParaRPr lang="zh-CN" altLang="en-US" sz="2400" dirty="0">
              <a:latin typeface="黑体" panose="02010600030101010101" pitchFamily="1" charset="-122"/>
              <a:ea typeface="方正舒体" panose="02010601030101010101" pitchFamily="2" charset="-122"/>
              <a:sym typeface="Arial" panose="020B0604020202020204" pitchFamily="34" charset="0"/>
            </a:endParaRPr>
          </a:p>
        </p:txBody>
      </p:sp>
      <p:grpSp>
        <p:nvGrpSpPr>
          <p:cNvPr id="248837" name="Group 5"/>
          <p:cNvGrpSpPr/>
          <p:nvPr/>
        </p:nvGrpSpPr>
        <p:grpSpPr>
          <a:xfrm>
            <a:off x="0" y="4292600"/>
            <a:ext cx="9144000" cy="2593975"/>
            <a:chOff x="0" y="0"/>
            <a:chExt cx="13830" cy="2722"/>
          </a:xfrm>
        </p:grpSpPr>
        <p:pic>
          <p:nvPicPr>
            <p:cNvPr id="281605" name="Picture 6" descr="杨家2_全景图"/>
            <p:cNvPicPr>
              <a:picLocks noChangeAspect="1"/>
            </p:cNvPicPr>
            <p:nvPr/>
          </p:nvPicPr>
          <p:blipFill>
            <a:blip r:embed="rId2"/>
            <a:stretch>
              <a:fillRect/>
            </a:stretch>
          </p:blipFill>
          <p:spPr>
            <a:xfrm>
              <a:off x="0" y="0"/>
              <a:ext cx="13830" cy="2722"/>
            </a:xfrm>
            <a:prstGeom prst="rect">
              <a:avLst/>
            </a:prstGeom>
            <a:noFill/>
            <a:ln w="9525">
              <a:noFill/>
            </a:ln>
          </p:spPr>
        </p:pic>
        <p:sp>
          <p:nvSpPr>
            <p:cNvPr id="281606" name="Text Box 7"/>
            <p:cNvSpPr txBox="1"/>
            <p:nvPr/>
          </p:nvSpPr>
          <p:spPr>
            <a:xfrm>
              <a:off x="8279" y="114"/>
              <a:ext cx="2448" cy="576"/>
            </a:xfrm>
            <a:prstGeom prst="rect">
              <a:avLst/>
            </a:prstGeom>
            <a:noFill/>
            <a:ln w="9525">
              <a:noFill/>
            </a:ln>
          </p:spPr>
          <p:txBody>
            <a:bodyPr wrap="none" anchor="t">
              <a:spAutoFit/>
            </a:bodyPr>
            <a:p>
              <a:pPr lvl="0" indent="0"/>
              <a:r>
                <a:rPr lang="zh-CN" altLang="en-US" dirty="0">
                  <a:latin typeface="Arial" panose="020B0604020202020204" pitchFamily="34" charset="0"/>
                  <a:ea typeface="宋体" panose="02010600030101010101" pitchFamily="2" charset="-122"/>
                </a:rPr>
                <a:t>杨家镇全景图</a:t>
              </a:r>
              <a:endParaRPr lang="zh-CN" altLang="en-US" dirty="0">
                <a:latin typeface="Arial" panose="020B0604020202020204" pitchFamily="34" charset="0"/>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8834"/>
                                        </p:tgtEl>
                                        <p:attrNameLst>
                                          <p:attrName>style.visibility</p:attrName>
                                        </p:attrNameLst>
                                      </p:cBhvr>
                                      <p:to>
                                        <p:strVal val="visible"/>
                                      </p:to>
                                    </p:set>
                                    <p:animEffect transition="in" filter="randombar(horizontal)">
                                      <p:cBhvr>
                                        <p:cTn id="7" dur="500"/>
                                        <p:tgtEl>
                                          <p:spTgt spid="2488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48834">
                                            <p:txEl>
                                              <p:charRg st="0" end="88"/>
                                            </p:txEl>
                                          </p:spTgt>
                                        </p:tgtEl>
                                        <p:attrNameLst>
                                          <p:attrName>style.visibility</p:attrName>
                                        </p:attrNameLst>
                                      </p:cBhvr>
                                      <p:to>
                                        <p:strVal val="visible"/>
                                      </p:to>
                                    </p:set>
                                    <p:animEffect transition="in" filter="randombar(horizontal)">
                                      <p:cBhvr>
                                        <p:cTn id="11" dur="500"/>
                                        <p:tgtEl>
                                          <p:spTgt spid="248834">
                                            <p:txEl>
                                              <p:charRg st="0" end="88"/>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48835"/>
                                        </p:tgtEl>
                                        <p:attrNameLst>
                                          <p:attrName>style.visibility</p:attrName>
                                        </p:attrNameLst>
                                      </p:cBhvr>
                                      <p:to>
                                        <p:strVal val="visible"/>
                                      </p:to>
                                    </p:set>
                                    <p:animEffect transition="in" filter="dissolve">
                                      <p:cBhvr>
                                        <p:cTn id="15" dur="1000"/>
                                        <p:tgtEl>
                                          <p:spTgt spid="248835"/>
                                        </p:tgtEl>
                                      </p:cBhvr>
                                    </p:animEffect>
                                  </p:childTnLst>
                                </p:cTn>
                              </p:par>
                              <p:par>
                                <p:cTn id="16" presetID="9" presetClass="entr" presetSubtype="0" fill="hold" nodeType="withEffect">
                                  <p:stCondLst>
                                    <p:cond delay="0"/>
                                  </p:stCondLst>
                                  <p:childTnLst>
                                    <p:set>
                                      <p:cBhvr>
                                        <p:cTn id="17" dur="1" fill="hold">
                                          <p:stCondLst>
                                            <p:cond delay="0"/>
                                          </p:stCondLst>
                                        </p:cTn>
                                        <p:tgtEl>
                                          <p:spTgt spid="248837"/>
                                        </p:tgtEl>
                                        <p:attrNameLst>
                                          <p:attrName>style.visibility</p:attrName>
                                        </p:attrNameLst>
                                      </p:cBhvr>
                                      <p:to>
                                        <p:strVal val="visible"/>
                                      </p:to>
                                    </p:set>
                                    <p:animEffect transition="in" filter="dissolve">
                                      <p:cBhvr>
                                        <p:cTn id="18" dur="1000"/>
                                        <p:tgtEl>
                                          <p:spTgt spid="24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animBg="1"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2625" name="Picture 2" descr="G0094913_副本"/>
          <p:cNvPicPr>
            <a:picLocks noChangeAspect="1"/>
          </p:cNvPicPr>
          <p:nvPr/>
        </p:nvPicPr>
        <p:blipFill>
          <a:blip r:embed="rId1"/>
          <a:stretch>
            <a:fillRect/>
          </a:stretch>
        </p:blipFill>
        <p:spPr>
          <a:xfrm>
            <a:off x="0" y="3940175"/>
            <a:ext cx="9144000" cy="2917825"/>
          </a:xfrm>
          <a:prstGeom prst="rect">
            <a:avLst/>
          </a:prstGeom>
          <a:noFill/>
          <a:ln w="9525">
            <a:noFill/>
          </a:ln>
        </p:spPr>
      </p:pic>
      <p:sp>
        <p:nvSpPr>
          <p:cNvPr id="282626" name="Rectangle 3"/>
          <p:cNvSpPr>
            <a:spLocks noGrp="1"/>
          </p:cNvSpPr>
          <p:nvPr>
            <p:ph type="body"/>
          </p:nvPr>
        </p:nvSpPr>
        <p:spPr>
          <a:xfrm>
            <a:off x="179388" y="1268413"/>
            <a:ext cx="8135937" cy="2016125"/>
          </a:xfrm>
        </p:spPr>
        <p:txBody>
          <a:bodyPr wrap="square" anchor="t"/>
          <a:p>
            <a:pPr lvl="0" indent="-342900">
              <a:lnSpc>
                <a:spcPct val="140000"/>
              </a:lnSpc>
            </a:pPr>
            <a:r>
              <a:rPr lang="zh-CN" altLang="en-US" sz="2200" dirty="0">
                <a:latin typeface="宋体" panose="02010600030101010101" pitchFamily="2" charset="-122"/>
                <a:sym typeface="Arial" panose="020B0604020202020204" pitchFamily="34" charset="0"/>
              </a:rPr>
              <a:t>主要做法</a:t>
            </a:r>
            <a:endParaRPr lang="zh-CN" altLang="en-US" sz="2200" dirty="0">
              <a:latin typeface="宋体" panose="02010600030101010101" pitchFamily="2" charset="-122"/>
              <a:sym typeface="Arial" panose="020B0604020202020204" pitchFamily="34" charset="0"/>
            </a:endParaRPr>
          </a:p>
          <a:p>
            <a:pPr lvl="0" indent="-342900">
              <a:lnSpc>
                <a:spcPct val="140000"/>
              </a:lnSpc>
              <a:buNone/>
            </a:pPr>
            <a:r>
              <a:rPr lang="zh-CN" altLang="en-US" sz="2200" dirty="0">
                <a:latin typeface="宋体" panose="02010600030101010101" pitchFamily="2" charset="-122"/>
                <a:sym typeface="Arial" panose="020B0604020202020204" pitchFamily="34" charset="0"/>
              </a:rPr>
              <a:t>      </a:t>
            </a:r>
            <a:r>
              <a:rPr lang="en-US" altLang="x-none" sz="2200" dirty="0">
                <a:latin typeface="宋体" panose="02010600030101010101" pitchFamily="2" charset="-122"/>
                <a:sym typeface="Arial" panose="020B0604020202020204" pitchFamily="34" charset="0"/>
              </a:rPr>
              <a:t>1</a:t>
            </a:r>
            <a:r>
              <a:rPr lang="zh-CN" altLang="en-US" sz="2200" dirty="0">
                <a:latin typeface="宋体" panose="02010600030101010101" pitchFamily="2" charset="-122"/>
                <a:sym typeface="Arial" panose="020B0604020202020204" pitchFamily="34" charset="0"/>
              </a:rPr>
              <a:t>、创新发展模式。杨关产业带农业产业化发展以“龙头企业</a:t>
            </a:r>
            <a:r>
              <a:rPr lang="en-US" altLang="x-none" sz="2200" dirty="0">
                <a:latin typeface="宋体" panose="02010600030101010101" pitchFamily="2" charset="-122"/>
                <a:sym typeface="Arial" panose="020B0604020202020204" pitchFamily="34" charset="0"/>
              </a:rPr>
              <a:t>+</a:t>
            </a:r>
            <a:r>
              <a:rPr lang="zh-CN" altLang="en-US" sz="2200" dirty="0">
                <a:latin typeface="宋体" panose="02010600030101010101" pitchFamily="2" charset="-122"/>
                <a:sym typeface="Arial" panose="020B0604020202020204" pitchFamily="34" charset="0"/>
              </a:rPr>
              <a:t>专合组织</a:t>
            </a:r>
            <a:r>
              <a:rPr lang="en-US" altLang="x-none" sz="2200" dirty="0">
                <a:latin typeface="宋体" panose="02010600030101010101" pitchFamily="2" charset="-122"/>
                <a:sym typeface="Arial" panose="020B0604020202020204" pitchFamily="34" charset="0"/>
              </a:rPr>
              <a:t>+</a:t>
            </a:r>
            <a:r>
              <a:rPr lang="zh-CN" altLang="en-US" sz="2200" dirty="0">
                <a:latin typeface="宋体" panose="02010600030101010101" pitchFamily="2" charset="-122"/>
                <a:sym typeface="Arial" panose="020B0604020202020204" pitchFamily="34" charset="0"/>
              </a:rPr>
              <a:t>基地</a:t>
            </a:r>
            <a:r>
              <a:rPr lang="en-US" altLang="x-none" sz="2200" dirty="0">
                <a:latin typeface="宋体" panose="02010600030101010101" pitchFamily="2" charset="-122"/>
                <a:sym typeface="Arial" panose="020B0604020202020204" pitchFamily="34" charset="0"/>
              </a:rPr>
              <a:t>+</a:t>
            </a:r>
            <a:r>
              <a:rPr lang="zh-CN" altLang="en-US" sz="2200" dirty="0">
                <a:latin typeface="宋体" panose="02010600030101010101" pitchFamily="2" charset="-122"/>
                <a:sym typeface="Arial" panose="020B0604020202020204" pitchFamily="34" charset="0"/>
              </a:rPr>
              <a:t>农户”为主的多种产业化发展模式。</a:t>
            </a:r>
            <a:endParaRPr lang="zh-CN" altLang="en-US" sz="2200" dirty="0">
              <a:latin typeface="宋体" panose="02010600030101010101" pitchFamily="2" charset="-122"/>
              <a:sym typeface="Arial" panose="020B0604020202020204" pitchFamily="34" charset="0"/>
            </a:endParaRPr>
          </a:p>
        </p:txBody>
      </p:sp>
      <p:sp>
        <p:nvSpPr>
          <p:cNvPr id="282627" name="矩形 6"/>
          <p:cNvSpPr/>
          <p:nvPr/>
        </p:nvSpPr>
        <p:spPr>
          <a:xfrm>
            <a:off x="0" y="404813"/>
            <a:ext cx="32305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黑体" panose="02010600030101010101" pitchFamily="1" charset="-122"/>
                <a:ea typeface="方正舒体" panose="02010601030101010101" pitchFamily="2" charset="-122"/>
                <a:sym typeface="Arial" panose="020B0604020202020204" pitchFamily="34" charset="0"/>
              </a:rPr>
              <a:t>涪城杨关产业带</a:t>
            </a:r>
            <a:endParaRPr lang="zh-CN" altLang="en-US" sz="2400" dirty="0">
              <a:latin typeface="黑体" panose="02010600030101010101" pitchFamily="1" charset="-122"/>
              <a:ea typeface="方正舒体" panose="02010601030101010101" pitchFamily="2" charset="-122"/>
              <a:sym typeface="Arial" panose="020B0604020202020204" pitchFamily="34" charset="0"/>
            </a:endParaRPr>
          </a:p>
        </p:txBody>
      </p:sp>
      <p:sp>
        <p:nvSpPr>
          <p:cNvPr id="282628" name="Rectangle 5"/>
          <p:cNvSpPr/>
          <p:nvPr/>
        </p:nvSpPr>
        <p:spPr>
          <a:xfrm>
            <a:off x="468313" y="2924175"/>
            <a:ext cx="8207375" cy="1431925"/>
          </a:xfrm>
          <a:prstGeom prst="rect">
            <a:avLst/>
          </a:prstGeom>
          <a:noFill/>
          <a:ln w="9525">
            <a:noFill/>
          </a:ln>
        </p:spPr>
        <p:txBody>
          <a:bodyPr anchor="t">
            <a:spAutoFit/>
          </a:bodyPr>
          <a:p>
            <a:pPr lvl="0" indent="0"/>
            <a:r>
              <a:rPr lang="zh-CN" altLang="en-US" sz="2200" dirty="0">
                <a:latin typeface="宋体" panose="02010600030101010101" pitchFamily="2" charset="-122"/>
                <a:ea typeface="宋体" panose="02010600030101010101" pitchFamily="2" charset="-122"/>
                <a:sym typeface="Arial" panose="020B0604020202020204" pitchFamily="34" charset="0"/>
              </a:rPr>
              <a:t>    </a:t>
            </a:r>
            <a:r>
              <a:rPr lang="en-US" altLang="x-none" sz="2200" dirty="0">
                <a:latin typeface="宋体" panose="02010600030101010101" pitchFamily="2" charset="-122"/>
                <a:ea typeface="宋体" panose="02010600030101010101" pitchFamily="2" charset="-122"/>
                <a:sym typeface="Arial" panose="020B0604020202020204" pitchFamily="34" charset="0"/>
              </a:rPr>
              <a:t>2</a:t>
            </a:r>
            <a:r>
              <a:rPr lang="zh-CN" altLang="en-US" sz="2200" dirty="0">
                <a:latin typeface="宋体" panose="02010600030101010101" pitchFamily="2" charset="-122"/>
                <a:ea typeface="宋体" panose="02010600030101010101" pitchFamily="2" charset="-122"/>
                <a:sym typeface="Arial" panose="020B0604020202020204" pitchFamily="34" charset="0"/>
              </a:rPr>
              <a:t>、创新体制机制。采取土地租赁、入股、转让等办法，推进土地向农业龙头企业、农民专业合作社、专业大户、家庭农场等新型经营主体集中，向优势特色产业集中，促进农业产业规模经营。</a:t>
            </a:r>
            <a:endParaRPr lang="zh-CN" altLang="en-US" sz="2200" dirty="0">
              <a:latin typeface="宋体" panose="02010600030101010101" pitchFamily="2" charset="-122"/>
              <a:ea typeface="宋体" panose="02010600030101010101" pitchFamily="2" charset="-122"/>
              <a:sym typeface="Arial" panose="020B0604020202020204"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3649"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grpSp>
        <p:nvGrpSpPr>
          <p:cNvPr id="252931" name="Group 3"/>
          <p:cNvGrpSpPr/>
          <p:nvPr/>
        </p:nvGrpSpPr>
        <p:grpSpPr>
          <a:xfrm>
            <a:off x="0" y="4292600"/>
            <a:ext cx="9144000" cy="2576513"/>
            <a:chOff x="0" y="0"/>
            <a:chExt cx="14061" cy="3262"/>
          </a:xfrm>
        </p:grpSpPr>
        <p:pic>
          <p:nvPicPr>
            <p:cNvPr id="283651" name="Picture 4" descr="罗汉寺村葡萄园"/>
            <p:cNvPicPr>
              <a:picLocks noChangeAspect="1"/>
            </p:cNvPicPr>
            <p:nvPr/>
          </p:nvPicPr>
          <p:blipFill>
            <a:blip r:embed="rId1"/>
            <a:stretch>
              <a:fillRect/>
            </a:stretch>
          </p:blipFill>
          <p:spPr>
            <a:xfrm>
              <a:off x="0" y="0"/>
              <a:ext cx="14061" cy="3262"/>
            </a:xfrm>
            <a:prstGeom prst="rect">
              <a:avLst/>
            </a:prstGeom>
            <a:noFill/>
            <a:ln w="9525">
              <a:noFill/>
            </a:ln>
          </p:spPr>
        </p:pic>
        <p:sp>
          <p:nvSpPr>
            <p:cNvPr id="283652" name="Text Box 5"/>
            <p:cNvSpPr txBox="1"/>
            <p:nvPr/>
          </p:nvSpPr>
          <p:spPr>
            <a:xfrm>
              <a:off x="11000" y="0"/>
              <a:ext cx="2761" cy="464"/>
            </a:xfrm>
            <a:prstGeom prst="rect">
              <a:avLst/>
            </a:prstGeom>
            <a:noFill/>
            <a:ln w="9525">
              <a:noFill/>
            </a:ln>
          </p:spPr>
          <p:txBody>
            <a:bodyPr wrap="none" anchor="t">
              <a:spAutoFit/>
            </a:bodyPr>
            <a:p>
              <a:pPr lvl="0" indent="0"/>
              <a:r>
                <a:rPr lang="zh-CN" altLang="en-US" dirty="0">
                  <a:latin typeface="Arial" panose="020B0604020202020204" pitchFamily="34" charset="0"/>
                  <a:ea typeface="宋体" panose="02010600030101010101" pitchFamily="2" charset="-122"/>
                </a:rPr>
                <a:t>罗汉寺村葡萄园</a:t>
              </a:r>
              <a:endParaRPr lang="zh-CN" altLang="en-US" dirty="0">
                <a:latin typeface="Arial" panose="020B0604020202020204" pitchFamily="34" charset="0"/>
                <a:ea typeface="宋体" panose="02010600030101010101" pitchFamily="2" charset="-122"/>
              </a:endParaRPr>
            </a:p>
          </p:txBody>
        </p:sp>
      </p:grpSp>
      <p:grpSp>
        <p:nvGrpSpPr>
          <p:cNvPr id="252934" name="Group 6"/>
          <p:cNvGrpSpPr/>
          <p:nvPr/>
        </p:nvGrpSpPr>
        <p:grpSpPr>
          <a:xfrm>
            <a:off x="0" y="1412875"/>
            <a:ext cx="9144000" cy="2520950"/>
            <a:chOff x="0" y="0"/>
            <a:chExt cx="11730" cy="1839"/>
          </a:xfrm>
        </p:grpSpPr>
        <p:pic>
          <p:nvPicPr>
            <p:cNvPr id="283654" name="Picture 7" descr="杨家万和葡萄园全景图1"/>
            <p:cNvPicPr>
              <a:picLocks noChangeAspect="1"/>
            </p:cNvPicPr>
            <p:nvPr/>
          </p:nvPicPr>
          <p:blipFill>
            <a:blip r:embed="rId2"/>
            <a:stretch>
              <a:fillRect/>
            </a:stretch>
          </p:blipFill>
          <p:spPr>
            <a:xfrm rot="-10800000" flipV="1">
              <a:off x="0" y="0"/>
              <a:ext cx="11730" cy="1839"/>
            </a:xfrm>
            <a:prstGeom prst="rect">
              <a:avLst/>
            </a:prstGeom>
            <a:noFill/>
            <a:ln w="9525">
              <a:noFill/>
            </a:ln>
          </p:spPr>
        </p:pic>
        <p:sp>
          <p:nvSpPr>
            <p:cNvPr id="283655" name="Text Box 8"/>
            <p:cNvSpPr txBox="1"/>
            <p:nvPr/>
          </p:nvSpPr>
          <p:spPr>
            <a:xfrm>
              <a:off x="7598" y="2"/>
              <a:ext cx="4071" cy="270"/>
            </a:xfrm>
            <a:prstGeom prst="rect">
              <a:avLst/>
            </a:prstGeom>
            <a:solidFill>
              <a:schemeClr val="bg1">
                <a:alpha val="64000"/>
              </a:schemeClr>
            </a:solidFill>
            <a:ln w="9525">
              <a:noFill/>
            </a:ln>
          </p:spPr>
          <p:txBody>
            <a:bodyPr lIns="90170" tIns="46990" rIns="90170" bIns="46990" anchor="t">
              <a:spAutoFit/>
            </a:bodyPr>
            <a:p>
              <a:pPr lvl="0" indent="0"/>
              <a:r>
                <a:rPr lang="zh-CN" altLang="en-US" dirty="0">
                  <a:latin typeface="Arial" panose="020B0604020202020204" pitchFamily="34" charset="0"/>
                  <a:ea typeface="宋体" panose="02010600030101010101" pitchFamily="2" charset="-122"/>
                </a:rPr>
                <a:t>杨家万和葡萄园全景图</a:t>
              </a:r>
              <a:endParaRPr lang="zh-CN" altLang="en-US" dirty="0">
                <a:latin typeface="Arial" panose="020B0604020202020204" pitchFamily="34" charset="0"/>
                <a:ea typeface="宋体" panose="02010600030101010101" pitchFamily="2" charset="-122"/>
              </a:endParaRPr>
            </a:p>
          </p:txBody>
        </p:sp>
      </p:grpSp>
      <p:sp>
        <p:nvSpPr>
          <p:cNvPr id="283656" name="矩形 6"/>
          <p:cNvSpPr/>
          <p:nvPr/>
        </p:nvSpPr>
        <p:spPr>
          <a:xfrm>
            <a:off x="0" y="404813"/>
            <a:ext cx="32305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黑体" panose="02010600030101010101" pitchFamily="1" charset="-122"/>
                <a:ea typeface="方正舒体" panose="02010601030101010101" pitchFamily="2" charset="-122"/>
                <a:sym typeface="Arial" panose="020B0604020202020204" pitchFamily="34" charset="0"/>
              </a:rPr>
              <a:t>涪城杨关产业带</a:t>
            </a:r>
            <a:endParaRPr lang="zh-CN" altLang="en-US" sz="2400" dirty="0">
              <a:latin typeface="黑体" panose="02010600030101010101" pitchFamily="1" charset="-122"/>
              <a:ea typeface="方正舒体" panose="02010601030101010101" pitchFamily="2"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2934"/>
                                        </p:tgtEl>
                                        <p:attrNameLst>
                                          <p:attrName>style.visibility</p:attrName>
                                        </p:attrNameLst>
                                      </p:cBhvr>
                                      <p:to>
                                        <p:strVal val="visible"/>
                                      </p:to>
                                    </p:set>
                                    <p:anim calcmode="lin" valueType="num">
                                      <p:cBhvr>
                                        <p:cTn id="7" dur="1000" fill="hold"/>
                                        <p:tgtEl>
                                          <p:spTgt spid="252934"/>
                                        </p:tgtEl>
                                        <p:attrNameLst>
                                          <p:attrName>ppt_x</p:attrName>
                                        </p:attrNameLst>
                                      </p:cBhvr>
                                      <p:tavLst>
                                        <p:tav tm="0">
                                          <p:val>
                                            <p:strVal val="0-#ppt_w/2"/>
                                          </p:val>
                                        </p:tav>
                                        <p:tav tm="100000">
                                          <p:val>
                                            <p:strVal val="#ppt_x"/>
                                          </p:val>
                                        </p:tav>
                                      </p:tavLst>
                                    </p:anim>
                                    <p:anim calcmode="lin" valueType="num">
                                      <p:cBhvr>
                                        <p:cTn id="8" dur="1000" fill="hold"/>
                                        <p:tgtEl>
                                          <p:spTgt spid="2529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2931"/>
                                        </p:tgtEl>
                                        <p:attrNameLst>
                                          <p:attrName>style.visibility</p:attrName>
                                        </p:attrNameLst>
                                      </p:cBhvr>
                                      <p:to>
                                        <p:strVal val="visible"/>
                                      </p:to>
                                    </p:set>
                                    <p:anim calcmode="lin" valueType="num">
                                      <p:cBhvr>
                                        <p:cTn id="11" dur="1000" fill="hold"/>
                                        <p:tgtEl>
                                          <p:spTgt spid="252931"/>
                                        </p:tgtEl>
                                        <p:attrNameLst>
                                          <p:attrName>ppt_x</p:attrName>
                                        </p:attrNameLst>
                                      </p:cBhvr>
                                      <p:tavLst>
                                        <p:tav tm="0">
                                          <p:val>
                                            <p:strVal val="0-#ppt_w/2"/>
                                          </p:val>
                                        </p:tav>
                                        <p:tav tm="100000">
                                          <p:val>
                                            <p:strVal val="#ppt_x"/>
                                          </p:val>
                                        </p:tav>
                                      </p:tavLst>
                                    </p:anim>
                                    <p:anim calcmode="lin" valueType="num">
                                      <p:cBhvr>
                                        <p:cTn id="12" dur="1000" fill="hold"/>
                                        <p:tgtEl>
                                          <p:spTgt spid="2529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4673" name="内容占位符 2"/>
          <p:cNvSpPr>
            <a:spLocks noGrp="1"/>
          </p:cNvSpPr>
          <p:nvPr>
            <p:ph idx="4294967295"/>
          </p:nvPr>
        </p:nvSpPr>
        <p:spPr>
          <a:xfrm>
            <a:off x="400050" y="2136775"/>
            <a:ext cx="8207375" cy="2373313"/>
          </a:xfrm>
        </p:spPr>
        <p:txBody>
          <a:bodyPr wrap="square" anchor="t"/>
          <a:p>
            <a:pPr marL="0" lvl="0" indent="0" eaLnBrk="1" hangingPunct="1">
              <a:buNone/>
            </a:pPr>
            <a:r>
              <a:rPr lang="zh-CN" altLang="en-US" sz="3200" dirty="0">
                <a:solidFill>
                  <a:srgbClr val="FF3300"/>
                </a:solidFill>
                <a:ea typeface="黑体" panose="02010600030101010101" pitchFamily="1" charset="-122"/>
                <a:sym typeface="Arial" panose="020B0604020202020204" pitchFamily="34" charset="0"/>
              </a:rPr>
              <a:t>案例</a:t>
            </a:r>
            <a:r>
              <a:rPr lang="en-US" altLang="x-none" sz="3200" dirty="0">
                <a:solidFill>
                  <a:srgbClr val="FF3300"/>
                </a:solidFill>
                <a:ea typeface="黑体" panose="02010600030101010101" pitchFamily="1" charset="-122"/>
                <a:sym typeface="Arial" panose="020B0604020202020204" pitchFamily="34" charset="0"/>
              </a:rPr>
              <a:t>3</a:t>
            </a:r>
            <a:r>
              <a:rPr lang="zh-CN" altLang="en-US" sz="3200" dirty="0">
                <a:solidFill>
                  <a:srgbClr val="FF3300"/>
                </a:solidFill>
                <a:ea typeface="黑体" panose="02010600030101010101" pitchFamily="1" charset="-122"/>
                <a:sym typeface="Arial" panose="020B0604020202020204" pitchFamily="34" charset="0"/>
              </a:rPr>
              <a:t>：</a:t>
            </a:r>
            <a:endParaRPr lang="zh-CN" altLang="en-US" sz="3200" dirty="0">
              <a:solidFill>
                <a:srgbClr val="FF3300"/>
              </a:solidFill>
              <a:ea typeface="黑体" panose="02010600030101010101" pitchFamily="1" charset="-122"/>
              <a:sym typeface="Arial" panose="020B0604020202020204" pitchFamily="34" charset="0"/>
            </a:endParaRPr>
          </a:p>
          <a:p>
            <a:pPr marL="0" lvl="0" indent="0" eaLnBrk="1" hangingPunct="1">
              <a:lnSpc>
                <a:spcPct val="120000"/>
              </a:lnSpc>
              <a:buNone/>
            </a:pPr>
            <a:r>
              <a:rPr lang="zh-CN" altLang="en-US" sz="3200" b="0" dirty="0">
                <a:latin typeface="宋体" panose="02010600030101010101" pitchFamily="2" charset="-122"/>
                <a:ea typeface="方正舒体" panose="02010601030101010101" pitchFamily="2" charset="-122"/>
                <a:sym typeface="Arial" panose="020B0604020202020204" pitchFamily="34" charset="0"/>
              </a:rPr>
              <a:t>梓潼圣迪乐蛋鸡养殖</a:t>
            </a:r>
            <a:endParaRPr lang="zh-CN" altLang="en-US" sz="3200" b="0" dirty="0">
              <a:latin typeface="宋体" panose="02010600030101010101" pitchFamily="2" charset="-122"/>
              <a:ea typeface="方正舒体" panose="02010601030101010101" pitchFamily="2" charset="-122"/>
              <a:sym typeface="Arial" panose="020B0604020202020204" pitchFamily="34" charset="0"/>
            </a:endParaRPr>
          </a:p>
          <a:p>
            <a:pPr marL="0" lvl="0" indent="0" eaLnBrk="1" hangingPunct="1">
              <a:lnSpc>
                <a:spcPct val="120000"/>
              </a:lnSpc>
              <a:buNone/>
            </a:pPr>
            <a:r>
              <a:rPr lang="zh-CN" altLang="en-US" sz="3200" b="0" dirty="0">
                <a:solidFill>
                  <a:srgbClr val="FF0000"/>
                </a:solidFill>
                <a:latin typeface="宋体" panose="02010600030101010101" pitchFamily="2" charset="-122"/>
                <a:ea typeface="黑体" panose="02010600030101010101" pitchFamily="1" charset="-122"/>
                <a:sym typeface="Arial" panose="020B0604020202020204" pitchFamily="34" charset="0"/>
              </a:rPr>
              <a:t>特点：机械自动化集成</a:t>
            </a:r>
            <a:r>
              <a:rPr lang="en-US" altLang="x-none" sz="3200" dirty="0">
                <a:solidFill>
                  <a:srgbClr val="FF0000"/>
                </a:solidFill>
                <a:latin typeface="宋体" panose="02010600030101010101" pitchFamily="2" charset="-122"/>
                <a:ea typeface="黑体" panose="02010600030101010101" pitchFamily="1" charset="-122"/>
                <a:sym typeface="Arial" panose="020B0604020202020204" pitchFamily="34" charset="0"/>
              </a:rPr>
              <a:t>+</a:t>
            </a:r>
            <a:r>
              <a:rPr lang="zh-CN" altLang="en-US" sz="3200" b="0" dirty="0">
                <a:solidFill>
                  <a:srgbClr val="FF0000"/>
                </a:solidFill>
                <a:latin typeface="宋体" panose="02010600030101010101" pitchFamily="2" charset="-122"/>
                <a:ea typeface="黑体" panose="02010600030101010101" pitchFamily="1" charset="-122"/>
                <a:sym typeface="Arial" panose="020B0604020202020204" pitchFamily="34" charset="0"/>
              </a:rPr>
              <a:t>龙头企业引领</a:t>
            </a:r>
            <a:endParaRPr lang="zh-CN" altLang="en-US" sz="3200" b="0" dirty="0">
              <a:solidFill>
                <a:srgbClr val="FF0000"/>
              </a:solidFill>
              <a:latin typeface="宋体" panose="02010600030101010101" pitchFamily="2" charset="-122"/>
              <a:ea typeface="黑体" panose="02010600030101010101" pitchFamily="1" charset="-122"/>
              <a:sym typeface="Arial" panose="020B0604020202020204" pitchFamily="34" charset="0"/>
            </a:endParaRPr>
          </a:p>
        </p:txBody>
      </p:sp>
      <p:cxnSp>
        <p:nvCxnSpPr>
          <p:cNvPr id="284674"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84675"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三、现代农业</a:t>
            </a:r>
            <a:endParaRPr lang="zh-CN" altLang="en-US" sz="2800" dirty="0">
              <a:solidFill>
                <a:schemeClr val="tx2"/>
              </a:solidFill>
              <a:latin typeface="Verdana" panose="020B0604030504040204" pitchFamily="2" charset="0"/>
              <a:ea typeface="黑体" panose="02010600030101010101" pitchFamily="1" charset="-122"/>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5697"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85698" name="Text Box 3"/>
          <p:cNvSpPr txBox="1"/>
          <p:nvPr/>
        </p:nvSpPr>
        <p:spPr>
          <a:xfrm>
            <a:off x="395288" y="1341438"/>
            <a:ext cx="4103687" cy="4664075"/>
          </a:xfrm>
          <a:prstGeom prst="rect">
            <a:avLst/>
          </a:prstGeom>
          <a:noFill/>
          <a:ln w="9525">
            <a:noFill/>
          </a:ln>
        </p:spPr>
        <p:txBody>
          <a:bodyPr anchor="t">
            <a:spAutoFit/>
          </a:bodyPr>
          <a:p>
            <a:pPr lvl="0" indent="0">
              <a:lnSpc>
                <a:spcPct val="150000"/>
              </a:lnSpc>
            </a:pPr>
            <a:r>
              <a:rPr lang="zh-CN" altLang="en-US" sz="2000" dirty="0">
                <a:latin typeface="黑体" panose="02010600030101010101" pitchFamily="1" charset="-122"/>
                <a:ea typeface="黑体" panose="02010600030101010101" pitchFamily="1" charset="-122"/>
                <a:sym typeface="仿宋_GB2312" panose="02010609030101010101" pitchFamily="1" charset="-122"/>
              </a:rPr>
              <a:t>    四川圣迪乐村生态食品股份有限公司是由国家级农业产业化重点龙头企业</a:t>
            </a:r>
            <a:r>
              <a:rPr lang="en-US" altLang="x-none" sz="2000" dirty="0">
                <a:latin typeface="黑体" panose="02010600030101010101" pitchFamily="1" charset="-122"/>
                <a:ea typeface="黑体" panose="02010600030101010101" pitchFamily="1" charset="-122"/>
                <a:sym typeface="仿宋_GB2312" panose="02010609030101010101" pitchFamily="1" charset="-122"/>
              </a:rPr>
              <a:t>—</a:t>
            </a:r>
            <a:r>
              <a:rPr lang="zh-CN" altLang="en-US" sz="2000" dirty="0">
                <a:latin typeface="黑体" panose="02010600030101010101" pitchFamily="1" charset="-122"/>
                <a:ea typeface="黑体" panose="02010600030101010101" pitchFamily="1" charset="-122"/>
                <a:sym typeface="仿宋_GB2312" panose="02010609030101010101" pitchFamily="1" charset="-122"/>
              </a:rPr>
              <a:t>四川铁骑力士实业有限公司控股的生物科技企业，主要从事高品蛋鸡及鸡蛋生产经营。</a:t>
            </a:r>
            <a:endParaRPr lang="zh-CN" altLang="en-US" sz="2000" dirty="0">
              <a:latin typeface="黑体" panose="02010600030101010101" pitchFamily="1" charset="-122"/>
              <a:ea typeface="黑体" panose="02010600030101010101" pitchFamily="1" charset="-122"/>
              <a:sym typeface="仿宋_GB2312" panose="02010609030101010101" pitchFamily="1" charset="-122"/>
            </a:endParaRPr>
          </a:p>
          <a:p>
            <a:pPr lvl="0" indent="0">
              <a:lnSpc>
                <a:spcPct val="150000"/>
              </a:lnSpc>
            </a:pPr>
            <a:r>
              <a:rPr lang="zh-CN" altLang="en-US" sz="2000" dirty="0">
                <a:latin typeface="黑体" panose="02010600030101010101" pitchFamily="1" charset="-122"/>
                <a:ea typeface="黑体" panose="02010600030101010101" pitchFamily="1" charset="-122"/>
                <a:sym typeface="仿宋_GB2312" panose="02010609030101010101" pitchFamily="1" charset="-122"/>
              </a:rPr>
              <a:t>   该公司“圣迪乐”牌系列蛋品，已分别获得了“四川省名牌产品”、“四川省著名商标”、“中国驰名商标”等称号，</a:t>
            </a:r>
            <a:r>
              <a:rPr lang="en-US" altLang="x-none" sz="2000" dirty="0">
                <a:latin typeface="黑体" panose="02010600030101010101" pitchFamily="1" charset="-122"/>
                <a:ea typeface="黑体" panose="02010600030101010101" pitchFamily="1" charset="-122"/>
                <a:sym typeface="仿宋_GB2312" panose="02010609030101010101" pitchFamily="1" charset="-122"/>
              </a:rPr>
              <a:t>2012</a:t>
            </a:r>
            <a:r>
              <a:rPr lang="zh-CN" altLang="en-US" sz="2000" dirty="0">
                <a:latin typeface="黑体" panose="02010600030101010101" pitchFamily="1" charset="-122"/>
                <a:ea typeface="黑体" panose="02010600030101010101" pitchFamily="1" charset="-122"/>
                <a:sym typeface="仿宋_GB2312" panose="02010609030101010101" pitchFamily="1" charset="-122"/>
              </a:rPr>
              <a:t>年开始全国品牌蛋品销量第一。</a:t>
            </a:r>
            <a:endParaRPr lang="zh-CN" altLang="en-US" sz="2000" dirty="0">
              <a:latin typeface="黑体" panose="02010600030101010101" pitchFamily="1" charset="-122"/>
              <a:ea typeface="黑体" panose="02010600030101010101" pitchFamily="1" charset="-122"/>
              <a:sym typeface="仿宋_GB2312" panose="02010609030101010101" pitchFamily="1" charset="-122"/>
            </a:endParaRPr>
          </a:p>
        </p:txBody>
      </p:sp>
      <p:sp>
        <p:nvSpPr>
          <p:cNvPr id="285699" name="矩形 6"/>
          <p:cNvSpPr/>
          <p:nvPr/>
        </p:nvSpPr>
        <p:spPr>
          <a:xfrm>
            <a:off x="0" y="404813"/>
            <a:ext cx="38401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黑体" panose="02010600030101010101" pitchFamily="1" charset="-122"/>
                <a:ea typeface="方正舒体" panose="02010601030101010101" pitchFamily="2" charset="-122"/>
                <a:sym typeface="Arial" panose="020B0604020202020204" pitchFamily="34" charset="0"/>
              </a:rPr>
              <a:t>梓潼圣迪乐蛋鸡养殖</a:t>
            </a:r>
            <a:endParaRPr lang="zh-CN" altLang="en-US" sz="2400" dirty="0">
              <a:latin typeface="黑体" panose="02010600030101010101" pitchFamily="1" charset="-122"/>
              <a:ea typeface="方正舒体" panose="02010601030101010101" pitchFamily="2" charset="-122"/>
              <a:sym typeface="Arial" panose="020B0604020202020204" pitchFamily="34" charset="0"/>
            </a:endParaRPr>
          </a:p>
        </p:txBody>
      </p:sp>
      <p:pic>
        <p:nvPicPr>
          <p:cNvPr id="285700" name="Picture 5"/>
          <p:cNvPicPr>
            <a:picLocks noChangeAspect="1"/>
          </p:cNvPicPr>
          <p:nvPr/>
        </p:nvPicPr>
        <p:blipFill>
          <a:blip r:embed="rId1"/>
          <a:stretch>
            <a:fillRect/>
          </a:stretch>
        </p:blipFill>
        <p:spPr>
          <a:xfrm>
            <a:off x="4933950" y="1125538"/>
            <a:ext cx="3887788" cy="2520950"/>
          </a:xfrm>
          <a:prstGeom prst="rect">
            <a:avLst/>
          </a:prstGeom>
          <a:noFill/>
          <a:ln w="9525">
            <a:noFill/>
          </a:ln>
        </p:spPr>
      </p:pic>
      <p:pic>
        <p:nvPicPr>
          <p:cNvPr id="285701" name="Picture 6"/>
          <p:cNvPicPr>
            <a:picLocks noChangeAspect="1"/>
          </p:cNvPicPr>
          <p:nvPr/>
        </p:nvPicPr>
        <p:blipFill>
          <a:blip r:embed="rId2"/>
          <a:stretch>
            <a:fillRect/>
          </a:stretch>
        </p:blipFill>
        <p:spPr>
          <a:xfrm>
            <a:off x="4933950" y="3790950"/>
            <a:ext cx="3886200" cy="2519363"/>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3553"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pic>
        <p:nvPicPr>
          <p:cNvPr id="23554" name="Picture 4"/>
          <p:cNvPicPr>
            <a:picLocks noChangeAspect="1"/>
          </p:cNvPicPr>
          <p:nvPr/>
        </p:nvPicPr>
        <p:blipFill>
          <a:blip r:embed="rId1"/>
          <a:stretch>
            <a:fillRect/>
          </a:stretch>
        </p:blipFill>
        <p:spPr>
          <a:xfrm>
            <a:off x="6877050" y="647700"/>
            <a:ext cx="2111375" cy="1584325"/>
          </a:xfrm>
          <a:prstGeom prst="rect">
            <a:avLst/>
          </a:prstGeom>
          <a:noFill/>
          <a:ln w="9525">
            <a:noFill/>
          </a:ln>
        </p:spPr>
      </p:pic>
      <p:sp>
        <p:nvSpPr>
          <p:cNvPr id="23555"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方正舒体" panose="02010601030101010101" pitchFamily="2" charset="-122"/>
              </a:rPr>
              <a:t>粮</a:t>
            </a:r>
            <a:r>
              <a:rPr lang="zh-CN" altLang="en-US" sz="3200" dirty="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p:txBody>
      </p:sp>
      <p:sp>
        <p:nvSpPr>
          <p:cNvPr id="23556" name="Text Box 6"/>
          <p:cNvSpPr txBox="1"/>
          <p:nvPr/>
        </p:nvSpPr>
        <p:spPr>
          <a:xfrm>
            <a:off x="252413" y="1387475"/>
            <a:ext cx="6624637" cy="457200"/>
          </a:xfrm>
          <a:prstGeom prst="rect">
            <a:avLst/>
          </a:prstGeom>
          <a:noFill/>
          <a:ln w="9525">
            <a:noFill/>
          </a:ln>
        </p:spPr>
        <p:txBody>
          <a:bodyPr anchor="t">
            <a:spAutoFit/>
          </a:bodyPr>
          <a:p>
            <a:pPr lvl="0" indent="0"/>
            <a:r>
              <a:rPr lang="zh-CN" altLang="en-US" sz="2400" dirty="0">
                <a:latin typeface="宋体" panose="02010600030101010101" pitchFamily="2" charset="-122"/>
                <a:ea typeface="宋体" panose="02010600030101010101" pitchFamily="2" charset="-122"/>
                <a:sym typeface="Arial" panose="020B0604020202020204" pitchFamily="34" charset="0"/>
              </a:rPr>
              <a:t>粮食对中国来说还是面临着非常严峻的形势。</a:t>
            </a:r>
            <a:endParaRPr lang="zh-CN" altLang="en-US" sz="2400" dirty="0">
              <a:latin typeface="Arial" panose="020B0604020202020204" pitchFamily="34" charset="0"/>
              <a:ea typeface="宋体" panose="02010600030101010101" pitchFamily="2" charset="-122"/>
            </a:endParaRPr>
          </a:p>
        </p:txBody>
      </p:sp>
      <p:pic>
        <p:nvPicPr>
          <p:cNvPr id="23557" name="图片 3" descr="未标题-1 拷贝"/>
          <p:cNvPicPr>
            <a:picLocks noChangeAspect="1"/>
          </p:cNvPicPr>
          <p:nvPr/>
        </p:nvPicPr>
        <p:blipFill>
          <a:blip r:embed="rId2"/>
          <a:stretch>
            <a:fillRect/>
          </a:stretch>
        </p:blipFill>
        <p:spPr>
          <a:xfrm>
            <a:off x="323850" y="2232025"/>
            <a:ext cx="6281738" cy="3479800"/>
          </a:xfrm>
          <a:prstGeom prst="rect">
            <a:avLst/>
          </a:prstGeom>
          <a:noFill/>
          <a:ln w="9525">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6721"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86722" name="Text Box 3"/>
          <p:cNvSpPr txBox="1"/>
          <p:nvPr/>
        </p:nvSpPr>
        <p:spPr>
          <a:xfrm>
            <a:off x="395288" y="1125538"/>
            <a:ext cx="3816350" cy="5170487"/>
          </a:xfrm>
          <a:prstGeom prst="rect">
            <a:avLst/>
          </a:prstGeom>
          <a:noFill/>
          <a:ln w="9525">
            <a:noFill/>
          </a:ln>
        </p:spPr>
        <p:txBody>
          <a:bodyPr anchor="t">
            <a:spAutoFit/>
          </a:bodyPr>
          <a:p>
            <a:pPr lvl="0" indent="0">
              <a:lnSpc>
                <a:spcPct val="150000"/>
              </a:lnSpc>
            </a:pPr>
            <a:r>
              <a:rPr lang="zh-CN" altLang="en-US" sz="2000" dirty="0">
                <a:latin typeface="黑体" panose="02010600030101010101" pitchFamily="1" charset="-122"/>
                <a:ea typeface="黑体" panose="02010600030101010101" pitchFamily="1" charset="-122"/>
                <a:sym typeface="仿宋_GB2312" panose="02010609030101010101" pitchFamily="1" charset="-122"/>
              </a:rPr>
              <a:t>    近年，公司大力推进蛋鸡自动化项目建设，</a:t>
            </a:r>
            <a:r>
              <a:rPr lang="zh-CN" altLang="en-US" sz="2000" dirty="0">
                <a:latin typeface="黑体" panose="02010600030101010101" pitchFamily="1" charset="-122"/>
                <a:ea typeface="黑体" panose="02010600030101010101" pitchFamily="1" charset="-122"/>
                <a:sym typeface="仿宋" panose="02010609060101010101" pitchFamily="1" charset="-122"/>
              </a:rPr>
              <a:t>以国际领先水平的全自动化蛋鸡养殖和蛋品分级处理为核心，</a:t>
            </a:r>
            <a:r>
              <a:rPr lang="zh-CN" altLang="en-US" sz="2000" dirty="0">
                <a:latin typeface="黑体" panose="02010600030101010101" pitchFamily="1" charset="-122"/>
                <a:ea typeface="黑体" panose="02010600030101010101" pitchFamily="1" charset="-122"/>
                <a:sym typeface="仿宋_GB2312" panose="02010609030101010101" pitchFamily="1" charset="-122"/>
              </a:rPr>
              <a:t>先后在四川、江西、安徽、湖北、湖北石等地建立基地，养殖规模逾</a:t>
            </a:r>
            <a:r>
              <a:rPr lang="en-US" altLang="x-none" sz="2000" dirty="0">
                <a:latin typeface="黑体" panose="02010600030101010101" pitchFamily="1" charset="-122"/>
                <a:ea typeface="黑体" panose="02010600030101010101" pitchFamily="1" charset="-122"/>
                <a:sym typeface="仿宋_GB2312" panose="02010609030101010101" pitchFamily="1" charset="-122"/>
              </a:rPr>
              <a:t>450</a:t>
            </a:r>
            <a:r>
              <a:rPr lang="zh-CN" altLang="en-US" sz="2000" dirty="0">
                <a:latin typeface="黑体" panose="02010600030101010101" pitchFamily="1" charset="-122"/>
                <a:ea typeface="黑体" panose="02010600030101010101" pitchFamily="1" charset="-122"/>
                <a:sym typeface="仿宋_GB2312" panose="02010609030101010101" pitchFamily="1" charset="-122"/>
              </a:rPr>
              <a:t>万只，成长为中国最大的蛋鸡养殖企业。蛋品畅销于上海、北京、深圳、广州、成都、重庆等</a:t>
            </a:r>
            <a:r>
              <a:rPr lang="en-US" altLang="x-none" sz="2000" dirty="0">
                <a:latin typeface="黑体" panose="02010600030101010101" pitchFamily="1" charset="-122"/>
                <a:ea typeface="黑体" panose="02010600030101010101" pitchFamily="1" charset="-122"/>
                <a:sym typeface="仿宋_GB2312" panose="02010609030101010101" pitchFamily="1" charset="-122"/>
              </a:rPr>
              <a:t>20</a:t>
            </a:r>
            <a:r>
              <a:rPr lang="zh-CN" altLang="en-US" sz="2000" dirty="0">
                <a:latin typeface="黑体" panose="02010600030101010101" pitchFamily="1" charset="-122"/>
                <a:ea typeface="黑体" panose="02010600030101010101" pitchFamily="1" charset="-122"/>
                <a:sym typeface="仿宋_GB2312" panose="02010609030101010101" pitchFamily="1" charset="-122"/>
              </a:rPr>
              <a:t>余个大中城市，成为肯德基等国际一流食品企业的指定蛋品供应商。  </a:t>
            </a:r>
            <a:endParaRPr lang="zh-CN" altLang="en-US" sz="2000" dirty="0">
              <a:latin typeface="黑体" panose="02010600030101010101" pitchFamily="1" charset="-122"/>
              <a:ea typeface="黑体" panose="02010600030101010101" pitchFamily="1" charset="-122"/>
            </a:endParaRPr>
          </a:p>
        </p:txBody>
      </p:sp>
      <p:sp>
        <p:nvSpPr>
          <p:cNvPr id="286723" name="矩形 6"/>
          <p:cNvSpPr/>
          <p:nvPr/>
        </p:nvSpPr>
        <p:spPr>
          <a:xfrm>
            <a:off x="0" y="404813"/>
            <a:ext cx="38401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黑体" panose="02010600030101010101" pitchFamily="1" charset="-122"/>
                <a:ea typeface="方正舒体" panose="02010601030101010101" pitchFamily="2" charset="-122"/>
                <a:sym typeface="Arial" panose="020B0604020202020204" pitchFamily="34" charset="0"/>
              </a:rPr>
              <a:t>梓潼圣迪乐蛋鸡养殖</a:t>
            </a:r>
            <a:endParaRPr lang="zh-CN" altLang="en-US" sz="2400" dirty="0">
              <a:latin typeface="黑体" panose="02010600030101010101" pitchFamily="1" charset="-122"/>
              <a:ea typeface="方正舒体" panose="02010601030101010101" pitchFamily="2" charset="-122"/>
              <a:sym typeface="Arial" panose="020B0604020202020204" pitchFamily="34" charset="0"/>
            </a:endParaRPr>
          </a:p>
        </p:txBody>
      </p:sp>
      <p:pic>
        <p:nvPicPr>
          <p:cNvPr id="286724" name="Picture 5"/>
          <p:cNvPicPr>
            <a:picLocks noChangeAspect="1"/>
          </p:cNvPicPr>
          <p:nvPr/>
        </p:nvPicPr>
        <p:blipFill>
          <a:blip r:embed="rId1"/>
          <a:stretch>
            <a:fillRect/>
          </a:stretch>
        </p:blipFill>
        <p:spPr>
          <a:xfrm>
            <a:off x="4645025" y="1125538"/>
            <a:ext cx="4289425" cy="2414587"/>
          </a:xfrm>
          <a:prstGeom prst="rect">
            <a:avLst/>
          </a:prstGeom>
          <a:noFill/>
          <a:ln w="9525">
            <a:noFill/>
          </a:ln>
        </p:spPr>
      </p:pic>
      <p:pic>
        <p:nvPicPr>
          <p:cNvPr id="286725" name="Picture 6"/>
          <p:cNvPicPr>
            <a:picLocks noChangeAspect="1"/>
          </p:cNvPicPr>
          <p:nvPr/>
        </p:nvPicPr>
        <p:blipFill>
          <a:blip r:embed="rId2"/>
          <a:stretch>
            <a:fillRect/>
          </a:stretch>
        </p:blipFill>
        <p:spPr>
          <a:xfrm>
            <a:off x="4645025" y="3717925"/>
            <a:ext cx="4319588" cy="2663825"/>
          </a:xfrm>
          <a:prstGeom prst="rect">
            <a:avLst/>
          </a:prstGeom>
          <a:noFill/>
          <a:ln w="9525">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7745" name="内容占位符 2"/>
          <p:cNvSpPr>
            <a:spLocks noGrp="1"/>
          </p:cNvSpPr>
          <p:nvPr>
            <p:ph idx="4294967295"/>
          </p:nvPr>
        </p:nvSpPr>
        <p:spPr>
          <a:xfrm>
            <a:off x="395288" y="1628775"/>
            <a:ext cx="8207375" cy="1579563"/>
          </a:xfrm>
        </p:spPr>
        <p:txBody>
          <a:bodyPr wrap="square" anchor="t"/>
          <a:p>
            <a:pPr marL="0" lvl="0" indent="0" eaLnBrk="1" hangingPunct="1">
              <a:lnSpc>
                <a:spcPct val="120000"/>
              </a:lnSpc>
              <a:buNone/>
            </a:pPr>
            <a:r>
              <a:rPr lang="zh-CN" altLang="en-US" sz="3200" dirty="0">
                <a:solidFill>
                  <a:srgbClr val="FF3300"/>
                </a:solidFill>
                <a:ea typeface="黑体" panose="02010600030101010101" pitchFamily="1" charset="-122"/>
                <a:sym typeface="Arial" panose="020B0604020202020204" pitchFamily="34" charset="0"/>
              </a:rPr>
              <a:t>案例</a:t>
            </a:r>
            <a:r>
              <a:rPr lang="en-US" altLang="x-none" sz="3200" dirty="0">
                <a:solidFill>
                  <a:srgbClr val="FF3300"/>
                </a:solidFill>
                <a:ea typeface="黑体" panose="02010600030101010101" pitchFamily="1" charset="-122"/>
                <a:sym typeface="Arial" panose="020B0604020202020204" pitchFamily="34" charset="0"/>
              </a:rPr>
              <a:t>4</a:t>
            </a:r>
            <a:r>
              <a:rPr lang="zh-CN" altLang="en-US" sz="3200" dirty="0">
                <a:solidFill>
                  <a:srgbClr val="FF3300"/>
                </a:solidFill>
                <a:ea typeface="黑体" panose="02010600030101010101" pitchFamily="1" charset="-122"/>
                <a:sym typeface="Arial" panose="020B0604020202020204" pitchFamily="34" charset="0"/>
              </a:rPr>
              <a:t>：</a:t>
            </a:r>
            <a:endParaRPr lang="zh-CN" altLang="en-US" sz="3200" dirty="0">
              <a:solidFill>
                <a:srgbClr val="FF3300"/>
              </a:solidFill>
              <a:ea typeface="黑体" panose="02010600030101010101" pitchFamily="1" charset="-122"/>
              <a:sym typeface="Arial" panose="020B0604020202020204" pitchFamily="34" charset="0"/>
            </a:endParaRPr>
          </a:p>
          <a:p>
            <a:pPr marL="0" lvl="0" indent="0" eaLnBrk="1" hangingPunct="1">
              <a:lnSpc>
                <a:spcPct val="120000"/>
              </a:lnSpc>
              <a:buNone/>
            </a:pPr>
            <a:r>
              <a:rPr lang="zh-CN" altLang="en-US" sz="4000" b="0" dirty="0">
                <a:latin typeface="宋体" panose="02010600030101010101" pitchFamily="2" charset="-122"/>
                <a:ea typeface="方正舒体" panose="02010601030101010101" pitchFamily="2" charset="-122"/>
                <a:sym typeface="Arial" panose="020B0604020202020204" pitchFamily="34" charset="0"/>
              </a:rPr>
              <a:t>江油三一养殖场</a:t>
            </a:r>
            <a:endParaRPr lang="zh-CN" altLang="en-US" sz="4000" b="0" dirty="0">
              <a:latin typeface="宋体" panose="02010600030101010101" pitchFamily="2" charset="-122"/>
              <a:ea typeface="方正舒体" panose="02010601030101010101" pitchFamily="2" charset="-122"/>
              <a:sym typeface="Arial" panose="020B0604020202020204" pitchFamily="34" charset="0"/>
            </a:endParaRPr>
          </a:p>
        </p:txBody>
      </p:sp>
      <p:cxnSp>
        <p:nvCxnSpPr>
          <p:cNvPr id="287746"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87747"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三、现代农业</a:t>
            </a:r>
            <a:endParaRPr lang="zh-CN" altLang="en-US" sz="2800" dirty="0">
              <a:solidFill>
                <a:schemeClr val="tx2"/>
              </a:solidFill>
              <a:latin typeface="Verdana" panose="020B0604030504040204" pitchFamily="2" charset="0"/>
              <a:ea typeface="黑体" panose="02010600030101010101" pitchFamily="1" charset="-122"/>
            </a:endParaRPr>
          </a:p>
        </p:txBody>
      </p:sp>
      <p:pic>
        <p:nvPicPr>
          <p:cNvPr id="287748" name="Picture 5"/>
          <p:cNvPicPr>
            <a:picLocks noChangeAspect="1"/>
          </p:cNvPicPr>
          <p:nvPr/>
        </p:nvPicPr>
        <p:blipFill>
          <a:blip r:embed="rId1"/>
          <a:stretch>
            <a:fillRect/>
          </a:stretch>
        </p:blipFill>
        <p:spPr>
          <a:xfrm>
            <a:off x="900113" y="4078288"/>
            <a:ext cx="7346950" cy="2303462"/>
          </a:xfrm>
          <a:prstGeom prst="rect">
            <a:avLst/>
          </a:prstGeom>
          <a:noFill/>
          <a:ln w="9525">
            <a:noFill/>
          </a:ln>
        </p:spPr>
      </p:pic>
      <p:sp>
        <p:nvSpPr>
          <p:cNvPr id="287749" name="Text Box 6"/>
          <p:cNvSpPr txBox="1"/>
          <p:nvPr/>
        </p:nvSpPr>
        <p:spPr>
          <a:xfrm>
            <a:off x="395288" y="3357563"/>
            <a:ext cx="4856162" cy="579437"/>
          </a:xfrm>
          <a:prstGeom prst="rect">
            <a:avLst/>
          </a:prstGeom>
          <a:noFill/>
          <a:ln w="9525">
            <a:noFill/>
          </a:ln>
        </p:spPr>
        <p:txBody>
          <a:bodyPr wrap="none" anchor="t">
            <a:spAutoFit/>
          </a:bodyPr>
          <a:p>
            <a:pPr lvl="0" indent="0"/>
            <a:r>
              <a:rPr lang="zh-CN" altLang="en-US" sz="3200" dirty="0">
                <a:solidFill>
                  <a:srgbClr val="FF0000"/>
                </a:solidFill>
                <a:latin typeface="宋体" panose="02010600030101010101" pitchFamily="2" charset="-122"/>
                <a:ea typeface="黑体" panose="02010600030101010101" pitchFamily="1" charset="-122"/>
                <a:sym typeface="Arial" panose="020B0604020202020204" pitchFamily="34" charset="0"/>
              </a:rPr>
              <a:t>特点：产业发展</a:t>
            </a:r>
            <a:r>
              <a:rPr lang="en-US" altLang="x-none" sz="3200" dirty="0">
                <a:solidFill>
                  <a:srgbClr val="FF0000"/>
                </a:solidFill>
                <a:latin typeface="宋体" panose="02010600030101010101" pitchFamily="2" charset="-122"/>
                <a:ea typeface="黑体" panose="02010600030101010101" pitchFamily="1" charset="-122"/>
                <a:sym typeface="Arial" panose="020B0604020202020204" pitchFamily="34" charset="0"/>
              </a:rPr>
              <a:t>+</a:t>
            </a:r>
            <a:r>
              <a:rPr lang="zh-CN" altLang="en-US" sz="3200" dirty="0">
                <a:solidFill>
                  <a:srgbClr val="FF0000"/>
                </a:solidFill>
                <a:latin typeface="宋体" panose="02010600030101010101" pitchFamily="2" charset="-122"/>
                <a:ea typeface="黑体" panose="02010600030101010101" pitchFamily="1" charset="-122"/>
                <a:sym typeface="Arial" panose="020B0604020202020204" pitchFamily="34" charset="0"/>
              </a:rPr>
              <a:t>环境保护</a:t>
            </a:r>
            <a:endParaRPr lang="zh-CN" altLang="en-US" sz="3200" dirty="0">
              <a:latin typeface="Arial" panose="020B0604020202020204" pitchFamily="34" charset="0"/>
              <a:ea typeface="宋体" panose="02010600030101010101" pitchFamily="2" charset="-122"/>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8769"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88770" name="Text Box 3"/>
          <p:cNvSpPr txBox="1"/>
          <p:nvPr/>
        </p:nvSpPr>
        <p:spPr>
          <a:xfrm>
            <a:off x="254000" y="1341438"/>
            <a:ext cx="3414713" cy="4481512"/>
          </a:xfrm>
          <a:prstGeom prst="rect">
            <a:avLst/>
          </a:prstGeom>
          <a:noFill/>
          <a:ln w="9525">
            <a:noFill/>
          </a:ln>
        </p:spPr>
        <p:txBody>
          <a:bodyPr wrap="square" anchor="t">
            <a:spAutoFit/>
          </a:bodyPr>
          <a:p>
            <a:pPr lvl="0" indent="0">
              <a:lnSpc>
                <a:spcPct val="120000"/>
              </a:lnSpc>
            </a:pPr>
            <a:r>
              <a:rPr lang="zh-CN" altLang="en-US" sz="2000" dirty="0">
                <a:latin typeface="黑体" panose="02010600030101010101" pitchFamily="1" charset="-122"/>
                <a:ea typeface="黑体" panose="02010600030101010101" pitchFamily="1" charset="-122"/>
              </a:rPr>
              <a:t>    三一生态养殖场位于江油市九岭镇五石村，由北京大学博士林强创办，流转土地</a:t>
            </a:r>
            <a:r>
              <a:rPr lang="en-US" altLang="x-none" sz="2000" dirty="0">
                <a:latin typeface="黑体" panose="02010600030101010101" pitchFamily="1" charset="-122"/>
                <a:ea typeface="黑体" panose="02010600030101010101" pitchFamily="1" charset="-122"/>
              </a:rPr>
              <a:t>1764</a:t>
            </a:r>
            <a:r>
              <a:rPr lang="zh-CN" altLang="en-US" sz="2000" dirty="0">
                <a:latin typeface="黑体" panose="02010600030101010101" pitchFamily="1" charset="-122"/>
                <a:ea typeface="黑体" panose="02010600030101010101" pitchFamily="1" charset="-122"/>
              </a:rPr>
              <a:t>亩，建有</a:t>
            </a:r>
            <a:r>
              <a:rPr lang="en-US" altLang="x-none" sz="2000" dirty="0">
                <a:latin typeface="黑体" panose="02010600030101010101" pitchFamily="1" charset="-122"/>
                <a:ea typeface="黑体" panose="02010600030101010101" pitchFamily="1" charset="-122"/>
              </a:rPr>
              <a:t>38</a:t>
            </a:r>
            <a:r>
              <a:rPr lang="zh-CN" altLang="en-US" sz="2000" dirty="0">
                <a:latin typeface="黑体" panose="02010600030101010101" pitchFamily="1" charset="-122"/>
                <a:ea typeface="黑体" panose="02010600030101010101" pitchFamily="1" charset="-122"/>
              </a:rPr>
              <a:t>栋总面积达</a:t>
            </a:r>
            <a:r>
              <a:rPr lang="en-US" altLang="x-none" sz="2000" dirty="0">
                <a:latin typeface="黑体" panose="02010600030101010101" pitchFamily="1" charset="-122"/>
                <a:ea typeface="黑体" panose="02010600030101010101" pitchFamily="1" charset="-122"/>
              </a:rPr>
              <a:t>15000</a:t>
            </a:r>
            <a:r>
              <a:rPr lang="zh-CN" altLang="en-US" sz="2000" dirty="0">
                <a:latin typeface="黑体" panose="02010600030101010101" pitchFamily="1" charset="-122"/>
                <a:ea typeface="黑体" panose="02010600030101010101" pitchFamily="1" charset="-122"/>
              </a:rPr>
              <a:t>平方米的标准化圈舍，年可出栏育肥猪</a:t>
            </a:r>
            <a:r>
              <a:rPr lang="en-US" altLang="x-none" sz="2000" dirty="0">
                <a:latin typeface="黑体" panose="02010600030101010101" pitchFamily="1" charset="-122"/>
                <a:ea typeface="黑体" panose="02010600030101010101" pitchFamily="1" charset="-122"/>
              </a:rPr>
              <a:t>1.5-2</a:t>
            </a:r>
            <a:r>
              <a:rPr lang="zh-CN" altLang="en-US" sz="2000" dirty="0">
                <a:latin typeface="黑体" panose="02010600030101010101" pitchFamily="1" charset="-122"/>
                <a:ea typeface="黑体" panose="02010600030101010101" pitchFamily="1" charset="-122"/>
              </a:rPr>
              <a:t>万头，是一家种养结合、生态循环的现代家庭牧场，先后被授予国家级生猪标准化养殖示范场，绵阳市食品卫生安全示范单位，江油市大学生创业示范基地等荣誉称号。</a:t>
            </a:r>
            <a:endParaRPr lang="zh-CN" altLang="en-US" sz="2000" dirty="0">
              <a:latin typeface="黑体" panose="02010600030101010101" pitchFamily="1" charset="-122"/>
              <a:ea typeface="黑体" panose="02010600030101010101" pitchFamily="1" charset="-122"/>
            </a:endParaRPr>
          </a:p>
        </p:txBody>
      </p:sp>
      <p:sp>
        <p:nvSpPr>
          <p:cNvPr id="288771" name="矩形 6"/>
          <p:cNvSpPr/>
          <p:nvPr/>
        </p:nvSpPr>
        <p:spPr>
          <a:xfrm>
            <a:off x="0" y="404813"/>
            <a:ext cx="32305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黑体" panose="02010600030101010101" pitchFamily="1" charset="-122"/>
                <a:ea typeface="方正舒体" panose="02010601030101010101" pitchFamily="2" charset="-122"/>
                <a:sym typeface="Arial" panose="020B0604020202020204" pitchFamily="34" charset="0"/>
              </a:rPr>
              <a:t>江油三一养殖场</a:t>
            </a:r>
            <a:endParaRPr lang="zh-CN" altLang="en-US" sz="2400" dirty="0">
              <a:latin typeface="黑体" panose="02010600030101010101" pitchFamily="1" charset="-122"/>
              <a:ea typeface="方正舒体" panose="02010601030101010101" pitchFamily="2" charset="-122"/>
              <a:sym typeface="Arial" panose="020B0604020202020204" pitchFamily="34" charset="0"/>
            </a:endParaRPr>
          </a:p>
        </p:txBody>
      </p:sp>
      <p:pic>
        <p:nvPicPr>
          <p:cNvPr id="288772" name="Picture 1"/>
          <p:cNvPicPr>
            <a:picLocks noChangeAspect="1"/>
          </p:cNvPicPr>
          <p:nvPr/>
        </p:nvPicPr>
        <p:blipFill>
          <a:blip r:embed="rId1"/>
          <a:stretch>
            <a:fillRect/>
          </a:stretch>
        </p:blipFill>
        <p:spPr>
          <a:xfrm>
            <a:off x="4733925" y="3402013"/>
            <a:ext cx="3640138" cy="2617787"/>
          </a:xfrm>
          <a:prstGeom prst="rect">
            <a:avLst/>
          </a:prstGeom>
          <a:noFill/>
          <a:ln w="9525">
            <a:noFill/>
          </a:ln>
        </p:spPr>
      </p:pic>
      <p:sp>
        <p:nvSpPr>
          <p:cNvPr id="288773" name="Text Box 9"/>
          <p:cNvSpPr txBox="1"/>
          <p:nvPr/>
        </p:nvSpPr>
        <p:spPr>
          <a:xfrm>
            <a:off x="5364163" y="1468438"/>
            <a:ext cx="309562" cy="365125"/>
          </a:xfrm>
          <a:prstGeom prst="rect">
            <a:avLst/>
          </a:prstGeom>
          <a:noFill/>
          <a:ln w="9525">
            <a:noFill/>
          </a:ln>
        </p:spPr>
        <p:txBody>
          <a:bodyPr wrap="none" anchor="t">
            <a:spAutoFit/>
          </a:bodyPr>
          <a:p>
            <a:pPr lvl="0" indent="0"/>
            <a:endParaRPr lang="zh-CN" altLang="en-US" dirty="0">
              <a:latin typeface="Arial" panose="020B0604020202020204" pitchFamily="34" charset="0"/>
              <a:ea typeface="宋体" panose="02010600030101010101" pitchFamily="2" charset="-122"/>
            </a:endParaRPr>
          </a:p>
        </p:txBody>
      </p:sp>
      <p:sp>
        <p:nvSpPr>
          <p:cNvPr id="288774" name="Text Box 10"/>
          <p:cNvSpPr txBox="1"/>
          <p:nvPr/>
        </p:nvSpPr>
        <p:spPr>
          <a:xfrm>
            <a:off x="3908425" y="1000125"/>
            <a:ext cx="5126038" cy="1646238"/>
          </a:xfrm>
          <a:prstGeom prst="rect">
            <a:avLst/>
          </a:prstGeom>
          <a:noFill/>
          <a:ln w="9525">
            <a:noFill/>
          </a:ln>
        </p:spPr>
        <p:txBody>
          <a:bodyPr wrap="square" anchor="t">
            <a:spAutoFit/>
          </a:bodyPr>
          <a:p>
            <a:pPr lvl="0" indent="0">
              <a:lnSpc>
                <a:spcPct val="170000"/>
              </a:lnSpc>
            </a:pPr>
            <a:r>
              <a:rPr lang="zh-CN" altLang="en-US" sz="2000" dirty="0">
                <a:solidFill>
                  <a:srgbClr val="336600"/>
                </a:solidFill>
                <a:latin typeface="方正小标宋简体" panose="03000509000000000000" pitchFamily="1" charset="-122"/>
                <a:ea typeface="方正小标宋简体" panose="03000509000000000000" pitchFamily="1" charset="-122"/>
                <a:sym typeface="宋体" panose="02010600030101010101" pitchFamily="2" charset="-122"/>
              </a:rPr>
              <a:t>三一，倡导道法自然；</a:t>
            </a:r>
            <a:endParaRPr lang="zh-CN" altLang="en-US" sz="2000" dirty="0">
              <a:solidFill>
                <a:srgbClr val="336600"/>
              </a:solidFill>
              <a:latin typeface="方正小标宋简体" panose="03000509000000000000" pitchFamily="1" charset="-122"/>
              <a:ea typeface="方正小标宋简体" panose="03000509000000000000" pitchFamily="1" charset="-122"/>
              <a:sym typeface="宋体" panose="02010600030101010101" pitchFamily="2" charset="-122"/>
            </a:endParaRPr>
          </a:p>
          <a:p>
            <a:pPr lvl="0" indent="0">
              <a:lnSpc>
                <a:spcPct val="170000"/>
              </a:lnSpc>
            </a:pPr>
            <a:r>
              <a:rPr lang="zh-CN" altLang="en-US" sz="2000" dirty="0">
                <a:solidFill>
                  <a:srgbClr val="336600"/>
                </a:solidFill>
                <a:latin typeface="方正小标宋简体" panose="03000509000000000000" pitchFamily="1" charset="-122"/>
                <a:ea typeface="方正小标宋简体" panose="03000509000000000000" pitchFamily="1" charset="-122"/>
                <a:sym typeface="宋体" panose="02010600030101010101" pitchFamily="2" charset="-122"/>
              </a:rPr>
              <a:t>天、地、人，三才合一；</a:t>
            </a:r>
            <a:endParaRPr lang="zh-CN" altLang="en-US" sz="2000" dirty="0">
              <a:solidFill>
                <a:srgbClr val="336600"/>
              </a:solidFill>
              <a:latin typeface="方正小标宋简体" panose="03000509000000000000" pitchFamily="1" charset="-122"/>
              <a:ea typeface="方正小标宋简体" panose="03000509000000000000" pitchFamily="1" charset="-122"/>
              <a:sym typeface="宋体" panose="02010600030101010101" pitchFamily="2" charset="-122"/>
            </a:endParaRPr>
          </a:p>
          <a:p>
            <a:pPr lvl="0" indent="0">
              <a:lnSpc>
                <a:spcPct val="170000"/>
              </a:lnSpc>
            </a:pPr>
            <a:r>
              <a:rPr lang="zh-CN" altLang="en-US" sz="2000" dirty="0">
                <a:solidFill>
                  <a:srgbClr val="336600"/>
                </a:solidFill>
                <a:latin typeface="方正小标宋简体" panose="03000509000000000000" pitchFamily="1" charset="-122"/>
                <a:ea typeface="方正小标宋简体" panose="03000509000000000000" pitchFamily="1" charset="-122"/>
                <a:sym typeface="宋体" panose="02010600030101010101" pitchFamily="2" charset="-122"/>
              </a:rPr>
              <a:t>人与人、人与社会、人与自然，和谐统一。</a:t>
            </a:r>
            <a:endParaRPr lang="zh-CN" altLang="en-US" sz="2000" dirty="0">
              <a:solidFill>
                <a:srgbClr val="336600"/>
              </a:solidFill>
              <a:latin typeface="方正小标宋简体" panose="03000509000000000000" pitchFamily="1" charset="-122"/>
              <a:ea typeface="方正小标宋简体" panose="03000509000000000000" pitchFamily="1" charset="-122"/>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9793"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89794" name="Text Box 3"/>
          <p:cNvSpPr txBox="1"/>
          <p:nvPr/>
        </p:nvSpPr>
        <p:spPr>
          <a:xfrm>
            <a:off x="539750" y="1484313"/>
            <a:ext cx="4032250" cy="4710112"/>
          </a:xfrm>
          <a:prstGeom prst="rect">
            <a:avLst/>
          </a:prstGeom>
          <a:noFill/>
          <a:ln w="9525">
            <a:noFill/>
          </a:ln>
        </p:spPr>
        <p:txBody>
          <a:bodyPr anchor="t">
            <a:spAutoFit/>
          </a:bodyPr>
          <a:p>
            <a:pPr lvl="0" indent="0">
              <a:lnSpc>
                <a:spcPct val="150000"/>
              </a:lnSpc>
            </a:pPr>
            <a:r>
              <a:rPr lang="zh-CN" altLang="en-US" sz="2000" dirty="0">
                <a:latin typeface="黑体" panose="02010600030101010101" pitchFamily="1" charset="-122"/>
                <a:ea typeface="黑体" panose="02010600030101010101" pitchFamily="1" charset="-122"/>
              </a:rPr>
              <a:t>    一是生态环保水平高。精修了</a:t>
            </a:r>
            <a:r>
              <a:rPr lang="en-US" altLang="x-none" sz="2000" dirty="0">
                <a:latin typeface="黑体" panose="02010600030101010101" pitchFamily="1" charset="-122"/>
                <a:ea typeface="黑体" panose="02010600030101010101" pitchFamily="1" charset="-122"/>
              </a:rPr>
              <a:t>26</a:t>
            </a:r>
            <a:r>
              <a:rPr lang="zh-CN" altLang="en-US" sz="2000" dirty="0">
                <a:latin typeface="黑体" panose="02010600030101010101" pitchFamily="1" charset="-122"/>
                <a:ea typeface="黑体" panose="02010600030101010101" pitchFamily="1" charset="-122"/>
              </a:rPr>
              <a:t>口堰塘种藕，实现产业发展与生态环境保护的协调统一。</a:t>
            </a:r>
            <a:endParaRPr lang="zh-CN" altLang="en-US" sz="2000" dirty="0">
              <a:latin typeface="黑体" panose="02010600030101010101" pitchFamily="1" charset="-122"/>
              <a:ea typeface="黑体" panose="02010600030101010101" pitchFamily="1" charset="-122"/>
            </a:endParaRPr>
          </a:p>
          <a:p>
            <a:pPr lvl="0" indent="0">
              <a:lnSpc>
                <a:spcPct val="150000"/>
              </a:lnSpc>
            </a:pPr>
            <a:r>
              <a:rPr lang="zh-CN" altLang="en-US" sz="2000" dirty="0">
                <a:latin typeface="黑体" panose="02010600030101010101" pitchFamily="1" charset="-122"/>
                <a:ea typeface="黑体" panose="02010600030101010101" pitchFamily="1" charset="-122"/>
              </a:rPr>
              <a:t>    二是</a:t>
            </a:r>
            <a:r>
              <a:rPr lang="zh-CN" altLang="en-US" sz="2000" dirty="0">
                <a:latin typeface="黑体" panose="02010600030101010101" pitchFamily="1" charset="-122"/>
                <a:ea typeface="黑体" panose="02010600030101010101" pitchFamily="1" charset="-122"/>
                <a:sym typeface="Arial" panose="020B0604020202020204" pitchFamily="34" charset="0"/>
              </a:rPr>
              <a:t>现代化程度高</a:t>
            </a:r>
            <a:r>
              <a:rPr lang="zh-CN" altLang="en-US" sz="2000" dirty="0">
                <a:latin typeface="黑体" panose="02010600030101010101" pitchFamily="1" charset="-122"/>
                <a:ea typeface="黑体" panose="02010600030101010101" pitchFamily="1" charset="-122"/>
              </a:rPr>
              <a:t>。场内采用中央空调。</a:t>
            </a:r>
            <a:r>
              <a:rPr lang="zh-CN" altLang="en-US" sz="2000" dirty="0">
                <a:latin typeface="黑体" panose="02010600030101010101" pitchFamily="1" charset="-122"/>
                <a:ea typeface="黑体" panose="02010600030101010101" pitchFamily="1" charset="-122"/>
                <a:sym typeface="Arial" panose="020B0604020202020204" pitchFamily="34" charset="0"/>
              </a:rPr>
              <a:t>美国加州大学、英国诺丁汉大学、意大利米兰大学学者多次到场观摩。</a:t>
            </a:r>
            <a:endParaRPr lang="zh-CN" altLang="en-US" sz="2000" dirty="0">
              <a:latin typeface="黑体" panose="02010600030101010101" pitchFamily="1" charset="-122"/>
              <a:ea typeface="黑体" panose="02010600030101010101" pitchFamily="1" charset="-122"/>
              <a:sym typeface="Arial" panose="020B0604020202020204" pitchFamily="34" charset="0"/>
            </a:endParaRPr>
          </a:p>
          <a:p>
            <a:pPr lvl="0" indent="0">
              <a:lnSpc>
                <a:spcPct val="150000"/>
              </a:lnSpc>
            </a:pPr>
            <a:r>
              <a:rPr lang="zh-CN" altLang="en-US" sz="2000" dirty="0">
                <a:latin typeface="黑体" panose="02010600030101010101" pitchFamily="1" charset="-122"/>
                <a:ea typeface="黑体" panose="02010600030101010101" pitchFamily="1" charset="-122"/>
                <a:sym typeface="Arial" panose="020B0604020202020204" pitchFamily="34" charset="0"/>
              </a:rPr>
              <a:t>    三是示范带动力强高。带动</a:t>
            </a:r>
            <a:r>
              <a:rPr lang="en-US" altLang="x-none" sz="2000" dirty="0">
                <a:latin typeface="黑体" panose="02010600030101010101" pitchFamily="1" charset="-122"/>
                <a:ea typeface="黑体" panose="02010600030101010101" pitchFamily="1" charset="-122"/>
                <a:sym typeface="Arial" panose="020B0604020202020204" pitchFamily="34" charset="0"/>
              </a:rPr>
              <a:t>800</a:t>
            </a:r>
            <a:r>
              <a:rPr lang="zh-CN" altLang="en-US" sz="2000" dirty="0">
                <a:latin typeface="黑体" panose="02010600030101010101" pitchFamily="1" charset="-122"/>
                <a:ea typeface="黑体" panose="02010600030101010101" pitchFamily="1" charset="-122"/>
                <a:sym typeface="Arial" panose="020B0604020202020204" pitchFamily="34" charset="0"/>
              </a:rPr>
              <a:t>户新增生猪出栏</a:t>
            </a:r>
            <a:r>
              <a:rPr lang="en-US" altLang="x-none" sz="2000" dirty="0">
                <a:latin typeface="黑体" panose="02010600030101010101" pitchFamily="1" charset="-122"/>
                <a:ea typeface="黑体" panose="02010600030101010101" pitchFamily="1" charset="-122"/>
                <a:sym typeface="Arial" panose="020B0604020202020204" pitchFamily="34" charset="0"/>
              </a:rPr>
              <a:t>10</a:t>
            </a:r>
            <a:r>
              <a:rPr lang="zh-CN" altLang="en-US" sz="2000" dirty="0">
                <a:latin typeface="黑体" panose="02010600030101010101" pitchFamily="1" charset="-122"/>
                <a:ea typeface="黑体" panose="02010600030101010101" pitchFamily="1" charset="-122"/>
                <a:sym typeface="Arial" panose="020B0604020202020204" pitchFamily="34" charset="0"/>
              </a:rPr>
              <a:t>万余头，户平增收达</a:t>
            </a:r>
            <a:r>
              <a:rPr lang="en-US" altLang="x-none" sz="2000" dirty="0">
                <a:latin typeface="黑体" panose="02010600030101010101" pitchFamily="1" charset="-122"/>
                <a:ea typeface="黑体" panose="02010600030101010101" pitchFamily="1" charset="-122"/>
                <a:sym typeface="Arial" panose="020B0604020202020204" pitchFamily="34" charset="0"/>
              </a:rPr>
              <a:t>5</a:t>
            </a:r>
            <a:r>
              <a:rPr lang="zh-CN" altLang="en-US" sz="2000" dirty="0">
                <a:latin typeface="黑体" panose="02010600030101010101" pitchFamily="1" charset="-122"/>
                <a:ea typeface="黑体" panose="02010600030101010101" pitchFamily="1" charset="-122"/>
                <a:sym typeface="Arial" panose="020B0604020202020204" pitchFamily="34" charset="0"/>
              </a:rPr>
              <a:t>万余元。</a:t>
            </a:r>
            <a:endParaRPr lang="zh-CN" altLang="en-US" sz="2000" dirty="0">
              <a:latin typeface="黑体" panose="02010600030101010101" pitchFamily="1" charset="-122"/>
              <a:ea typeface="黑体" panose="02010600030101010101" pitchFamily="1" charset="-122"/>
            </a:endParaRPr>
          </a:p>
        </p:txBody>
      </p:sp>
      <p:sp>
        <p:nvSpPr>
          <p:cNvPr id="289795" name="矩形 6"/>
          <p:cNvSpPr/>
          <p:nvPr/>
        </p:nvSpPr>
        <p:spPr>
          <a:xfrm>
            <a:off x="0" y="404813"/>
            <a:ext cx="32305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黑体" panose="02010600030101010101" pitchFamily="1" charset="-122"/>
                <a:ea typeface="方正舒体" panose="02010601030101010101" pitchFamily="2" charset="-122"/>
                <a:sym typeface="Arial" panose="020B0604020202020204" pitchFamily="34" charset="0"/>
              </a:rPr>
              <a:t>江油三一养殖场</a:t>
            </a:r>
            <a:endParaRPr lang="zh-CN" altLang="en-US" sz="2400" dirty="0">
              <a:latin typeface="黑体" panose="02010600030101010101" pitchFamily="1" charset="-122"/>
              <a:ea typeface="方正舒体" panose="02010601030101010101" pitchFamily="2" charset="-122"/>
              <a:sym typeface="Arial" panose="020B0604020202020204" pitchFamily="34" charset="0"/>
            </a:endParaRPr>
          </a:p>
        </p:txBody>
      </p:sp>
      <p:grpSp>
        <p:nvGrpSpPr>
          <p:cNvPr id="289796" name="Group 5"/>
          <p:cNvGrpSpPr/>
          <p:nvPr/>
        </p:nvGrpSpPr>
        <p:grpSpPr>
          <a:xfrm>
            <a:off x="4933950" y="3789363"/>
            <a:ext cx="3887788" cy="2668587"/>
            <a:chOff x="0" y="0"/>
            <a:chExt cx="6066" cy="4088"/>
          </a:xfrm>
        </p:grpSpPr>
        <p:pic>
          <p:nvPicPr>
            <p:cNvPr id="289797" name="图片 21" descr="IMG_1589"/>
            <p:cNvPicPr>
              <a:picLocks noChangeAspect="1"/>
            </p:cNvPicPr>
            <p:nvPr/>
          </p:nvPicPr>
          <p:blipFill>
            <a:blip r:embed="rId1"/>
            <a:stretch>
              <a:fillRect/>
            </a:stretch>
          </p:blipFill>
          <p:spPr>
            <a:xfrm>
              <a:off x="0" y="0"/>
              <a:ext cx="6066" cy="4089"/>
            </a:xfrm>
            <a:prstGeom prst="rect">
              <a:avLst/>
            </a:prstGeom>
            <a:noFill/>
            <a:ln w="9525">
              <a:noFill/>
            </a:ln>
          </p:spPr>
        </p:pic>
        <p:sp>
          <p:nvSpPr>
            <p:cNvPr id="289798" name="Text Box 7"/>
            <p:cNvSpPr txBox="1"/>
            <p:nvPr/>
          </p:nvSpPr>
          <p:spPr>
            <a:xfrm>
              <a:off x="4309" y="113"/>
              <a:ext cx="1733" cy="396"/>
            </a:xfrm>
            <a:prstGeom prst="rect">
              <a:avLst/>
            </a:prstGeom>
            <a:noFill/>
            <a:ln w="9525">
              <a:noFill/>
            </a:ln>
          </p:spPr>
          <p:txBody>
            <a:bodyPr anchor="t">
              <a:spAutoFit/>
            </a:bodyPr>
            <a:p>
              <a:pPr lvl="0" indent="0"/>
              <a:r>
                <a:rPr lang="zh-CN" altLang="en-US" sz="1000" dirty="0">
                  <a:latin typeface="宋体" panose="02010600030101010101" pitchFamily="2" charset="-122"/>
                  <a:ea typeface="宋体" panose="02010600030101010101" pitchFamily="2" charset="-122"/>
                  <a:sym typeface="宋体" panose="02010600030101010101" pitchFamily="2" charset="-122"/>
                </a:rPr>
                <a:t>物净化处理池</a:t>
              </a:r>
              <a:endParaRPr lang="zh-CN" altLang="en-US" sz="1000" dirty="0">
                <a:latin typeface="宋体" panose="02010600030101010101" pitchFamily="2" charset="-122"/>
                <a:ea typeface="宋体" panose="02010600030101010101" pitchFamily="2" charset="-122"/>
                <a:sym typeface="宋体" panose="02010600030101010101" pitchFamily="2" charset="-122"/>
              </a:endParaRPr>
            </a:p>
          </p:txBody>
        </p:sp>
      </p:grpSp>
      <p:grpSp>
        <p:nvGrpSpPr>
          <p:cNvPr id="289799" name="Group 8"/>
          <p:cNvGrpSpPr/>
          <p:nvPr/>
        </p:nvGrpSpPr>
        <p:grpSpPr>
          <a:xfrm>
            <a:off x="4932363" y="1054100"/>
            <a:ext cx="3887787" cy="2663825"/>
            <a:chOff x="0" y="0"/>
            <a:chExt cx="4990" cy="3621"/>
          </a:xfrm>
        </p:grpSpPr>
        <p:pic>
          <p:nvPicPr>
            <p:cNvPr id="289800" name="Picture 5" descr="IMG_9261"/>
            <p:cNvPicPr>
              <a:picLocks noChangeAspect="1"/>
            </p:cNvPicPr>
            <p:nvPr/>
          </p:nvPicPr>
          <p:blipFill>
            <a:blip r:embed="rId2"/>
            <a:stretch>
              <a:fillRect/>
            </a:stretch>
          </p:blipFill>
          <p:spPr>
            <a:xfrm>
              <a:off x="0" y="0"/>
              <a:ext cx="4990" cy="3611"/>
            </a:xfrm>
            <a:prstGeom prst="rect">
              <a:avLst/>
            </a:prstGeom>
            <a:noFill/>
            <a:ln w="9525">
              <a:noFill/>
            </a:ln>
          </p:spPr>
        </p:pic>
        <p:sp>
          <p:nvSpPr>
            <p:cNvPr id="289801" name="Text Box 10"/>
            <p:cNvSpPr txBox="1"/>
            <p:nvPr/>
          </p:nvSpPr>
          <p:spPr>
            <a:xfrm>
              <a:off x="2381" y="3237"/>
              <a:ext cx="2527" cy="384"/>
            </a:xfrm>
            <a:prstGeom prst="rect">
              <a:avLst/>
            </a:prstGeom>
            <a:noFill/>
            <a:ln w="9525">
              <a:noFill/>
            </a:ln>
          </p:spPr>
          <p:txBody>
            <a:bodyPr anchor="t">
              <a:spAutoFit/>
            </a:bodyPr>
            <a:p>
              <a:pPr lvl="0" indent="0"/>
              <a:r>
                <a:rPr lang="zh-CN" altLang="en-US" sz="1000" dirty="0">
                  <a:latin typeface="宋体" panose="02010600030101010101" pitchFamily="2" charset="-122"/>
                  <a:ea typeface="宋体" panose="02010600030101010101" pitchFamily="2" charset="-122"/>
                  <a:sym typeface="宋体" panose="02010600030101010101" pitchFamily="2" charset="-122"/>
                </a:rPr>
                <a:t>消毒通道及门卫室建设</a:t>
              </a:r>
              <a:endParaRPr lang="zh-CN" altLang="en-US" sz="1000" dirty="0">
                <a:latin typeface="宋体" panose="02010600030101010101" pitchFamily="2" charset="-122"/>
                <a:ea typeface="宋体" panose="02010600030101010101" pitchFamily="2" charset="-122"/>
                <a:sym typeface="宋体" panose="02010600030101010101" pitchFamily="2" charset="-122"/>
              </a:endParaRPr>
            </a:p>
          </p:txBody>
        </p:sp>
      </p:gr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90817"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90818" name="矩形 6"/>
          <p:cNvSpPr/>
          <p:nvPr/>
        </p:nvSpPr>
        <p:spPr>
          <a:xfrm>
            <a:off x="0" y="404813"/>
            <a:ext cx="32305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黑体" panose="02010600030101010101" pitchFamily="1" charset="-122"/>
                <a:ea typeface="方正舒体" panose="02010601030101010101" pitchFamily="2" charset="-122"/>
                <a:sym typeface="Arial" panose="020B0604020202020204" pitchFamily="34" charset="0"/>
              </a:rPr>
              <a:t>江油三一养殖场</a:t>
            </a:r>
            <a:endParaRPr lang="zh-CN" altLang="en-US" sz="2400" dirty="0">
              <a:latin typeface="黑体" panose="02010600030101010101" pitchFamily="1" charset="-122"/>
              <a:ea typeface="方正舒体" panose="02010601030101010101" pitchFamily="2" charset="-122"/>
              <a:sym typeface="Arial" panose="020B0604020202020204" pitchFamily="34" charset="0"/>
            </a:endParaRPr>
          </a:p>
        </p:txBody>
      </p:sp>
      <p:pic>
        <p:nvPicPr>
          <p:cNvPr id="260100" name="Picture 6"/>
          <p:cNvPicPr>
            <a:picLocks noChangeAspect="1"/>
          </p:cNvPicPr>
          <p:nvPr/>
        </p:nvPicPr>
        <p:blipFill>
          <a:blip r:embed="rId1"/>
          <a:stretch>
            <a:fillRect/>
          </a:stretch>
        </p:blipFill>
        <p:spPr>
          <a:xfrm>
            <a:off x="36513" y="1054100"/>
            <a:ext cx="4321175" cy="2689225"/>
          </a:xfrm>
          <a:prstGeom prst="rect">
            <a:avLst/>
          </a:prstGeom>
          <a:noFill/>
          <a:ln w="9525">
            <a:noFill/>
          </a:ln>
        </p:spPr>
      </p:pic>
      <p:grpSp>
        <p:nvGrpSpPr>
          <p:cNvPr id="260101" name="Group 6"/>
          <p:cNvGrpSpPr/>
          <p:nvPr/>
        </p:nvGrpSpPr>
        <p:grpSpPr>
          <a:xfrm>
            <a:off x="4860925" y="1054100"/>
            <a:ext cx="4176713" cy="2808288"/>
            <a:chOff x="0" y="0"/>
            <a:chExt cx="6528" cy="4360"/>
          </a:xfrm>
        </p:grpSpPr>
        <p:sp>
          <p:nvSpPr>
            <p:cNvPr id="290821" name="Text Box 8"/>
            <p:cNvSpPr txBox="1"/>
            <p:nvPr/>
          </p:nvSpPr>
          <p:spPr>
            <a:xfrm>
              <a:off x="2495" y="113"/>
              <a:ext cx="3516" cy="396"/>
            </a:xfrm>
            <a:prstGeom prst="rect">
              <a:avLst/>
            </a:prstGeom>
            <a:noFill/>
            <a:ln w="9525">
              <a:noFill/>
            </a:ln>
          </p:spPr>
          <p:txBody>
            <a:bodyPr anchor="t">
              <a:spAutoFit/>
            </a:bodyPr>
            <a:p>
              <a:pPr lvl="0" indent="0" algn="ctr"/>
              <a:r>
                <a:rPr lang="zh-CN" altLang="en-US" sz="1000" dirty="0">
                  <a:latin typeface="宋体" panose="02010600030101010101" pitchFamily="2" charset="-122"/>
                  <a:ea typeface="宋体" panose="02010600030101010101" pitchFamily="2" charset="-122"/>
                  <a:sym typeface="宋体" panose="02010600030101010101" pitchFamily="2" charset="-122"/>
                </a:rPr>
                <a:t>猪场局部圈舍</a:t>
              </a:r>
              <a:endParaRPr lang="zh-CN" altLang="en-US" sz="1000" dirty="0">
                <a:latin typeface="宋体" panose="02010600030101010101" pitchFamily="2" charset="-122"/>
                <a:ea typeface="宋体" panose="02010600030101010101" pitchFamily="2" charset="-122"/>
                <a:sym typeface="宋体" panose="02010600030101010101" pitchFamily="2" charset="-122"/>
              </a:endParaRPr>
            </a:p>
          </p:txBody>
        </p:sp>
        <p:pic>
          <p:nvPicPr>
            <p:cNvPr id="290822" name="Picture 4" descr="IMG_8394"/>
            <p:cNvPicPr>
              <a:picLocks noChangeAspect="1"/>
            </p:cNvPicPr>
            <p:nvPr/>
          </p:nvPicPr>
          <p:blipFill>
            <a:blip r:embed="rId2"/>
            <a:stretch>
              <a:fillRect/>
            </a:stretch>
          </p:blipFill>
          <p:spPr>
            <a:xfrm>
              <a:off x="0" y="0"/>
              <a:ext cx="6528" cy="4360"/>
            </a:xfrm>
            <a:prstGeom prst="rect">
              <a:avLst/>
            </a:prstGeom>
            <a:noFill/>
            <a:ln w="9525">
              <a:noFill/>
            </a:ln>
          </p:spPr>
        </p:pic>
      </p:grpSp>
      <p:pic>
        <p:nvPicPr>
          <p:cNvPr id="260104" name="图片 278535" descr="2016040511024253075[1]"/>
          <p:cNvPicPr>
            <a:picLocks noChangeAspect="1"/>
          </p:cNvPicPr>
          <p:nvPr/>
        </p:nvPicPr>
        <p:blipFill>
          <a:blip r:embed="rId3"/>
          <a:stretch>
            <a:fillRect/>
          </a:stretch>
        </p:blipFill>
        <p:spPr>
          <a:xfrm>
            <a:off x="34925" y="3213100"/>
            <a:ext cx="4721225" cy="3146425"/>
          </a:xfrm>
          <a:prstGeom prst="rect">
            <a:avLst/>
          </a:prstGeom>
          <a:noFill/>
          <a:ln w="9525">
            <a:noFill/>
          </a:ln>
        </p:spPr>
      </p:pic>
      <p:pic>
        <p:nvPicPr>
          <p:cNvPr id="260105" name="图片 260104" descr="IMG_1109"/>
          <p:cNvPicPr>
            <a:picLocks noChangeAspect="1"/>
          </p:cNvPicPr>
          <p:nvPr/>
        </p:nvPicPr>
        <p:blipFill>
          <a:blip r:embed="rId4"/>
          <a:stretch>
            <a:fillRect/>
          </a:stretch>
        </p:blipFill>
        <p:spPr>
          <a:xfrm>
            <a:off x="4213225" y="3213100"/>
            <a:ext cx="4786313" cy="31924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0100"/>
                                        </p:tgtEl>
                                        <p:attrNameLst>
                                          <p:attrName>style.visibility</p:attrName>
                                        </p:attrNameLst>
                                      </p:cBhvr>
                                      <p:to>
                                        <p:strVal val="visible"/>
                                      </p:to>
                                    </p:set>
                                    <p:animEffect transition="in" filter="dissolve">
                                      <p:cBhvr>
                                        <p:cTn id="7" dur="500"/>
                                        <p:tgtEl>
                                          <p:spTgt spid="26010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0101"/>
                                        </p:tgtEl>
                                        <p:attrNameLst>
                                          <p:attrName>style.visibility</p:attrName>
                                        </p:attrNameLst>
                                      </p:cBhvr>
                                      <p:to>
                                        <p:strVal val="visible"/>
                                      </p:to>
                                    </p:set>
                                    <p:animEffect transition="in" filter="dissolve">
                                      <p:cBhvr>
                                        <p:cTn id="12" dur="500"/>
                                        <p:tgtEl>
                                          <p:spTgt spid="26010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0104"/>
                                        </p:tgtEl>
                                        <p:attrNameLst>
                                          <p:attrName>style.visibility</p:attrName>
                                        </p:attrNameLst>
                                      </p:cBhvr>
                                      <p:to>
                                        <p:strVal val="visible"/>
                                      </p:to>
                                    </p:set>
                                    <p:animEffect transition="in" filter="dissolve">
                                      <p:cBhvr>
                                        <p:cTn id="17" dur="500"/>
                                        <p:tgtEl>
                                          <p:spTgt spid="26010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60105"/>
                                        </p:tgtEl>
                                        <p:attrNameLst>
                                          <p:attrName>style.visibility</p:attrName>
                                        </p:attrNameLst>
                                      </p:cBhvr>
                                      <p:to>
                                        <p:strVal val="visible"/>
                                      </p:to>
                                    </p:set>
                                    <p:animEffect transition="in" filter="dissolve">
                                      <p:cBhvr>
                                        <p:cTn id="22" dur="500"/>
                                        <p:tgtEl>
                                          <p:spTgt spid="260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1841" name="内容占位符 2"/>
          <p:cNvSpPr>
            <a:spLocks noGrp="1"/>
          </p:cNvSpPr>
          <p:nvPr>
            <p:ph idx="4294967295"/>
          </p:nvPr>
        </p:nvSpPr>
        <p:spPr>
          <a:xfrm>
            <a:off x="395288" y="1628775"/>
            <a:ext cx="8207375" cy="1579563"/>
          </a:xfrm>
        </p:spPr>
        <p:txBody>
          <a:bodyPr wrap="square" anchor="t"/>
          <a:p>
            <a:pPr marL="0" lvl="0" indent="0" eaLnBrk="1" hangingPunct="1">
              <a:lnSpc>
                <a:spcPct val="120000"/>
              </a:lnSpc>
              <a:buNone/>
            </a:pPr>
            <a:r>
              <a:rPr lang="zh-CN" altLang="en-US" sz="3200" dirty="0">
                <a:solidFill>
                  <a:srgbClr val="FF3300"/>
                </a:solidFill>
                <a:ea typeface="黑体" panose="02010600030101010101" pitchFamily="1" charset="-122"/>
                <a:sym typeface="Arial" panose="020B0604020202020204" pitchFamily="34" charset="0"/>
              </a:rPr>
              <a:t>案例5：</a:t>
            </a:r>
            <a:endParaRPr lang="zh-CN" altLang="en-US" sz="3200" dirty="0">
              <a:solidFill>
                <a:srgbClr val="FF3300"/>
              </a:solidFill>
              <a:ea typeface="黑体" panose="02010600030101010101" pitchFamily="1" charset="-122"/>
              <a:sym typeface="Arial" panose="020B0604020202020204" pitchFamily="34" charset="0"/>
            </a:endParaRPr>
          </a:p>
          <a:p>
            <a:pPr marL="0" lvl="0" indent="0" eaLnBrk="1" hangingPunct="1">
              <a:lnSpc>
                <a:spcPct val="120000"/>
              </a:lnSpc>
              <a:buNone/>
            </a:pPr>
            <a:r>
              <a:rPr lang="zh-CN" altLang="en-US" sz="4000" b="0" dirty="0">
                <a:latin typeface="宋体" panose="02010600030101010101" pitchFamily="2" charset="-122"/>
                <a:ea typeface="方正舒体" panose="02010601030101010101" pitchFamily="2" charset="-122"/>
                <a:sym typeface="Arial" panose="020B0604020202020204" pitchFamily="34" charset="0"/>
              </a:rPr>
              <a:t>北川蓝色春天</a:t>
            </a:r>
            <a:endParaRPr lang="zh-CN" altLang="en-US" sz="4000" b="0" dirty="0">
              <a:latin typeface="宋体" panose="02010600030101010101" pitchFamily="2" charset="-122"/>
              <a:ea typeface="方正舒体" panose="02010601030101010101" pitchFamily="2" charset="-122"/>
              <a:sym typeface="Arial" panose="020B0604020202020204" pitchFamily="34" charset="0"/>
            </a:endParaRPr>
          </a:p>
        </p:txBody>
      </p:sp>
      <p:cxnSp>
        <p:nvCxnSpPr>
          <p:cNvPr id="291842"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91843"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三、现代农业</a:t>
            </a:r>
            <a:endParaRPr lang="zh-CN" altLang="en-US" sz="2800" dirty="0">
              <a:solidFill>
                <a:schemeClr val="tx2"/>
              </a:solidFill>
              <a:latin typeface="Verdana" panose="020B0604030504040204" pitchFamily="2" charset="0"/>
              <a:ea typeface="黑体" panose="02010600030101010101" pitchFamily="1" charset="-122"/>
            </a:endParaRPr>
          </a:p>
        </p:txBody>
      </p:sp>
      <p:sp>
        <p:nvSpPr>
          <p:cNvPr id="291844" name="Text Box 6"/>
          <p:cNvSpPr txBox="1"/>
          <p:nvPr/>
        </p:nvSpPr>
        <p:spPr>
          <a:xfrm>
            <a:off x="395288" y="3357563"/>
            <a:ext cx="4856162" cy="579437"/>
          </a:xfrm>
          <a:prstGeom prst="rect">
            <a:avLst/>
          </a:prstGeom>
          <a:noFill/>
          <a:ln w="9525">
            <a:noFill/>
          </a:ln>
        </p:spPr>
        <p:txBody>
          <a:bodyPr wrap="none" anchor="t">
            <a:spAutoFit/>
          </a:bodyPr>
          <a:p>
            <a:pPr lvl="0" indent="0"/>
            <a:r>
              <a:rPr lang="zh-CN" altLang="en-US" sz="3200" dirty="0">
                <a:solidFill>
                  <a:srgbClr val="FF0000"/>
                </a:solidFill>
                <a:latin typeface="宋体" panose="02010600030101010101" pitchFamily="2" charset="-122"/>
                <a:ea typeface="黑体" panose="02010600030101010101" pitchFamily="1" charset="-122"/>
                <a:sym typeface="Arial" panose="020B0604020202020204" pitchFamily="34" charset="0"/>
              </a:rPr>
              <a:t>特点：土鸡养殖</a:t>
            </a:r>
            <a:r>
              <a:rPr lang="en-US" altLang="x-none" sz="3200" dirty="0">
                <a:solidFill>
                  <a:srgbClr val="FF0000"/>
                </a:solidFill>
                <a:latin typeface="宋体" panose="02010600030101010101" pitchFamily="2" charset="-122"/>
                <a:ea typeface="黑体" panose="02010600030101010101" pitchFamily="1" charset="-122"/>
                <a:sym typeface="Arial" panose="020B0604020202020204" pitchFamily="34" charset="0"/>
              </a:rPr>
              <a:t>+</a:t>
            </a:r>
            <a:r>
              <a:rPr lang="zh-CN" altLang="en-US" sz="3200" dirty="0">
                <a:solidFill>
                  <a:srgbClr val="FF0000"/>
                </a:solidFill>
                <a:latin typeface="宋体" panose="02010600030101010101" pitchFamily="2" charset="-122"/>
                <a:ea typeface="黑体" panose="02010600030101010101" pitchFamily="1" charset="-122"/>
                <a:sym typeface="Arial" panose="020B0604020202020204" pitchFamily="34" charset="0"/>
              </a:rPr>
              <a:t>休闲餐饮</a:t>
            </a:r>
            <a:endParaRPr lang="zh-CN" altLang="en-US" sz="3200" dirty="0">
              <a:latin typeface="Arial" panose="020B0604020202020204" pitchFamily="34" charset="0"/>
              <a:ea typeface="宋体" panose="02010600030101010101" pitchFamily="2" charset="-122"/>
            </a:endParaRPr>
          </a:p>
        </p:txBody>
      </p:sp>
      <p:pic>
        <p:nvPicPr>
          <p:cNvPr id="291845" name="图片 261125"/>
          <p:cNvPicPr>
            <a:picLocks noChangeAspect="1"/>
          </p:cNvPicPr>
          <p:nvPr/>
        </p:nvPicPr>
        <p:blipFill>
          <a:blip r:embed="rId1"/>
          <a:stretch>
            <a:fillRect/>
          </a:stretch>
        </p:blipFill>
        <p:spPr>
          <a:xfrm>
            <a:off x="468313" y="4078288"/>
            <a:ext cx="8281987" cy="2257425"/>
          </a:xfrm>
          <a:prstGeom prst="rect">
            <a:avLst/>
          </a:prstGeom>
          <a:noFill/>
          <a:ln w="9525">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92865"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92866" name="矩形 6"/>
          <p:cNvSpPr/>
          <p:nvPr/>
        </p:nvSpPr>
        <p:spPr>
          <a:xfrm>
            <a:off x="0" y="404813"/>
            <a:ext cx="29257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宋体" panose="02010600030101010101" pitchFamily="2" charset="-122"/>
                <a:ea typeface="方正舒体" panose="02010601030101010101" pitchFamily="2" charset="-122"/>
                <a:sym typeface="Arial" panose="020B0604020202020204" pitchFamily="34" charset="0"/>
              </a:rPr>
              <a:t>北川蓝色春天</a:t>
            </a:r>
            <a:endParaRPr lang="zh-CN" altLang="en-US" sz="2400" dirty="0">
              <a:latin typeface="宋体" panose="02010600030101010101" pitchFamily="2" charset="-122"/>
              <a:ea typeface="方正舒体" panose="02010601030101010101" pitchFamily="2" charset="-122"/>
              <a:sym typeface="Arial" panose="020B0604020202020204" pitchFamily="34" charset="0"/>
            </a:endParaRPr>
          </a:p>
        </p:txBody>
      </p:sp>
      <p:pic>
        <p:nvPicPr>
          <p:cNvPr id="262148" name="图片 262147"/>
          <p:cNvPicPr>
            <a:picLocks noChangeAspect="1"/>
          </p:cNvPicPr>
          <p:nvPr/>
        </p:nvPicPr>
        <p:blipFill>
          <a:blip r:embed="rId1"/>
          <a:stretch>
            <a:fillRect/>
          </a:stretch>
        </p:blipFill>
        <p:spPr>
          <a:xfrm>
            <a:off x="107950" y="1268413"/>
            <a:ext cx="7724775" cy="5257800"/>
          </a:xfrm>
          <a:prstGeom prst="rect">
            <a:avLst/>
          </a:prstGeom>
          <a:noFill/>
          <a:ln w="9525">
            <a:noFill/>
          </a:ln>
        </p:spPr>
      </p:pic>
      <p:pic>
        <p:nvPicPr>
          <p:cNvPr id="262149" name="图片 262148"/>
          <p:cNvPicPr>
            <a:picLocks noChangeAspect="1"/>
          </p:cNvPicPr>
          <p:nvPr/>
        </p:nvPicPr>
        <p:blipFill>
          <a:blip r:embed="rId2"/>
          <a:stretch>
            <a:fillRect/>
          </a:stretch>
        </p:blipFill>
        <p:spPr>
          <a:xfrm>
            <a:off x="3565525" y="2343150"/>
            <a:ext cx="5573713" cy="41830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2148"/>
                                        </p:tgtEl>
                                        <p:attrNameLst>
                                          <p:attrName>style.visibility</p:attrName>
                                        </p:attrNameLst>
                                      </p:cBhvr>
                                      <p:to>
                                        <p:strVal val="visible"/>
                                      </p:to>
                                    </p:set>
                                    <p:animEffect transition="in" filter="dissolve">
                                      <p:cBhvr>
                                        <p:cTn id="7" dur="500"/>
                                        <p:tgtEl>
                                          <p:spTgt spid="2621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2149"/>
                                        </p:tgtEl>
                                        <p:attrNameLst>
                                          <p:attrName>style.visibility</p:attrName>
                                        </p:attrNameLst>
                                      </p:cBhvr>
                                      <p:to>
                                        <p:strVal val="visible"/>
                                      </p:to>
                                    </p:set>
                                    <p:animEffect transition="in" filter="dissolve">
                                      <p:cBhvr>
                                        <p:cTn id="12" dur="500"/>
                                        <p:tgtEl>
                                          <p:spTgt spid="26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93889"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93890" name="矩形 6"/>
          <p:cNvSpPr/>
          <p:nvPr/>
        </p:nvSpPr>
        <p:spPr>
          <a:xfrm>
            <a:off x="0" y="404813"/>
            <a:ext cx="29257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宋体" panose="02010600030101010101" pitchFamily="2" charset="-122"/>
                <a:ea typeface="方正舒体" panose="02010601030101010101" pitchFamily="2" charset="-122"/>
                <a:sym typeface="Arial" panose="020B0604020202020204" pitchFamily="34" charset="0"/>
              </a:rPr>
              <a:t>北川蓝色春天</a:t>
            </a:r>
            <a:endParaRPr lang="zh-CN" altLang="en-US" sz="2400" dirty="0">
              <a:latin typeface="宋体" panose="02010600030101010101" pitchFamily="2" charset="-122"/>
              <a:ea typeface="方正舒体" panose="02010601030101010101" pitchFamily="2" charset="-122"/>
              <a:sym typeface="Arial" panose="020B0604020202020204" pitchFamily="34" charset="0"/>
            </a:endParaRPr>
          </a:p>
        </p:txBody>
      </p:sp>
      <p:pic>
        <p:nvPicPr>
          <p:cNvPr id="263172" name="图片 263171"/>
          <p:cNvPicPr>
            <a:picLocks noChangeAspect="1"/>
          </p:cNvPicPr>
          <p:nvPr/>
        </p:nvPicPr>
        <p:blipFill>
          <a:blip r:embed="rId1"/>
          <a:stretch>
            <a:fillRect/>
          </a:stretch>
        </p:blipFill>
        <p:spPr>
          <a:xfrm>
            <a:off x="-34925" y="982663"/>
            <a:ext cx="9178925" cy="58785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3172"/>
                                        </p:tgtEl>
                                        <p:attrNameLst>
                                          <p:attrName>style.visibility</p:attrName>
                                        </p:attrNameLst>
                                      </p:cBhvr>
                                      <p:to>
                                        <p:strVal val="visible"/>
                                      </p:to>
                                    </p:set>
                                    <p:animEffect transition="in" filter="dissolve">
                                      <p:cBhvr>
                                        <p:cTn id="7" dur="500"/>
                                        <p:tgtEl>
                                          <p:spTgt spid="263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94913"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94914" name="矩形 6"/>
          <p:cNvSpPr/>
          <p:nvPr/>
        </p:nvSpPr>
        <p:spPr>
          <a:xfrm>
            <a:off x="0" y="404813"/>
            <a:ext cx="29257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宋体" panose="02010600030101010101" pitchFamily="2" charset="-122"/>
                <a:ea typeface="方正舒体" panose="02010601030101010101" pitchFamily="2" charset="-122"/>
                <a:sym typeface="Arial" panose="020B0604020202020204" pitchFamily="34" charset="0"/>
              </a:rPr>
              <a:t>北川蓝色春天</a:t>
            </a:r>
            <a:endParaRPr lang="zh-CN" altLang="en-US" sz="2400" dirty="0">
              <a:latin typeface="宋体" panose="02010600030101010101" pitchFamily="2" charset="-122"/>
              <a:ea typeface="方正舒体" panose="02010601030101010101" pitchFamily="2" charset="-122"/>
              <a:sym typeface="Arial" panose="020B0604020202020204" pitchFamily="34" charset="0"/>
            </a:endParaRPr>
          </a:p>
        </p:txBody>
      </p:sp>
      <p:pic>
        <p:nvPicPr>
          <p:cNvPr id="264197" name="图片 264196"/>
          <p:cNvPicPr>
            <a:picLocks noChangeAspect="1"/>
          </p:cNvPicPr>
          <p:nvPr/>
        </p:nvPicPr>
        <p:blipFill>
          <a:blip r:embed="rId1"/>
          <a:stretch>
            <a:fillRect/>
          </a:stretch>
        </p:blipFill>
        <p:spPr>
          <a:xfrm>
            <a:off x="0" y="1009650"/>
            <a:ext cx="9142413" cy="5876925"/>
          </a:xfrm>
          <a:prstGeom prst="rect">
            <a:avLst/>
          </a:prstGeom>
          <a:noFill/>
          <a:ln w="9525">
            <a:noFill/>
          </a:ln>
        </p:spPr>
      </p:pic>
      <p:pic>
        <p:nvPicPr>
          <p:cNvPr id="264198" name="图片 264197"/>
          <p:cNvPicPr>
            <a:picLocks noChangeAspect="1"/>
          </p:cNvPicPr>
          <p:nvPr/>
        </p:nvPicPr>
        <p:blipFill>
          <a:blip r:embed="rId2"/>
          <a:stretch>
            <a:fillRect/>
          </a:stretch>
        </p:blipFill>
        <p:spPr>
          <a:xfrm>
            <a:off x="665163" y="1009650"/>
            <a:ext cx="7812087" cy="58578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4197"/>
                                        </p:tgtEl>
                                        <p:attrNameLst>
                                          <p:attrName>style.visibility</p:attrName>
                                        </p:attrNameLst>
                                      </p:cBhvr>
                                      <p:to>
                                        <p:strVal val="visible"/>
                                      </p:to>
                                    </p:set>
                                    <p:animEffect transition="in" filter="dissolve">
                                      <p:cBhvr>
                                        <p:cTn id="7" dur="500"/>
                                        <p:tgtEl>
                                          <p:spTgt spid="26419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4198"/>
                                        </p:tgtEl>
                                        <p:attrNameLst>
                                          <p:attrName>style.visibility</p:attrName>
                                        </p:attrNameLst>
                                      </p:cBhvr>
                                      <p:to>
                                        <p:strVal val="visible"/>
                                      </p:to>
                                    </p:set>
                                    <p:animEffect transition="in" filter="dissolve">
                                      <p:cBhvr>
                                        <p:cTn id="12" dur="500"/>
                                        <p:tgtEl>
                                          <p:spTgt spid="264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96961"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96962" name="矩形 6"/>
          <p:cNvSpPr/>
          <p:nvPr/>
        </p:nvSpPr>
        <p:spPr>
          <a:xfrm>
            <a:off x="0" y="404813"/>
            <a:ext cx="29257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宋体" panose="02010600030101010101" pitchFamily="2" charset="-122"/>
                <a:ea typeface="方正舒体" panose="02010601030101010101" pitchFamily="2" charset="-122"/>
                <a:sym typeface="Arial" panose="020B0604020202020204" pitchFamily="34" charset="0"/>
              </a:rPr>
              <a:t>北川蓝色春天</a:t>
            </a:r>
            <a:endParaRPr lang="zh-CN" altLang="en-US" sz="2400" dirty="0">
              <a:latin typeface="宋体" panose="02010600030101010101" pitchFamily="2" charset="-122"/>
              <a:ea typeface="方正舒体" panose="02010601030101010101" pitchFamily="2" charset="-122"/>
              <a:sym typeface="Arial" panose="020B0604020202020204" pitchFamily="34" charset="0"/>
            </a:endParaRPr>
          </a:p>
        </p:txBody>
      </p:sp>
      <p:pic>
        <p:nvPicPr>
          <p:cNvPr id="296963" name="图片 267267"/>
          <p:cNvPicPr>
            <a:picLocks noChangeAspect="1"/>
          </p:cNvPicPr>
          <p:nvPr/>
        </p:nvPicPr>
        <p:blipFill>
          <a:blip r:embed="rId1"/>
          <a:stretch>
            <a:fillRect/>
          </a:stretch>
        </p:blipFill>
        <p:spPr>
          <a:xfrm>
            <a:off x="323850" y="1123950"/>
            <a:ext cx="8553450" cy="5211763"/>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4577"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4578" name="Text Box 3"/>
          <p:cNvSpPr txBox="1"/>
          <p:nvPr/>
        </p:nvSpPr>
        <p:spPr>
          <a:xfrm>
            <a:off x="539750" y="1557338"/>
            <a:ext cx="8135938" cy="4438650"/>
          </a:xfrm>
          <a:prstGeom prst="rect">
            <a:avLst/>
          </a:prstGeom>
          <a:noFill/>
          <a:ln w="9525">
            <a:noFill/>
          </a:ln>
        </p:spPr>
        <p:txBody>
          <a:bodyPr anchor="t">
            <a:spAutoFit/>
          </a:bodyPr>
          <a:p>
            <a:pPr lvl="0" indent="0" algn="ctr">
              <a:lnSpc>
                <a:spcPct val="140000"/>
              </a:lnSpc>
            </a:pPr>
            <a:r>
              <a:rPr lang="zh-CN" altLang="en-US" sz="2400" dirty="0">
                <a:latin typeface="黑体" panose="02010600030101010101" pitchFamily="1" charset="-122"/>
                <a:ea typeface="黑体" panose="02010600030101010101" pitchFamily="1" charset="-122"/>
              </a:rPr>
              <a:t>未来</a:t>
            </a:r>
            <a:r>
              <a:rPr lang="en-US" altLang="x-none" sz="2400" dirty="0">
                <a:latin typeface="黑体" panose="02010600030101010101" pitchFamily="1" charset="-122"/>
                <a:ea typeface="黑体" panose="02010600030101010101" pitchFamily="1" charset="-122"/>
              </a:rPr>
              <a:t>10</a:t>
            </a:r>
            <a:r>
              <a:rPr lang="zh-CN" altLang="en-US" sz="2400" dirty="0">
                <a:latin typeface="黑体" panose="02010600030101010101" pitchFamily="1" charset="-122"/>
                <a:ea typeface="黑体" panose="02010600030101010101" pitchFamily="1" charset="-122"/>
              </a:rPr>
              <a:t>年中国部分农产品存在一定缺口</a:t>
            </a:r>
            <a:endParaRPr lang="zh-CN" altLang="en-US" sz="2400" dirty="0">
              <a:latin typeface="黑体" panose="02010600030101010101" pitchFamily="1" charset="-122"/>
              <a:ea typeface="黑体" panose="02010600030101010101" pitchFamily="1" charset="-122"/>
            </a:endParaRPr>
          </a:p>
          <a:p>
            <a:pPr lvl="0" indent="0" algn="ctr">
              <a:lnSpc>
                <a:spcPct val="140000"/>
              </a:lnSpc>
            </a:pPr>
            <a:r>
              <a:rPr lang="en-US" altLang="x-none" dirty="0">
                <a:latin typeface="楷体_GB2312" panose="02010609030101010101" pitchFamily="1" charset="-122"/>
                <a:ea typeface="楷体_GB2312" panose="02010609030101010101" pitchFamily="1" charset="-122"/>
              </a:rPr>
              <a:t>2014</a:t>
            </a:r>
            <a:r>
              <a:rPr lang="zh-CN" altLang="en-US" dirty="0">
                <a:latin typeface="楷体_GB2312" panose="02010609030101010101" pitchFamily="1" charset="-122"/>
                <a:ea typeface="楷体_GB2312" panose="02010609030101010101" pitchFamily="1" charset="-122"/>
              </a:rPr>
              <a:t>年</a:t>
            </a:r>
            <a:r>
              <a:rPr lang="en-US" altLang="x-none" dirty="0">
                <a:latin typeface="楷体_GB2312" panose="02010609030101010101" pitchFamily="1" charset="-122"/>
                <a:ea typeface="楷体_GB2312" panose="02010609030101010101" pitchFamily="1" charset="-122"/>
              </a:rPr>
              <a:t>5</a:t>
            </a:r>
            <a:r>
              <a:rPr lang="zh-CN" altLang="en-US" dirty="0">
                <a:latin typeface="楷体_GB2312" panose="02010609030101010101" pitchFamily="1" charset="-122"/>
                <a:ea typeface="楷体_GB2312" panose="02010609030101010101" pitchFamily="1" charset="-122"/>
              </a:rPr>
              <a:t>月</a:t>
            </a:r>
            <a:r>
              <a:rPr lang="en-US" altLang="x-none" dirty="0">
                <a:latin typeface="楷体_GB2312" panose="02010609030101010101" pitchFamily="1" charset="-122"/>
                <a:ea typeface="楷体_GB2312" panose="02010609030101010101" pitchFamily="1" charset="-122"/>
              </a:rPr>
              <a:t>13</a:t>
            </a:r>
            <a:r>
              <a:rPr lang="zh-CN" altLang="en-US" dirty="0">
                <a:latin typeface="楷体_GB2312" panose="02010609030101010101" pitchFamily="1" charset="-122"/>
                <a:ea typeface="楷体_GB2312" panose="02010609030101010101" pitchFamily="1" charset="-122"/>
              </a:rPr>
              <a:t>日　来源</a:t>
            </a:r>
            <a:r>
              <a:rPr lang="en-US" altLang="x-none" dirty="0">
                <a:latin typeface="楷体_GB2312" panose="02010609030101010101" pitchFamily="1" charset="-122"/>
                <a:ea typeface="楷体_GB2312" panose="02010609030101010101" pitchFamily="1" charset="-122"/>
              </a:rPr>
              <a:t>: </a:t>
            </a:r>
            <a:r>
              <a:rPr lang="zh-CN" altLang="en-US" dirty="0">
                <a:latin typeface="楷体_GB2312" panose="02010609030101010101" pitchFamily="1" charset="-122"/>
                <a:ea typeface="楷体_GB2312" panose="02010609030101010101" pitchFamily="1" charset="-122"/>
              </a:rPr>
              <a:t>中研网</a:t>
            </a:r>
            <a:r>
              <a:rPr lang="zh-CN" altLang="en-US" sz="2000" dirty="0">
                <a:latin typeface="Arial" panose="020B0604020202020204" pitchFamily="34" charset="0"/>
                <a:ea typeface="宋体" panose="02010600030101010101" pitchFamily="2" charset="-122"/>
              </a:rPr>
              <a:t>　</a:t>
            </a:r>
            <a:endParaRPr lang="zh-CN" altLang="en-US" sz="2000" dirty="0">
              <a:latin typeface="Arial" panose="020B0604020202020204" pitchFamily="34" charset="0"/>
              <a:ea typeface="宋体" panose="02010600030101010101" pitchFamily="2" charset="-122"/>
            </a:endParaRPr>
          </a:p>
          <a:p>
            <a:pPr lvl="0" indent="0" algn="ctr">
              <a:lnSpc>
                <a:spcPct val="140000"/>
              </a:lnSpc>
            </a:pPr>
            <a:endParaRPr lang="zh-CN" altLang="en-US" sz="2000" dirty="0">
              <a:latin typeface="Arial" panose="020B0604020202020204" pitchFamily="34" charset="0"/>
              <a:ea typeface="宋体" panose="02010600030101010101" pitchFamily="2" charset="-122"/>
            </a:endParaRPr>
          </a:p>
          <a:p>
            <a:pPr lvl="0" indent="0">
              <a:lnSpc>
                <a:spcPct val="140000"/>
              </a:lnSpc>
            </a:pPr>
            <a:r>
              <a:rPr lang="zh-CN" altLang="en-US" sz="2000" dirty="0">
                <a:latin typeface="Arial" panose="020B0604020202020204" pitchFamily="34" charset="0"/>
                <a:ea typeface="宋体" panose="02010600030101010101" pitchFamily="2" charset="-122"/>
              </a:rPr>
              <a:t>　　未来十年，中国农产品生产和需求都将持续增</a:t>
            </a:r>
            <a:r>
              <a:rPr lang="zh-CN" altLang="en-US" sz="2000" dirty="0">
                <a:latin typeface="Arial" panose="020B0604020202020204" pitchFamily="34" charset="0"/>
                <a:ea typeface="宋体" panose="02010600030101010101" pitchFamily="2" charset="-122"/>
                <a:sym typeface="Arial" panose="020B0604020202020204" pitchFamily="34" charset="0"/>
              </a:rPr>
              <a:t>长，预测</a:t>
            </a:r>
            <a:r>
              <a:rPr lang="en-US" altLang="x-none" sz="2000" dirty="0">
                <a:latin typeface="Arial" panose="020B0604020202020204" pitchFamily="34" charset="0"/>
                <a:ea typeface="宋体" panose="02010600030101010101" pitchFamily="2" charset="-122"/>
                <a:sym typeface="Arial" panose="020B0604020202020204" pitchFamily="34" charset="0"/>
              </a:rPr>
              <a:t>2023</a:t>
            </a:r>
            <a:r>
              <a:rPr lang="zh-CN" altLang="en-US" sz="2000" dirty="0">
                <a:latin typeface="Arial" panose="020B0604020202020204" pitchFamily="34" charset="0"/>
                <a:ea typeface="宋体" panose="02010600030101010101" pitchFamily="2" charset="-122"/>
                <a:sym typeface="Arial" panose="020B0604020202020204" pitchFamily="34" charset="0"/>
              </a:rPr>
              <a:t>年 :</a:t>
            </a:r>
            <a:endParaRPr lang="zh-CN" altLang="en-US" sz="2000" dirty="0">
              <a:latin typeface="Arial" panose="020B0604020202020204" pitchFamily="34" charset="0"/>
              <a:ea typeface="宋体" panose="02010600030101010101" pitchFamily="2" charset="-122"/>
              <a:sym typeface="Arial" panose="020B0604020202020204" pitchFamily="34" charset="0"/>
            </a:endParaRPr>
          </a:p>
          <a:p>
            <a:pPr lvl="0" indent="0">
              <a:lnSpc>
                <a:spcPct val="140000"/>
              </a:lnSpc>
            </a:pPr>
            <a:r>
              <a:rPr lang="zh-CN" altLang="en-US" sz="2000" dirty="0">
                <a:latin typeface="Arial" panose="020B0604020202020204" pitchFamily="34" charset="0"/>
                <a:ea typeface="宋体" panose="02010600030101010101" pitchFamily="2" charset="-122"/>
              </a:rPr>
              <a:t>                         </a:t>
            </a:r>
            <a:endParaRPr lang="zh-CN" altLang="en-US" sz="2000" dirty="0">
              <a:latin typeface="Arial" panose="020B0604020202020204" pitchFamily="34" charset="0"/>
              <a:ea typeface="宋体" panose="02010600030101010101" pitchFamily="2" charset="-122"/>
            </a:endParaRPr>
          </a:p>
          <a:p>
            <a:pPr lvl="0" indent="0">
              <a:lnSpc>
                <a:spcPct val="140000"/>
              </a:lnSpc>
            </a:pPr>
            <a:r>
              <a:rPr lang="zh-CN" altLang="en-US" sz="2000" dirty="0">
                <a:latin typeface="Arial" panose="020B0604020202020204" pitchFamily="34" charset="0"/>
                <a:ea typeface="宋体" panose="02010600030101010101" pitchFamily="2" charset="-122"/>
              </a:rPr>
              <a:t>                                      </a:t>
            </a:r>
            <a:r>
              <a:rPr lang="zh-CN" altLang="en-US" sz="2000" dirty="0">
                <a:latin typeface="黑体" panose="02010600030101010101" pitchFamily="1" charset="-122"/>
                <a:ea typeface="黑体" panose="02010600030101010101" pitchFamily="1" charset="-122"/>
              </a:rPr>
              <a:t> 粮食     肉     蛋     奶     水产品</a:t>
            </a:r>
            <a:endParaRPr lang="zh-CN" altLang="en-US" sz="2000" dirty="0">
              <a:latin typeface="黑体" panose="02010600030101010101" pitchFamily="1" charset="-122"/>
              <a:ea typeface="黑体" panose="02010600030101010101" pitchFamily="1" charset="-122"/>
            </a:endParaRPr>
          </a:p>
          <a:p>
            <a:pPr lvl="0" indent="0">
              <a:lnSpc>
                <a:spcPct val="140000"/>
              </a:lnSpc>
            </a:pPr>
            <a:r>
              <a:rPr lang="zh-CN" altLang="en-US" sz="2000" dirty="0">
                <a:latin typeface="Arial" panose="020B0604020202020204" pitchFamily="34" charset="0"/>
                <a:ea typeface="宋体" panose="02010600030101010101" pitchFamily="2" charset="-122"/>
              </a:rPr>
              <a:t>      </a:t>
            </a:r>
            <a:r>
              <a:rPr lang="zh-CN" altLang="en-US" sz="2000" dirty="0">
                <a:latin typeface="Arial" panose="020B0604020202020204" pitchFamily="34" charset="0"/>
                <a:ea typeface="黑体" panose="02010600030101010101" pitchFamily="1" charset="-122"/>
              </a:rPr>
              <a:t>产品产量</a:t>
            </a:r>
            <a:r>
              <a:rPr lang="zh-CN" altLang="en-US" sz="2000" dirty="0">
                <a:latin typeface="Arial" panose="020B0604020202020204" pitchFamily="34" charset="0"/>
                <a:ea typeface="宋体" panose="02010600030101010101" pitchFamily="2" charset="-122"/>
              </a:rPr>
              <a:t>(万吨)        </a:t>
            </a:r>
            <a:r>
              <a:rPr lang="en-US" altLang="x-none" sz="2000" dirty="0">
                <a:latin typeface="Arial" panose="020B0604020202020204" pitchFamily="34" charset="0"/>
                <a:ea typeface="宋体" panose="02010600030101010101" pitchFamily="2" charset="-122"/>
              </a:rPr>
              <a:t>61999</a:t>
            </a:r>
            <a:r>
              <a:rPr lang="zh-CN" altLang="en-US" sz="2000" dirty="0">
                <a:latin typeface="Arial" panose="020B0604020202020204" pitchFamily="34" charset="0"/>
                <a:ea typeface="宋体" panose="02010600030101010101" pitchFamily="2" charset="-122"/>
              </a:rPr>
              <a:t>        </a:t>
            </a:r>
            <a:r>
              <a:rPr lang="en-US" altLang="x-none" sz="2000" dirty="0">
                <a:latin typeface="Arial" panose="020B0604020202020204" pitchFamily="34" charset="0"/>
                <a:ea typeface="宋体" panose="02010600030101010101" pitchFamily="2" charset="-122"/>
              </a:rPr>
              <a:t>9885</a:t>
            </a:r>
            <a:r>
              <a:rPr lang="zh-CN" altLang="en-US" sz="2000" dirty="0">
                <a:latin typeface="Arial" panose="020B0604020202020204" pitchFamily="34" charset="0"/>
                <a:ea typeface="宋体" panose="02010600030101010101" pitchFamily="2" charset="-122"/>
              </a:rPr>
              <a:t>     </a:t>
            </a:r>
            <a:r>
              <a:rPr lang="en-US" altLang="x-none" sz="2000" dirty="0">
                <a:latin typeface="Arial" panose="020B0604020202020204" pitchFamily="34" charset="0"/>
                <a:ea typeface="宋体" panose="02010600030101010101" pitchFamily="2" charset="-122"/>
              </a:rPr>
              <a:t>3315</a:t>
            </a:r>
            <a:r>
              <a:rPr lang="zh-CN" altLang="en-US" sz="2000" dirty="0">
                <a:latin typeface="Arial" panose="020B0604020202020204" pitchFamily="34" charset="0"/>
                <a:ea typeface="宋体" panose="02010600030101010101" pitchFamily="2" charset="-122"/>
              </a:rPr>
              <a:t>     </a:t>
            </a:r>
            <a:r>
              <a:rPr lang="en-US" altLang="x-none" sz="2000" dirty="0">
                <a:latin typeface="Arial" panose="020B0604020202020204" pitchFamily="34" charset="0"/>
                <a:ea typeface="宋体" panose="02010600030101010101" pitchFamily="2" charset="-122"/>
              </a:rPr>
              <a:t>6077</a:t>
            </a:r>
            <a:r>
              <a:rPr lang="zh-CN" altLang="en-US" sz="2000" dirty="0">
                <a:latin typeface="Arial" panose="020B0604020202020204" pitchFamily="34" charset="0"/>
                <a:ea typeface="宋体" panose="02010600030101010101" pitchFamily="2" charset="-122"/>
              </a:rPr>
              <a:t>      </a:t>
            </a:r>
            <a:r>
              <a:rPr lang="en-US" altLang="x-none" sz="2000" dirty="0">
                <a:latin typeface="Arial" panose="020B0604020202020204" pitchFamily="34" charset="0"/>
                <a:ea typeface="宋体" panose="02010600030101010101" pitchFamily="2" charset="-122"/>
              </a:rPr>
              <a:t>8692</a:t>
            </a:r>
            <a:endParaRPr lang="zh-CN" altLang="en-US" sz="2000" dirty="0">
              <a:latin typeface="Arial" panose="020B0604020202020204" pitchFamily="34" charset="0"/>
              <a:ea typeface="宋体" panose="02010600030101010101" pitchFamily="2" charset="-122"/>
            </a:endParaRPr>
          </a:p>
          <a:p>
            <a:pPr lvl="0" indent="0">
              <a:lnSpc>
                <a:spcPct val="140000"/>
              </a:lnSpc>
            </a:pPr>
            <a:r>
              <a:rPr lang="zh-CN" altLang="en-US" sz="2000" dirty="0">
                <a:latin typeface="Arial" panose="020B0604020202020204" pitchFamily="34" charset="0"/>
                <a:ea typeface="宋体" panose="02010600030101010101" pitchFamily="2" charset="-122"/>
              </a:rPr>
              <a:t>      </a:t>
            </a:r>
            <a:r>
              <a:rPr lang="zh-CN" altLang="en-US" sz="2000" dirty="0">
                <a:latin typeface="Arial" panose="020B0604020202020204" pitchFamily="34" charset="0"/>
                <a:ea typeface="黑体" panose="02010600030101010101" pitchFamily="1" charset="-122"/>
                <a:sym typeface="Arial" panose="020B0604020202020204" pitchFamily="34" charset="0"/>
              </a:rPr>
              <a:t>需  求  量</a:t>
            </a:r>
            <a:r>
              <a:rPr lang="zh-CN" altLang="en-US" sz="2000" dirty="0">
                <a:latin typeface="Arial" panose="020B0604020202020204" pitchFamily="34" charset="0"/>
                <a:ea typeface="宋体" panose="02010600030101010101" pitchFamily="2" charset="-122"/>
              </a:rPr>
              <a:t>(万吨)        </a:t>
            </a:r>
            <a:r>
              <a:rPr lang="en-US" altLang="x-none" sz="2000" dirty="0">
                <a:latin typeface="Arial" panose="020B0604020202020204" pitchFamily="34" charset="0"/>
                <a:ea typeface="宋体" panose="02010600030101010101" pitchFamily="2" charset="-122"/>
              </a:rPr>
              <a:t>70971</a:t>
            </a:r>
            <a:r>
              <a:rPr lang="zh-CN" altLang="en-US" sz="2000" dirty="0">
                <a:latin typeface="Arial" panose="020B0604020202020204" pitchFamily="34" charset="0"/>
                <a:ea typeface="宋体" panose="02010600030101010101" pitchFamily="2" charset="-122"/>
              </a:rPr>
              <a:t>      </a:t>
            </a:r>
            <a:r>
              <a:rPr lang="en-US" altLang="x-none" sz="2000" dirty="0">
                <a:latin typeface="Arial" panose="020B0604020202020204" pitchFamily="34" charset="0"/>
                <a:ea typeface="宋体" panose="02010600030101010101" pitchFamily="2" charset="-122"/>
              </a:rPr>
              <a:t>11371</a:t>
            </a:r>
            <a:r>
              <a:rPr lang="zh-CN" altLang="en-US" sz="2000" dirty="0">
                <a:latin typeface="Arial" panose="020B0604020202020204" pitchFamily="34" charset="0"/>
                <a:ea typeface="宋体" panose="02010600030101010101" pitchFamily="2" charset="-122"/>
              </a:rPr>
              <a:t>     </a:t>
            </a:r>
            <a:r>
              <a:rPr lang="en-US" altLang="x-none" sz="2000" dirty="0">
                <a:latin typeface="Arial" panose="020B0604020202020204" pitchFamily="34" charset="0"/>
                <a:ea typeface="宋体" panose="02010600030101010101" pitchFamily="2" charset="-122"/>
              </a:rPr>
              <a:t>3600</a:t>
            </a:r>
            <a:r>
              <a:rPr lang="zh-CN" altLang="en-US" sz="2000" dirty="0">
                <a:latin typeface="Arial" panose="020B0604020202020204" pitchFamily="34" charset="0"/>
                <a:ea typeface="宋体" panose="02010600030101010101" pitchFamily="2" charset="-122"/>
              </a:rPr>
              <a:t>     </a:t>
            </a:r>
            <a:r>
              <a:rPr lang="en-US" altLang="x-none" sz="2000" dirty="0">
                <a:latin typeface="Arial" panose="020B0604020202020204" pitchFamily="34" charset="0"/>
                <a:ea typeface="宋体" panose="02010600030101010101" pitchFamily="2" charset="-122"/>
              </a:rPr>
              <a:t>6300</a:t>
            </a:r>
            <a:r>
              <a:rPr lang="zh-CN" altLang="en-US" sz="2000" dirty="0">
                <a:latin typeface="Arial" panose="020B0604020202020204" pitchFamily="34" charset="0"/>
                <a:ea typeface="宋体" panose="02010600030101010101" pitchFamily="2" charset="-122"/>
              </a:rPr>
              <a:t>      </a:t>
            </a:r>
            <a:r>
              <a:rPr lang="en-US" altLang="x-none" sz="2000" dirty="0">
                <a:latin typeface="Arial" panose="020B0604020202020204" pitchFamily="34" charset="0"/>
                <a:ea typeface="宋体" panose="02010600030101010101" pitchFamily="2" charset="-122"/>
              </a:rPr>
              <a:t>8523</a:t>
            </a:r>
            <a:endParaRPr lang="en-US" altLang="x-none" sz="2000" dirty="0">
              <a:latin typeface="Arial" panose="020B0604020202020204" pitchFamily="34" charset="0"/>
              <a:ea typeface="宋体" panose="02010600030101010101" pitchFamily="2" charset="-122"/>
            </a:endParaRPr>
          </a:p>
          <a:p>
            <a:pPr lvl="0" indent="0">
              <a:lnSpc>
                <a:spcPct val="140000"/>
              </a:lnSpc>
            </a:pPr>
            <a:r>
              <a:rPr lang="zh-CN" altLang="en-US" sz="2000" dirty="0">
                <a:latin typeface="Arial" panose="020B0604020202020204" pitchFamily="34" charset="0"/>
                <a:ea typeface="宋体" panose="02010600030101010101" pitchFamily="2" charset="-122"/>
              </a:rPr>
              <a:t>      </a:t>
            </a:r>
            <a:r>
              <a:rPr lang="zh-CN" altLang="en-US" sz="2000" dirty="0">
                <a:latin typeface="Arial" panose="020B0604020202020204" pitchFamily="34" charset="0"/>
                <a:ea typeface="黑体" panose="02010600030101010101" pitchFamily="1" charset="-122"/>
                <a:sym typeface="Arial" panose="020B0604020202020204" pitchFamily="34" charset="0"/>
              </a:rPr>
              <a:t>缺        口</a:t>
            </a:r>
            <a:r>
              <a:rPr lang="zh-CN" altLang="en-US" sz="2000" dirty="0">
                <a:latin typeface="Arial" panose="020B0604020202020204" pitchFamily="34" charset="0"/>
                <a:ea typeface="宋体" panose="02010600030101010101" pitchFamily="2" charset="-122"/>
              </a:rPr>
              <a:t>(万吨)        -8972       -1486      -285      -227        169</a:t>
            </a:r>
            <a:endParaRPr lang="zh-CN" altLang="en-US" sz="2000" dirty="0">
              <a:latin typeface="Arial" panose="020B0604020202020204" pitchFamily="34" charset="0"/>
              <a:ea typeface="宋体" panose="02010600030101010101" pitchFamily="2" charset="-122"/>
            </a:endParaRPr>
          </a:p>
          <a:p>
            <a:pPr lvl="0" indent="0">
              <a:lnSpc>
                <a:spcPct val="140000"/>
              </a:lnSpc>
            </a:pPr>
            <a:r>
              <a:rPr lang="zh-CN" altLang="en-US" sz="2000" dirty="0">
                <a:latin typeface="Arial" panose="020B0604020202020204" pitchFamily="34" charset="0"/>
                <a:ea typeface="宋体" panose="02010600030101010101" pitchFamily="2" charset="-122"/>
              </a:rPr>
              <a:t>      </a:t>
            </a:r>
            <a:r>
              <a:rPr lang="zh-CN" altLang="en-US" sz="2000" dirty="0">
                <a:latin typeface="Arial" panose="020B0604020202020204" pitchFamily="34" charset="0"/>
                <a:ea typeface="黑体" panose="02010600030101010101" pitchFamily="1" charset="-122"/>
                <a:sym typeface="Arial" panose="020B0604020202020204" pitchFamily="34" charset="0"/>
              </a:rPr>
              <a:t>缺        口</a:t>
            </a:r>
            <a:r>
              <a:rPr lang="zh-CN" altLang="en-US" sz="2000" dirty="0">
                <a:latin typeface="Arial" panose="020B0604020202020204" pitchFamily="34" charset="0"/>
                <a:ea typeface="宋体" panose="02010600030101010101" pitchFamily="2" charset="-122"/>
              </a:rPr>
              <a:t>(%)            -12.6         -13.1      -7.9       -3.6         2.0</a:t>
            </a:r>
            <a:endParaRPr lang="zh-CN" altLang="en-US" sz="2000" dirty="0">
              <a:latin typeface="Arial" panose="020B0604020202020204" pitchFamily="34" charset="0"/>
              <a:ea typeface="宋体" panose="02010600030101010101" pitchFamily="2" charset="-122"/>
            </a:endParaRPr>
          </a:p>
        </p:txBody>
      </p:sp>
      <p:sp>
        <p:nvSpPr>
          <p:cNvPr id="24579"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方正舒体" panose="02010601030101010101" pitchFamily="2" charset="-122"/>
              </a:rPr>
              <a:t>粮</a:t>
            </a:r>
            <a:r>
              <a:rPr lang="zh-CN" altLang="en-US" sz="3200" dirty="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p:txBody>
      </p:sp>
      <p:sp>
        <p:nvSpPr>
          <p:cNvPr id="24580" name="Line 5"/>
          <p:cNvSpPr/>
          <p:nvPr/>
        </p:nvSpPr>
        <p:spPr>
          <a:xfrm>
            <a:off x="971550" y="3789363"/>
            <a:ext cx="7200900" cy="0"/>
          </a:xfrm>
          <a:prstGeom prst="line">
            <a:avLst/>
          </a:prstGeom>
          <a:ln w="19050" cap="flat" cmpd="sng">
            <a:solidFill>
              <a:schemeClr val="tx2"/>
            </a:solidFill>
            <a:prstDash val="solid"/>
            <a:round/>
            <a:headEnd type="none" w="med" len="med"/>
            <a:tailEnd type="none" w="med" len="med"/>
          </a:ln>
        </p:spPr>
        <p:txBody>
          <a:bodyPr anchor="t"/>
          <a:p>
            <a:pPr lvl="0" indent="0" eaLnBrk="0" hangingPunct="0"/>
            <a:endParaRPr lang="zh-CN" altLang="en-US" dirty="0">
              <a:latin typeface="Arial" panose="020B0604020202020204" pitchFamily="34" charset="0"/>
              <a:ea typeface="宋体" panose="02010600030101010101" pitchFamily="2" charset="-122"/>
            </a:endParaRPr>
          </a:p>
        </p:txBody>
      </p:sp>
      <p:sp>
        <p:nvSpPr>
          <p:cNvPr id="24581" name="Line 6"/>
          <p:cNvSpPr/>
          <p:nvPr/>
        </p:nvSpPr>
        <p:spPr>
          <a:xfrm>
            <a:off x="971550" y="4292600"/>
            <a:ext cx="7200900" cy="0"/>
          </a:xfrm>
          <a:prstGeom prst="line">
            <a:avLst/>
          </a:prstGeom>
          <a:ln w="19050" cap="flat" cmpd="sng">
            <a:solidFill>
              <a:schemeClr val="tx2"/>
            </a:solidFill>
            <a:prstDash val="solid"/>
            <a:round/>
            <a:headEnd type="none" w="med" len="med"/>
            <a:tailEnd type="none" w="med" len="med"/>
          </a:ln>
        </p:spPr>
        <p:txBody>
          <a:bodyPr anchor="t"/>
          <a:p>
            <a:pPr lvl="0" indent="0" eaLnBrk="0" hangingPunct="0"/>
            <a:endParaRPr lang="zh-CN" altLang="en-US" dirty="0">
              <a:latin typeface="Arial" panose="020B0604020202020204" pitchFamily="34" charset="0"/>
              <a:ea typeface="宋体" panose="02010600030101010101" pitchFamily="2" charset="-122"/>
            </a:endParaRPr>
          </a:p>
        </p:txBody>
      </p:sp>
      <p:sp>
        <p:nvSpPr>
          <p:cNvPr id="24582" name="Line 7"/>
          <p:cNvSpPr/>
          <p:nvPr/>
        </p:nvSpPr>
        <p:spPr>
          <a:xfrm>
            <a:off x="971550" y="6021388"/>
            <a:ext cx="7200900" cy="0"/>
          </a:xfrm>
          <a:prstGeom prst="line">
            <a:avLst/>
          </a:prstGeom>
          <a:ln w="19050" cap="flat" cmpd="sng">
            <a:solidFill>
              <a:schemeClr val="tx2"/>
            </a:solidFill>
            <a:prstDash val="solid"/>
            <a:round/>
            <a:headEnd type="none" w="med" len="med"/>
            <a:tailEnd type="none" w="med" len="med"/>
          </a:ln>
        </p:spPr>
        <p:txBody>
          <a:bodyPr anchor="t"/>
          <a:p>
            <a:pPr lvl="0" indent="0" eaLnBrk="0" hangingPunct="0"/>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97985"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97986" name="矩形 6"/>
          <p:cNvSpPr/>
          <p:nvPr/>
        </p:nvSpPr>
        <p:spPr>
          <a:xfrm>
            <a:off x="0" y="404813"/>
            <a:ext cx="2925763" cy="457200"/>
          </a:xfrm>
          <a:prstGeom prst="rect">
            <a:avLst/>
          </a:prstGeom>
          <a:noFill/>
          <a:ln w="9525">
            <a:noFill/>
          </a:ln>
        </p:spPr>
        <p:txBody>
          <a:bodyPr wrap="none" anchor="t">
            <a:spAutoFit/>
          </a:bodyPr>
          <a:p>
            <a:pPr lvl="0" indent="0"/>
            <a:r>
              <a:rPr lang="zh-CN" altLang="en-US" sz="2400" dirty="0">
                <a:solidFill>
                  <a:srgbClr val="FF3300"/>
                </a:solidFill>
                <a:latin typeface="黑体" panose="02010600030101010101" pitchFamily="1" charset="-122"/>
                <a:ea typeface="黑体" panose="02010600030101010101" pitchFamily="1" charset="-122"/>
              </a:rPr>
              <a:t>案例：</a:t>
            </a:r>
            <a:r>
              <a:rPr lang="zh-CN" altLang="en-US" sz="2400" dirty="0">
                <a:latin typeface="宋体" panose="02010600030101010101" pitchFamily="2" charset="-122"/>
                <a:ea typeface="方正舒体" panose="02010601030101010101" pitchFamily="2" charset="-122"/>
                <a:sym typeface="Arial" panose="020B0604020202020204" pitchFamily="34" charset="0"/>
              </a:rPr>
              <a:t>北川蓝色春天</a:t>
            </a:r>
            <a:endParaRPr lang="zh-CN" altLang="en-US" sz="2400" dirty="0">
              <a:latin typeface="宋体" panose="02010600030101010101" pitchFamily="2" charset="-122"/>
              <a:ea typeface="方正舒体" panose="02010601030101010101" pitchFamily="2" charset="-122"/>
              <a:sym typeface="Arial" panose="020B0604020202020204" pitchFamily="34" charset="0"/>
            </a:endParaRPr>
          </a:p>
        </p:txBody>
      </p:sp>
      <p:pic>
        <p:nvPicPr>
          <p:cNvPr id="297987" name="图片 268291"/>
          <p:cNvPicPr>
            <a:picLocks noChangeAspect="1"/>
          </p:cNvPicPr>
          <p:nvPr/>
        </p:nvPicPr>
        <p:blipFill>
          <a:blip r:embed="rId1"/>
          <a:stretch>
            <a:fillRect/>
          </a:stretch>
        </p:blipFill>
        <p:spPr>
          <a:xfrm>
            <a:off x="34925" y="1268413"/>
            <a:ext cx="3108325" cy="4868862"/>
          </a:xfrm>
          <a:prstGeom prst="rect">
            <a:avLst/>
          </a:prstGeom>
          <a:noFill/>
          <a:ln w="9525">
            <a:noFill/>
          </a:ln>
        </p:spPr>
      </p:pic>
      <p:pic>
        <p:nvPicPr>
          <p:cNvPr id="268293" name="图片 268292"/>
          <p:cNvPicPr>
            <a:picLocks noChangeAspect="1"/>
          </p:cNvPicPr>
          <p:nvPr/>
        </p:nvPicPr>
        <p:blipFill>
          <a:blip r:embed="rId2"/>
          <a:stretch>
            <a:fillRect/>
          </a:stretch>
        </p:blipFill>
        <p:spPr>
          <a:xfrm>
            <a:off x="3203575" y="1844675"/>
            <a:ext cx="5832475" cy="37084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8293"/>
                                        </p:tgtEl>
                                        <p:attrNameLst>
                                          <p:attrName>style.visibility</p:attrName>
                                        </p:attrNameLst>
                                      </p:cBhvr>
                                      <p:to>
                                        <p:strVal val="visible"/>
                                      </p:to>
                                    </p:set>
                                    <p:animEffect transition="in" filter="dissolve">
                                      <p:cBhvr>
                                        <p:cTn id="7" dur="500"/>
                                        <p:tgtEl>
                                          <p:spTgt spid="26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316418" name="Picture 2"/>
          <p:cNvPicPr>
            <a:picLocks noChangeAspect="1"/>
          </p:cNvPicPr>
          <p:nvPr/>
        </p:nvPicPr>
        <p:blipFill>
          <a:blip r:embed="rId1">
            <a:lum bright="29999" contrast="-28001"/>
          </a:blip>
          <a:stretch>
            <a:fillRect/>
          </a:stretch>
        </p:blipFill>
        <p:spPr>
          <a:xfrm>
            <a:off x="1835150" y="2060575"/>
            <a:ext cx="4752975" cy="2914650"/>
          </a:xfrm>
          <a:prstGeom prst="rect">
            <a:avLst/>
          </a:prstGeom>
          <a:noFill/>
          <a:ln w="9525">
            <a:noFill/>
          </a:ln>
        </p:spPr>
      </p:pic>
      <p:sp>
        <p:nvSpPr>
          <p:cNvPr id="316419" name="灯片编号占位符 5"/>
          <p:cNvSpPr txBox="1">
            <a:spLocks noGrp="1"/>
          </p:cNvSpPr>
          <p:nvPr/>
        </p:nvSpPr>
        <p:spPr>
          <a:xfrm>
            <a:off x="7875588" y="6146800"/>
            <a:ext cx="688975" cy="476250"/>
          </a:xfrm>
          <a:prstGeom prst="rect">
            <a:avLst/>
          </a:prstGeom>
          <a:noFill/>
          <a:ln w="9525">
            <a:noFill/>
          </a:ln>
        </p:spPr>
        <p:txBody>
          <a:bodyPr lIns="105047" tIns="52520" rIns="105047" bIns="52520" anchor="t"/>
          <a:p>
            <a:pPr lvl="0" indent="0" algn="r" defTabSz="1050925"/>
            <a:fld id="{9A0DB2DC-4C9A-4742-B13C-FB6460FD3503}" type="slidenum">
              <a:rPr lang="zh-CN" altLang="en-US" sz="1600" dirty="0">
                <a:latin typeface="Arial" panose="020B0604020202020204" pitchFamily="34" charset="0"/>
                <a:ea typeface="宋体" panose="02010600030101010101" pitchFamily="2" charset="-122"/>
              </a:rPr>
            </a:fld>
            <a:endParaRPr lang="zh-CN" altLang="en-US" sz="1600" dirty="0">
              <a:latin typeface="Arial" panose="020B0604020202020204" pitchFamily="34" charset="0"/>
              <a:ea typeface="宋体" panose="02010600030101010101" pitchFamily="2" charset="-122"/>
            </a:endParaRPr>
          </a:p>
        </p:txBody>
      </p:sp>
      <p:sp>
        <p:nvSpPr>
          <p:cNvPr id="316420" name="Rectangle 2"/>
          <p:cNvSpPr>
            <a:spLocks noGrp="1"/>
          </p:cNvSpPr>
          <p:nvPr>
            <p:ph type="title"/>
          </p:nvPr>
        </p:nvSpPr>
        <p:spPr>
          <a:xfrm>
            <a:off x="1588" y="260350"/>
            <a:ext cx="4643437" cy="720725"/>
          </a:xfrm>
        </p:spPr>
        <p:txBody>
          <a:bodyPr wrap="square" lIns="105047" tIns="52520" rIns="105047" bIns="52520" anchor="ctr"/>
          <a:p>
            <a:pPr lvl="0" indent="0" algn="ctr" eaLnBrk="1" hangingPunct="1"/>
            <a:r>
              <a:rPr lang="zh-CN" altLang="en-US" sz="5400" b="1">
                <a:solidFill>
                  <a:srgbClr val="FF3300"/>
                </a:solidFill>
                <a:latin typeface="黑体" panose="02010600030101010101" pitchFamily="1" charset="-122"/>
                <a:ea typeface="经典行书简" panose="02010600030101010101" charset="-122"/>
              </a:rPr>
              <a:t>谢谢大家！</a:t>
            </a:r>
            <a:endParaRPr lang="zh-CN" altLang="en-US" sz="5400" b="1">
              <a:solidFill>
                <a:srgbClr val="FF3300"/>
              </a:solidFill>
              <a:latin typeface="黑体" panose="02010600030101010101" pitchFamily="1" charset="-122"/>
              <a:ea typeface="经典行书简" panose="02010600030101010101" charset="-122"/>
            </a:endParaRPr>
          </a:p>
        </p:txBody>
      </p:sp>
      <p:graphicFrame>
        <p:nvGraphicFramePr>
          <p:cNvPr id="316421" name="Object 3"/>
          <p:cNvGraphicFramePr/>
          <p:nvPr/>
        </p:nvGraphicFramePr>
        <p:xfrm>
          <a:off x="6372225" y="5734050"/>
          <a:ext cx="2752725" cy="774700"/>
        </p:xfrm>
        <a:graphic>
          <a:graphicData uri="http://schemas.openxmlformats.org/presentationml/2006/ole">
            <mc:AlternateContent xmlns:mc="http://schemas.openxmlformats.org/markup-compatibility/2006">
              <mc:Choice xmlns:v="urn:schemas-microsoft-com:vml" Requires="v">
                <p:oleObj spid="_x0000_s3080" name="" r:id="rId2" imgW="2752725" imgH="771525" progId="Photoshop.Image.7">
                  <p:embed/>
                </p:oleObj>
              </mc:Choice>
              <mc:Fallback>
                <p:oleObj name="" r:id="rId2" imgW="2752725" imgH="771525" progId="Photoshop.Image.7">
                  <p:embed/>
                  <p:pic>
                    <p:nvPicPr>
                      <p:cNvPr id="0" name="图片 3079"/>
                      <p:cNvPicPr/>
                      <p:nvPr/>
                    </p:nvPicPr>
                    <p:blipFill>
                      <a:blip r:embed="rId3"/>
                      <a:stretch>
                        <a:fillRect/>
                      </a:stretch>
                    </p:blipFill>
                    <p:spPr>
                      <a:xfrm>
                        <a:off x="6372225" y="5734050"/>
                        <a:ext cx="2752725" cy="774700"/>
                      </a:xfrm>
                      <a:prstGeom prst="rect">
                        <a:avLst/>
                      </a:prstGeom>
                      <a:noFill/>
                      <a:ln w="38100">
                        <a:noFill/>
                        <a:miter/>
                      </a:ln>
                    </p:spPr>
                  </p:pic>
                </p:oleObj>
              </mc:Fallback>
            </mc:AlternateContent>
          </a:graphicData>
        </a:graphic>
      </p:graphicFrame>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5601"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20484" name="Text Box 4"/>
          <p:cNvSpPr txBox="1"/>
          <p:nvPr/>
        </p:nvSpPr>
        <p:spPr>
          <a:xfrm>
            <a:off x="469900" y="2846388"/>
            <a:ext cx="3598863" cy="2286000"/>
          </a:xfrm>
          <a:prstGeom prst="rect">
            <a:avLst/>
          </a:prstGeom>
          <a:noFill/>
          <a:ln w="9525">
            <a:noFill/>
          </a:ln>
        </p:spPr>
        <p:txBody>
          <a:bodyPr wrap="square" anchor="t">
            <a:spAutoFit/>
          </a:bodyPr>
          <a:p>
            <a:pPr lvl="0" indent="0"/>
            <a:r>
              <a:rPr lang="zh-CN" altLang="en-US" sz="2400" dirty="0">
                <a:latin typeface="楷体_GB2312" panose="02010609030101010101" pitchFamily="1" charset="-122"/>
                <a:ea typeface="楷体_GB2312" panose="02010609030101010101" pitchFamily="1" charset="-122"/>
              </a:rPr>
              <a:t>   做好“三农”工作的一个核心任务，就是促进农民收入持续较快增长，要综合发力，广辟途径，建立促进农民增收长效机制。</a:t>
            </a:r>
            <a:endParaRPr lang="zh-CN" altLang="en-US" sz="2400" dirty="0">
              <a:latin typeface="楷体_GB2312" panose="02010609030101010101" pitchFamily="1" charset="-122"/>
              <a:ea typeface="楷体_GB2312" panose="02010609030101010101" pitchFamily="1" charset="-122"/>
            </a:endParaRPr>
          </a:p>
        </p:txBody>
      </p:sp>
      <p:sp>
        <p:nvSpPr>
          <p:cNvPr id="25603"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方正舒体" panose="02010601030101010101" pitchFamily="2" charset="-122"/>
              </a:rPr>
              <a:t>钱</a:t>
            </a:r>
            <a:r>
              <a:rPr lang="zh-CN" altLang="en-US" sz="3200" dirty="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p:txBody>
      </p:sp>
      <p:pic>
        <p:nvPicPr>
          <p:cNvPr id="25604" name="图片 1"/>
          <p:cNvPicPr>
            <a:picLocks noChangeAspect="1"/>
          </p:cNvPicPr>
          <p:nvPr/>
        </p:nvPicPr>
        <p:blipFill>
          <a:blip r:embed="rId1"/>
          <a:stretch>
            <a:fillRect/>
          </a:stretch>
        </p:blipFill>
        <p:spPr>
          <a:xfrm>
            <a:off x="4994275" y="2105025"/>
            <a:ext cx="3800475" cy="2647950"/>
          </a:xfrm>
          <a:prstGeom prst="rect">
            <a:avLst/>
          </a:prstGeom>
          <a:noFill/>
          <a:ln w="9525">
            <a:noFill/>
          </a:ln>
        </p:spPr>
      </p:pic>
      <p:pic>
        <p:nvPicPr>
          <p:cNvPr id="25605" name="图片 2"/>
          <p:cNvPicPr>
            <a:picLocks noChangeAspect="1"/>
          </p:cNvPicPr>
          <p:nvPr/>
        </p:nvPicPr>
        <p:blipFill>
          <a:blip r:embed="rId2"/>
          <a:stretch>
            <a:fillRect/>
          </a:stretch>
        </p:blipFill>
        <p:spPr>
          <a:xfrm>
            <a:off x="469900" y="1042988"/>
            <a:ext cx="1193800" cy="13763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5" name="Picture 2" descr="F@4$`VQJS]U)~NN$}PNNWEW"/>
          <p:cNvPicPr>
            <a:picLocks noChangeAspect="1"/>
          </p:cNvPicPr>
          <p:nvPr/>
        </p:nvPicPr>
        <p:blipFill>
          <a:blip r:embed="rId1"/>
          <a:stretch>
            <a:fillRect/>
          </a:stretch>
        </p:blipFill>
        <p:spPr>
          <a:xfrm>
            <a:off x="0" y="2997200"/>
            <a:ext cx="9144000" cy="431800"/>
          </a:xfrm>
          <a:prstGeom prst="rect">
            <a:avLst/>
          </a:prstGeom>
          <a:noFill/>
          <a:ln w="9525">
            <a:noFill/>
          </a:ln>
        </p:spPr>
      </p:pic>
      <p:sp>
        <p:nvSpPr>
          <p:cNvPr id="26626" name="Rectangle 3"/>
          <p:cNvSpPr>
            <a:spLocks noGrp="1"/>
          </p:cNvSpPr>
          <p:nvPr>
            <p:ph type="title"/>
          </p:nvPr>
        </p:nvSpPr>
        <p:spPr/>
        <p:txBody>
          <a:bodyPr wrap="square" anchor="ctr"/>
          <a:p>
            <a:pPr lvl="0" indent="0"/>
            <a:r>
              <a:rPr lang="zh-CN" altLang="en-US" sz="2800" b="1">
                <a:latin typeface="黑体" panose="02010600030101010101" pitchFamily="1" charset="-122"/>
                <a:ea typeface="黑体" panose="02010600030101010101" pitchFamily="1" charset="-122"/>
                <a:sym typeface="Arial" panose="020B0604020202020204" pitchFamily="34" charset="0"/>
              </a:rPr>
              <a:t>农民增收实现“十三连快”</a:t>
            </a:r>
            <a:endParaRPr lang="zh-CN" altLang="en-US" sz="2800" b="1">
              <a:latin typeface="黑体" panose="02010600030101010101" pitchFamily="1" charset="-122"/>
              <a:ea typeface="黑体" panose="02010600030101010101" pitchFamily="1" charset="-122"/>
              <a:sym typeface="Arial" panose="020B0604020202020204" pitchFamily="34" charset="0"/>
            </a:endParaRPr>
          </a:p>
        </p:txBody>
      </p:sp>
      <p:sp>
        <p:nvSpPr>
          <p:cNvPr id="26627" name="Text Box 4"/>
          <p:cNvSpPr txBox="1"/>
          <p:nvPr/>
        </p:nvSpPr>
        <p:spPr>
          <a:xfrm>
            <a:off x="539750" y="1054100"/>
            <a:ext cx="7200900" cy="396875"/>
          </a:xfrm>
          <a:prstGeom prst="rect">
            <a:avLst/>
          </a:prstGeom>
          <a:noFill/>
          <a:ln w="9525">
            <a:noFill/>
          </a:ln>
        </p:spPr>
        <p:txBody>
          <a:bodyPr wrap="square" anchor="t">
            <a:spAutoFit/>
          </a:bodyPr>
          <a:p>
            <a:pPr lvl="0" indent="0"/>
            <a:r>
              <a:rPr lang="en-US" altLang="x-none" sz="2000" dirty="0">
                <a:solidFill>
                  <a:srgbClr val="CC3300"/>
                </a:solidFill>
                <a:latin typeface="Arial" panose="020B0604020202020204" pitchFamily="34" charset="0"/>
                <a:ea typeface="宋体" panose="02010600030101010101" pitchFamily="2" charset="-122"/>
              </a:rPr>
              <a:t>201</a:t>
            </a:r>
            <a:r>
              <a:rPr lang="en-US" altLang="zh-CN" sz="2000" dirty="0">
                <a:solidFill>
                  <a:srgbClr val="CC3300"/>
                </a:solidFill>
                <a:latin typeface="Arial" panose="020B0604020202020204" pitchFamily="34" charset="0"/>
                <a:ea typeface="宋体" panose="02010600030101010101" pitchFamily="2" charset="-122"/>
              </a:rPr>
              <a:t>6</a:t>
            </a:r>
            <a:r>
              <a:rPr lang="zh-CN" altLang="en-US" sz="2000" dirty="0">
                <a:solidFill>
                  <a:srgbClr val="CC3300"/>
                </a:solidFill>
                <a:latin typeface="Arial" panose="020B0604020202020204" pitchFamily="34" charset="0"/>
                <a:ea typeface="宋体" panose="02010600030101010101" pitchFamily="2" charset="-122"/>
              </a:rPr>
              <a:t>年，农村居民人均可支配收入    城镇居民人均可支配收入</a:t>
            </a:r>
            <a:endParaRPr lang="zh-CN" altLang="en-US" dirty="0">
              <a:solidFill>
                <a:srgbClr val="CC3300"/>
              </a:solidFill>
              <a:latin typeface="Arial" panose="020B0604020202020204" pitchFamily="34" charset="0"/>
              <a:ea typeface="宋体" panose="02010600030101010101" pitchFamily="2" charset="-122"/>
            </a:endParaRPr>
          </a:p>
        </p:txBody>
      </p:sp>
      <p:sp>
        <p:nvSpPr>
          <p:cNvPr id="21509" name="Text Box 4"/>
          <p:cNvSpPr txBox="1"/>
          <p:nvPr/>
        </p:nvSpPr>
        <p:spPr>
          <a:xfrm>
            <a:off x="684213" y="3789363"/>
            <a:ext cx="8066087" cy="2432050"/>
          </a:xfrm>
          <a:prstGeom prst="rect">
            <a:avLst/>
          </a:prstGeom>
          <a:noFill/>
          <a:ln w="9525">
            <a:noFill/>
          </a:ln>
        </p:spPr>
        <p:txBody>
          <a:bodyPr wrap="square" anchor="t">
            <a:spAutoFit/>
          </a:bodyPr>
          <a:p>
            <a:pPr lvl="0" indent="0" eaLnBrk="0" hangingPunct="0">
              <a:lnSpc>
                <a:spcPct val="160000"/>
              </a:lnSpc>
            </a:pPr>
            <a:r>
              <a:rPr lang="zh-CN" altLang="en-US" sz="2400" dirty="0">
                <a:solidFill>
                  <a:srgbClr val="FF0000"/>
                </a:solidFill>
                <a:latin typeface="Arial" panose="020B0604020202020204" pitchFamily="34" charset="0"/>
                <a:ea typeface="黑体" panose="02010600030101010101" pitchFamily="1" charset="-122"/>
              </a:rPr>
              <a:t>绵阳市201</a:t>
            </a:r>
            <a:r>
              <a:rPr lang="en-US" altLang="zh-CN" sz="2400" dirty="0">
                <a:solidFill>
                  <a:srgbClr val="FF0000"/>
                </a:solidFill>
                <a:latin typeface="Arial" panose="020B0604020202020204" pitchFamily="34" charset="0"/>
                <a:ea typeface="黑体" panose="02010600030101010101" pitchFamily="1" charset="-122"/>
              </a:rPr>
              <a:t>6</a:t>
            </a:r>
            <a:r>
              <a:rPr lang="zh-CN" altLang="en-US" sz="2400" dirty="0">
                <a:solidFill>
                  <a:srgbClr val="FF0000"/>
                </a:solidFill>
                <a:latin typeface="Arial" panose="020B0604020202020204" pitchFamily="34" charset="0"/>
                <a:ea typeface="黑体" panose="02010600030101010101" pitchFamily="1" charset="-122"/>
              </a:rPr>
              <a:t>年经济形势新闻发布稿：</a:t>
            </a:r>
            <a:endParaRPr lang="zh-CN" altLang="en-US" sz="2400" dirty="0">
              <a:solidFill>
                <a:srgbClr val="FF0000"/>
              </a:solidFill>
              <a:latin typeface="Arial" panose="020B0604020202020204" pitchFamily="34" charset="0"/>
              <a:ea typeface="黑体" panose="02010600030101010101" pitchFamily="1" charset="-122"/>
            </a:endParaRPr>
          </a:p>
          <a:p>
            <a:pPr lvl="0" indent="0" eaLnBrk="0" hangingPunct="0">
              <a:lnSpc>
                <a:spcPct val="160000"/>
              </a:lnSpc>
            </a:pPr>
            <a:r>
              <a:rPr lang="zh-CN" altLang="en-US" dirty="0">
                <a:latin typeface="Arial" panose="020B0604020202020204" pitchFamily="34" charset="0"/>
                <a:ea typeface="黑体" panose="02010600030101010101" pitchFamily="1" charset="-122"/>
              </a:rPr>
              <a:t>      农业生产保持稳定。全市农业生产和农村经济发展平稳，全年实现农林牧渔业增加值286.10亿元，比上年增长4.0%。粮食总产量223.75万吨，比上年增加2.85万吨，增长1.3%，其中：小春粮食产量52.04万吨，下降0.1%，大春粮食产量171.71万吨，增长1.7%；油料产量36.39万吨，增长0.6%。</a:t>
            </a:r>
            <a:endParaRPr lang="zh-CN" altLang="en-US" dirty="0">
              <a:latin typeface="Arial" panose="020B0604020202020204" pitchFamily="34" charset="0"/>
              <a:ea typeface="黑体" panose="02010600030101010101" pitchFamily="1" charset="-122"/>
            </a:endParaRPr>
          </a:p>
        </p:txBody>
      </p:sp>
      <p:sp>
        <p:nvSpPr>
          <p:cNvPr id="26629" name="矩形 18438"/>
          <p:cNvSpPr/>
          <p:nvPr/>
        </p:nvSpPr>
        <p:spPr>
          <a:xfrm>
            <a:off x="684213" y="1557338"/>
            <a:ext cx="7194550" cy="1189037"/>
          </a:xfrm>
          <a:prstGeom prst="rect">
            <a:avLst/>
          </a:prstGeom>
          <a:noFill/>
          <a:ln w="9525">
            <a:noFill/>
          </a:ln>
          <a:effectLst>
            <a:prstShdw prst="shdw17" dist="17961" dir="2699999">
              <a:srgbClr val="105C82"/>
            </a:prstShdw>
          </a:effectLst>
        </p:spPr>
        <p:txBody>
          <a:bodyPr wrap="square" anchor="ctr">
            <a:spAutoFit/>
          </a:bodyPr>
          <a:p>
            <a:pPr lvl="0" indent="0" eaLnBrk="0" hangingPunct="0">
              <a:lnSpc>
                <a:spcPct val="120000"/>
              </a:lnSpc>
            </a:pPr>
            <a:r>
              <a:rPr lang="zh-CN" altLang="en-US" sz="2000" dirty="0">
                <a:latin typeface="Arial" panose="020B0604020202020204" pitchFamily="34" charset="0"/>
                <a:ea typeface="宋体" panose="02010600030101010101" pitchFamily="2" charset="-122"/>
              </a:rPr>
              <a:t>绵阳</a:t>
            </a:r>
            <a:r>
              <a:rPr lang="zh-CN" altLang="en-US" sz="2000" dirty="0">
                <a:solidFill>
                  <a:srgbClr val="FF0000"/>
                </a:solidFill>
                <a:latin typeface="Arial" panose="020B0604020202020204" pitchFamily="34" charset="0"/>
                <a:ea typeface="宋体" panose="02010600030101010101" pitchFamily="2" charset="-122"/>
              </a:rPr>
              <a:t>           </a:t>
            </a:r>
            <a:r>
              <a:rPr lang="zh-CN" altLang="en-US" sz="2000" dirty="0">
                <a:solidFill>
                  <a:srgbClr val="CC3300"/>
                </a:solidFill>
                <a:latin typeface="Arial" panose="020B0604020202020204" pitchFamily="34" charset="0"/>
                <a:ea typeface="宋体" panose="02010600030101010101" pitchFamily="2" charset="-122"/>
              </a:rPr>
              <a:t>13504元 （+9.3%）            29407元（+8.2%）</a:t>
            </a:r>
            <a:endParaRPr lang="zh-CN" altLang="en-US" sz="2000" dirty="0">
              <a:solidFill>
                <a:srgbClr val="CC3300"/>
              </a:solidFill>
              <a:latin typeface="Arial" panose="020B0604020202020204" pitchFamily="34" charset="0"/>
              <a:ea typeface="宋体" panose="02010600030101010101" pitchFamily="2" charset="-122"/>
            </a:endParaRPr>
          </a:p>
          <a:p>
            <a:pPr lvl="0" indent="0" eaLnBrk="0" hangingPunct="0">
              <a:lnSpc>
                <a:spcPct val="120000"/>
              </a:lnSpc>
            </a:pPr>
            <a:r>
              <a:rPr lang="zh-CN" altLang="en-US" sz="2000" dirty="0">
                <a:latin typeface="Arial" panose="020B0604020202020204" pitchFamily="34" charset="0"/>
                <a:ea typeface="宋体" panose="02010600030101010101" pitchFamily="2" charset="-122"/>
              </a:rPr>
              <a:t>四川  </a:t>
            </a:r>
            <a:r>
              <a:rPr lang="zh-CN" altLang="en-US" sz="2000" dirty="0">
                <a:solidFill>
                  <a:srgbClr val="CC3300"/>
                </a:solidFill>
                <a:latin typeface="Arial" panose="020B0604020202020204" pitchFamily="34" charset="0"/>
                <a:ea typeface="宋体" panose="02010600030101010101" pitchFamily="2" charset="-122"/>
              </a:rPr>
              <a:t>         11203元 （+9.3%）            28335元</a:t>
            </a:r>
            <a:r>
              <a:rPr lang="zh-CN" altLang="en-US" sz="2000" dirty="0">
                <a:solidFill>
                  <a:srgbClr val="CC3300"/>
                </a:solidFill>
                <a:latin typeface="Arial" panose="020B0604020202020204" pitchFamily="34" charset="0"/>
                <a:ea typeface="宋体" panose="02010600030101010101" pitchFamily="2" charset="-122"/>
                <a:sym typeface="宋体" panose="02010600030101010101" pitchFamily="2" charset="-122"/>
              </a:rPr>
              <a:t>（+8.1%）</a:t>
            </a:r>
            <a:endParaRPr lang="zh-CN" altLang="en-US" sz="2000" dirty="0">
              <a:solidFill>
                <a:srgbClr val="CC3300"/>
              </a:solidFill>
              <a:latin typeface="Arial" panose="020B0604020202020204" pitchFamily="34" charset="0"/>
              <a:ea typeface="宋体" panose="02010600030101010101" pitchFamily="2" charset="-122"/>
            </a:endParaRPr>
          </a:p>
          <a:p>
            <a:pPr lvl="0" indent="0" eaLnBrk="0" hangingPunct="0">
              <a:lnSpc>
                <a:spcPct val="120000"/>
              </a:lnSpc>
            </a:pPr>
            <a:r>
              <a:rPr lang="zh-CN" altLang="en-US" sz="2000" dirty="0">
                <a:latin typeface="Arial" panose="020B0604020202020204" pitchFamily="34" charset="0"/>
                <a:ea typeface="宋体" panose="02010600030101010101" pitchFamily="2" charset="-122"/>
              </a:rPr>
              <a:t>全国 </a:t>
            </a:r>
            <a:r>
              <a:rPr lang="zh-CN" altLang="en-US" sz="2000" dirty="0">
                <a:solidFill>
                  <a:srgbClr val="CC3300"/>
                </a:solidFill>
                <a:latin typeface="Arial" panose="020B0604020202020204" pitchFamily="34" charset="0"/>
                <a:ea typeface="宋体" panose="02010600030101010101" pitchFamily="2" charset="-122"/>
              </a:rPr>
              <a:t>          12363元 </a:t>
            </a:r>
            <a:r>
              <a:rPr lang="zh-CN" altLang="en-US" sz="2000" dirty="0">
                <a:solidFill>
                  <a:srgbClr val="CC3300"/>
                </a:solidFill>
                <a:latin typeface="Arial" panose="020B0604020202020204" pitchFamily="34" charset="0"/>
                <a:ea typeface="宋体" panose="02010600030101010101" pitchFamily="2" charset="-122"/>
                <a:sym typeface="宋体" panose="02010600030101010101" pitchFamily="2" charset="-122"/>
              </a:rPr>
              <a:t>（+8.2%）</a:t>
            </a:r>
            <a:r>
              <a:rPr lang="zh-CN" altLang="en-US" sz="2000" dirty="0">
                <a:solidFill>
                  <a:srgbClr val="CC3300"/>
                </a:solidFill>
                <a:latin typeface="Arial" panose="020B0604020202020204" pitchFamily="34" charset="0"/>
                <a:ea typeface="宋体" panose="02010600030101010101" pitchFamily="2" charset="-122"/>
              </a:rPr>
              <a:t>            33616元</a:t>
            </a:r>
            <a:r>
              <a:rPr lang="zh-CN" altLang="en-US" sz="2000" dirty="0">
                <a:solidFill>
                  <a:srgbClr val="CC3300"/>
                </a:solidFill>
                <a:latin typeface="Arial" panose="020B0604020202020204" pitchFamily="34" charset="0"/>
                <a:ea typeface="宋体" panose="02010600030101010101" pitchFamily="2" charset="-122"/>
                <a:sym typeface="宋体" panose="02010600030101010101" pitchFamily="2" charset="-122"/>
              </a:rPr>
              <a:t>（+7.8%）</a:t>
            </a:r>
            <a:endParaRPr lang="zh-CN" altLang="en-US" sz="2000" dirty="0">
              <a:solidFill>
                <a:srgbClr val="CC3300"/>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slide(fromRight)">
                                      <p:cBhvr>
                                        <p:cTn id="7"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9218" name="Picture 2"/>
          <p:cNvPicPr>
            <a:picLocks noChangeAspect="1"/>
          </p:cNvPicPr>
          <p:nvPr/>
        </p:nvPicPr>
        <p:blipFill>
          <a:blip r:embed="rId1"/>
          <a:stretch>
            <a:fillRect/>
          </a:stretch>
        </p:blipFill>
        <p:spPr>
          <a:xfrm>
            <a:off x="0" y="0"/>
            <a:ext cx="9144000" cy="900113"/>
          </a:xfrm>
          <a:prstGeom prst="rect">
            <a:avLst/>
          </a:prstGeom>
          <a:noFill/>
          <a:ln w="9525">
            <a:noFill/>
          </a:ln>
        </p:spPr>
      </p:pic>
      <p:sp>
        <p:nvSpPr>
          <p:cNvPr id="9219" name="Rectangle 2"/>
          <p:cNvSpPr>
            <a:spLocks noGrp="1"/>
          </p:cNvSpPr>
          <p:nvPr>
            <p:ph type="title"/>
          </p:nvPr>
        </p:nvSpPr>
        <p:spPr/>
        <p:txBody>
          <a:bodyPr wrap="square" anchor="ctr"/>
          <a:p>
            <a:pPr lvl="0" indent="0" eaLnBrk="1" hangingPunct="1"/>
            <a:r>
              <a:rPr lang="zh-CN" altLang="en-US" b="1">
                <a:solidFill>
                  <a:schemeClr val="accent1"/>
                </a:solidFill>
                <a:ea typeface="方正小标宋简体" panose="03000509000000000000" pitchFamily="1" charset="-122"/>
              </a:rPr>
              <a:t>目录</a:t>
            </a:r>
            <a:endParaRPr lang="zh-CN" altLang="en-US" b="1">
              <a:solidFill>
                <a:schemeClr val="accent1"/>
              </a:solidFill>
              <a:ea typeface="方正小标宋简体" panose="03000509000000000000" pitchFamily="1" charset="-122"/>
            </a:endParaRPr>
          </a:p>
        </p:txBody>
      </p:sp>
      <p:sp>
        <p:nvSpPr>
          <p:cNvPr id="9220" name="Text Box 3"/>
          <p:cNvSpPr txBox="1"/>
          <p:nvPr/>
        </p:nvSpPr>
        <p:spPr>
          <a:xfrm>
            <a:off x="1660525" y="722313"/>
            <a:ext cx="184150" cy="366712"/>
          </a:xfrm>
          <a:prstGeom prst="rect">
            <a:avLst/>
          </a:prstGeom>
          <a:noFill/>
          <a:ln w="9525">
            <a:noFill/>
          </a:ln>
        </p:spPr>
        <p:txBody>
          <a:bodyPr wrap="none" anchor="t">
            <a:spAutoFit/>
          </a:bodyPr>
          <a:p>
            <a:pPr lvl="0" indent="0" algn="ctr" eaLnBrk="0" hangingPunct="0"/>
            <a:endParaRPr lang="zh-CN" altLang="en-US" dirty="0">
              <a:solidFill>
                <a:srgbClr val="1D528D"/>
              </a:solidFill>
              <a:latin typeface="Arial" panose="020B0604020202020204" pitchFamily="34" charset="0"/>
              <a:ea typeface="宋体" panose="02010600030101010101" pitchFamily="2" charset="-122"/>
            </a:endParaRPr>
          </a:p>
        </p:txBody>
      </p:sp>
      <p:sp>
        <p:nvSpPr>
          <p:cNvPr id="9221" name="AutoShape 46"/>
          <p:cNvSpPr/>
          <p:nvPr/>
        </p:nvSpPr>
        <p:spPr>
          <a:xfrm rot="5400000">
            <a:off x="-2371725" y="1519238"/>
            <a:ext cx="4822825" cy="4673600"/>
          </a:xfrm>
          <a:custGeom>
            <a:avLst/>
            <a:gdLst/>
            <a:ahLst/>
            <a:cxnLst>
              <a:cxn ang="0">
                <a:pos x="323" y="10641"/>
              </a:cxn>
              <a:cxn ang="0">
                <a:pos x="10800" y="322"/>
              </a:cxn>
              <a:cxn ang="0">
                <a:pos x="21276" y="10641"/>
              </a:cxn>
              <a:cxn ang="0">
                <a:pos x="21598" y="10636"/>
              </a:cxn>
              <a:cxn ang="0">
                <a:pos x="10799" y="0"/>
              </a:cxn>
              <a:cxn ang="0">
                <a:pos x="1" y="10636"/>
              </a:cxn>
              <a:cxn ang="0">
                <a:pos x="323" y="10641"/>
              </a:cxn>
            </a:cxnLst>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rotWithShape="1">
            <a:gsLst>
              <a:gs pos="0">
                <a:srgbClr val="E2E2E2"/>
              </a:gs>
              <a:gs pos="50000">
                <a:schemeClr val="bg2"/>
              </a:gs>
              <a:gs pos="100000">
                <a:srgbClr val="E2E2E2"/>
              </a:gs>
            </a:gsLst>
            <a:lin ang="0" scaled="1"/>
            <a:tileRect/>
          </a:gradFill>
          <a:ln w="9525">
            <a:noFill/>
          </a:ln>
        </p:spPr>
        <p:txBody>
          <a:bodyPr/>
          <a:p>
            <a:endParaRPr lang="zh-CN" altLang="en-US"/>
          </a:p>
        </p:txBody>
      </p:sp>
      <p:sp>
        <p:nvSpPr>
          <p:cNvPr id="9222" name="AutoShape 47"/>
          <p:cNvSpPr/>
          <p:nvPr/>
        </p:nvSpPr>
        <p:spPr>
          <a:xfrm rot="5400000" flipH="1">
            <a:off x="-1965325" y="1958975"/>
            <a:ext cx="4030663" cy="3830638"/>
          </a:xfrm>
          <a:custGeom>
            <a:avLst/>
            <a:gdLst/>
            <a:ahLst/>
            <a:cxnLst>
              <a:cxn ang="0">
                <a:pos x="2004881" y="1916907"/>
              </a:cxn>
              <a:cxn ang="0">
                <a:pos x="2015331" y="1906967"/>
              </a:cxn>
              <a:cxn ang="0">
                <a:pos x="2025781" y="1916729"/>
              </a:cxn>
              <a:cxn ang="0">
                <a:pos x="4030662" y="1916907"/>
              </a:cxn>
              <a:cxn ang="0">
                <a:pos x="2015331" y="0"/>
              </a:cxn>
              <a:cxn ang="0">
                <a:pos x="0" y="1916907"/>
              </a:cxn>
              <a:cxn ang="0">
                <a:pos x="2004881" y="1916907"/>
              </a:cxn>
            </a:cxnLst>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gradFill rotWithShape="1">
            <a:gsLst>
              <a:gs pos="0">
                <a:schemeClr val="hlink">
                  <a:alpha val="35999"/>
                </a:schemeClr>
              </a:gs>
              <a:gs pos="100000">
                <a:srgbClr val="CBEEFF"/>
              </a:gs>
            </a:gsLst>
            <a:lin ang="5400000" scaled="1"/>
            <a:tileRect/>
          </a:gradFill>
          <a:ln w="9525">
            <a:noFill/>
          </a:ln>
        </p:spPr>
        <p:txBody>
          <a:bodyPr/>
          <a:p>
            <a:endParaRPr lang="zh-CN" altLang="en-US"/>
          </a:p>
        </p:txBody>
      </p:sp>
      <p:sp>
        <p:nvSpPr>
          <p:cNvPr id="9223" name="AutoShape 48"/>
          <p:cNvSpPr/>
          <p:nvPr/>
        </p:nvSpPr>
        <p:spPr>
          <a:xfrm>
            <a:off x="2916238" y="4941888"/>
            <a:ext cx="4937125" cy="679450"/>
          </a:xfrm>
          <a:prstGeom prst="roundRect">
            <a:avLst>
              <a:gd name="adj" fmla="val 50000"/>
            </a:avLst>
          </a:prstGeom>
          <a:noFill/>
          <a:ln w="28575" cap="flat" cmpd="sng">
            <a:solidFill>
              <a:schemeClr val="bg2"/>
            </a:solidFill>
            <a:prstDash val="solid"/>
            <a:round/>
            <a:headEnd type="none" w="med" len="med"/>
            <a:tailEnd type="none" w="med" len="med"/>
          </a:ln>
        </p:spPr>
        <p:txBody>
          <a:bodyPr wrap="none" anchor="ctr"/>
          <a:p>
            <a:pPr lvl="0" indent="0" algn="ctr" eaLnBrk="0" hangingPunct="0"/>
            <a:endParaRPr lang="zh-CN" altLang="en-US" sz="3600" dirty="0">
              <a:solidFill>
                <a:srgbClr val="000000"/>
              </a:solidFill>
              <a:latin typeface="黑体" panose="02010600030101010101" pitchFamily="1" charset="-122"/>
              <a:ea typeface="黑体" panose="02010600030101010101" pitchFamily="1" charset="-122"/>
            </a:endParaRPr>
          </a:p>
        </p:txBody>
      </p:sp>
      <p:sp>
        <p:nvSpPr>
          <p:cNvPr id="9224" name="TextBox 2"/>
          <p:cNvSpPr txBox="1"/>
          <p:nvPr/>
        </p:nvSpPr>
        <p:spPr>
          <a:xfrm>
            <a:off x="3492500" y="3286125"/>
            <a:ext cx="4360863" cy="639763"/>
          </a:xfrm>
          <a:prstGeom prst="rect">
            <a:avLst/>
          </a:prstGeom>
          <a:noFill/>
          <a:ln w="9525">
            <a:noFill/>
          </a:ln>
        </p:spPr>
        <p:txBody>
          <a:bodyPr wrap="square" anchor="t">
            <a:spAutoFit/>
          </a:bodyPr>
          <a:p>
            <a:pPr lvl="0" indent="0" eaLnBrk="0" hangingPunct="0"/>
            <a:r>
              <a:rPr lang="zh-CN" altLang="en-US" sz="3600" dirty="0">
                <a:latin typeface="Arial" panose="020B0604020202020204" pitchFamily="34" charset="0"/>
                <a:ea typeface="黑体" panose="02010600030101010101" pitchFamily="1" charset="-122"/>
              </a:rPr>
              <a:t>二、争当时代新农民</a:t>
            </a:r>
            <a:endParaRPr lang="zh-CN" altLang="en-US" sz="3600" dirty="0">
              <a:latin typeface="Arial" panose="020B0604020202020204" pitchFamily="34" charset="0"/>
              <a:ea typeface="黑体" panose="02010600030101010101" pitchFamily="1" charset="-122"/>
            </a:endParaRPr>
          </a:p>
        </p:txBody>
      </p:sp>
      <p:sp>
        <p:nvSpPr>
          <p:cNvPr id="9225" name="TextBox 3"/>
          <p:cNvSpPr txBox="1"/>
          <p:nvPr/>
        </p:nvSpPr>
        <p:spPr>
          <a:xfrm>
            <a:off x="3203575" y="4941888"/>
            <a:ext cx="4370388" cy="639762"/>
          </a:xfrm>
          <a:prstGeom prst="rect">
            <a:avLst/>
          </a:prstGeom>
          <a:noFill/>
          <a:ln w="9525">
            <a:noFill/>
          </a:ln>
        </p:spPr>
        <p:txBody>
          <a:bodyPr wrap="square" anchor="t">
            <a:spAutoFit/>
          </a:bodyPr>
          <a:p>
            <a:pPr lvl="0" indent="0" eaLnBrk="0" hangingPunct="0"/>
            <a:r>
              <a:rPr lang="zh-CN" altLang="en-US" sz="3600" dirty="0">
                <a:latin typeface="Arial" panose="020B0604020202020204" pitchFamily="34" charset="0"/>
                <a:ea typeface="黑体" panose="02010600030101010101" pitchFamily="1" charset="-122"/>
                <a:sym typeface="Arial" panose="020B0604020202020204" pitchFamily="34" charset="0"/>
              </a:rPr>
              <a:t>三、大力发展新农业</a:t>
            </a:r>
            <a:endParaRPr lang="zh-CN" altLang="en-US" sz="3600" dirty="0">
              <a:latin typeface="Arial" panose="020B0604020202020204" pitchFamily="34" charset="0"/>
              <a:ea typeface="黑体" panose="02010600030101010101" pitchFamily="1" charset="-122"/>
              <a:sym typeface="Arial" panose="020B0604020202020204" pitchFamily="34" charset="0"/>
            </a:endParaRPr>
          </a:p>
        </p:txBody>
      </p:sp>
      <p:grpSp>
        <p:nvGrpSpPr>
          <p:cNvPr id="9226" name="Group 20"/>
          <p:cNvGrpSpPr/>
          <p:nvPr/>
        </p:nvGrpSpPr>
        <p:grpSpPr>
          <a:xfrm>
            <a:off x="1908175" y="1773238"/>
            <a:ext cx="647700" cy="576262"/>
            <a:chOff x="0" y="0"/>
            <a:chExt cx="1615" cy="1615"/>
          </a:xfrm>
        </p:grpSpPr>
        <p:sp>
          <p:nvSpPr>
            <p:cNvPr id="9227" name="Oval 61"/>
            <p:cNvSpPr/>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228" name="Oval 62"/>
            <p:cNvSpPr/>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229" name="Oval 63"/>
            <p:cNvSpPr/>
            <p:nvPr/>
          </p:nvSpPr>
          <p:spPr>
            <a:xfrm>
              <a:off x="173" y="175"/>
              <a:ext cx="1270" cy="1265"/>
            </a:xfrm>
            <a:prstGeom prst="ellipse">
              <a:avLst/>
            </a:prstGeom>
            <a:gradFill rotWithShape="1">
              <a:gsLst>
                <a:gs pos="0">
                  <a:srgbClr val="FFFFFF"/>
                </a:gs>
                <a:gs pos="50000">
                  <a:schemeClr val="hlink"/>
                </a:gs>
                <a:gs pos="100000">
                  <a:srgbClr val="FFFFFF"/>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230" name="Oval 64"/>
            <p:cNvSpPr/>
            <p:nvPr/>
          </p:nvSpPr>
          <p:spPr>
            <a:xfrm>
              <a:off x="176" y="176"/>
              <a:ext cx="1262" cy="1264"/>
            </a:xfrm>
            <a:prstGeom prst="ellipse">
              <a:avLst/>
            </a:prstGeom>
            <a:gradFill rotWithShape="1">
              <a:gsLst>
                <a:gs pos="0">
                  <a:srgbClr val="000000"/>
                </a:gs>
                <a:gs pos="100000">
                  <a:srgbClr val="48BE67"/>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231" name="Oval 65"/>
            <p:cNvSpPr/>
            <p:nvPr/>
          </p:nvSpPr>
          <p:spPr>
            <a:xfrm>
              <a:off x="254" y="254"/>
              <a:ext cx="1097" cy="1107"/>
            </a:xfrm>
            <a:prstGeom prst="ellipse">
              <a:avLst/>
            </a:prstGeom>
            <a:gradFill rotWithShape="1">
              <a:gsLst>
                <a:gs pos="0">
                  <a:srgbClr val="376E8A"/>
                </a:gs>
                <a:gs pos="50000">
                  <a:schemeClr val="hlink"/>
                </a:gs>
                <a:gs pos="100000">
                  <a:srgbClr val="376E8A"/>
                </a:gs>
              </a:gsLst>
              <a:lin ang="18900000" scaled="1"/>
              <a:tileRect/>
            </a:gradFill>
            <a:ln w="9525">
              <a:noFill/>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232" name="Oval 66"/>
            <p:cNvSpPr/>
            <p:nvPr/>
          </p:nvSpPr>
          <p:spPr>
            <a:xfrm>
              <a:off x="259" y="259"/>
              <a:ext cx="1096" cy="1098"/>
            </a:xfrm>
            <a:prstGeom prst="ellipse">
              <a:avLst/>
            </a:prstGeom>
            <a:solidFill>
              <a:srgbClr val="00B0F0"/>
            </a:solidFill>
            <a:ln w="9525" cap="flat" cmpd="sng">
              <a:solidFill>
                <a:srgbClr val="00B0F0"/>
              </a:solidFill>
              <a:prstDash val="solid"/>
              <a:round/>
              <a:headEnd type="none" w="med" len="med"/>
              <a:tailEnd type="none" w="med" len="med"/>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grpSp>
      <p:grpSp>
        <p:nvGrpSpPr>
          <p:cNvPr id="9233" name="Group 28"/>
          <p:cNvGrpSpPr/>
          <p:nvPr/>
        </p:nvGrpSpPr>
        <p:grpSpPr>
          <a:xfrm>
            <a:off x="2124075" y="4941888"/>
            <a:ext cx="647700" cy="647700"/>
            <a:chOff x="0" y="0"/>
            <a:chExt cx="1615" cy="1615"/>
          </a:xfrm>
        </p:grpSpPr>
        <p:sp>
          <p:nvSpPr>
            <p:cNvPr id="9234" name="Oval 61"/>
            <p:cNvSpPr/>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235" name="Oval 62"/>
            <p:cNvSpPr/>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236" name="Oval 63"/>
            <p:cNvSpPr/>
            <p:nvPr/>
          </p:nvSpPr>
          <p:spPr>
            <a:xfrm>
              <a:off x="172" y="172"/>
              <a:ext cx="1271" cy="1271"/>
            </a:xfrm>
            <a:prstGeom prst="ellipse">
              <a:avLst/>
            </a:prstGeom>
            <a:gradFill rotWithShape="1">
              <a:gsLst>
                <a:gs pos="0">
                  <a:srgbClr val="FFFFFF"/>
                </a:gs>
                <a:gs pos="50000">
                  <a:schemeClr val="hlink"/>
                </a:gs>
                <a:gs pos="100000">
                  <a:srgbClr val="FFFFFF"/>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237" name="Oval 64"/>
            <p:cNvSpPr/>
            <p:nvPr/>
          </p:nvSpPr>
          <p:spPr>
            <a:xfrm>
              <a:off x="176" y="176"/>
              <a:ext cx="1262" cy="1264"/>
            </a:xfrm>
            <a:prstGeom prst="ellipse">
              <a:avLst/>
            </a:prstGeom>
            <a:gradFill rotWithShape="1">
              <a:gsLst>
                <a:gs pos="0">
                  <a:srgbClr val="000000"/>
                </a:gs>
                <a:gs pos="100000">
                  <a:srgbClr val="48BE67"/>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238" name="Oval 65"/>
            <p:cNvSpPr/>
            <p:nvPr/>
          </p:nvSpPr>
          <p:spPr>
            <a:xfrm>
              <a:off x="255" y="255"/>
              <a:ext cx="1098" cy="1104"/>
            </a:xfrm>
            <a:prstGeom prst="ellipse">
              <a:avLst/>
            </a:prstGeom>
            <a:gradFill rotWithShape="1">
              <a:gsLst>
                <a:gs pos="0">
                  <a:srgbClr val="376E8A"/>
                </a:gs>
                <a:gs pos="50000">
                  <a:schemeClr val="hlink"/>
                </a:gs>
                <a:gs pos="100000">
                  <a:srgbClr val="376E8A"/>
                </a:gs>
              </a:gsLst>
              <a:lin ang="18900000" scaled="1"/>
              <a:tileRect/>
            </a:gradFill>
            <a:ln w="9525">
              <a:noFill/>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239" name="Oval 66"/>
            <p:cNvSpPr/>
            <p:nvPr/>
          </p:nvSpPr>
          <p:spPr>
            <a:xfrm>
              <a:off x="259" y="259"/>
              <a:ext cx="1096" cy="1098"/>
            </a:xfrm>
            <a:prstGeom prst="ellipse">
              <a:avLst/>
            </a:prstGeom>
            <a:solidFill>
              <a:schemeClr val="tx1"/>
            </a:solidFill>
            <a:ln w="9525" cap="flat" cmpd="sng">
              <a:solidFill>
                <a:srgbClr val="00B0F0"/>
              </a:solidFill>
              <a:prstDash val="solid"/>
              <a:round/>
              <a:headEnd type="none" w="med" len="med"/>
              <a:tailEnd type="none" w="med" len="med"/>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grpSp>
      <p:sp>
        <p:nvSpPr>
          <p:cNvPr id="9240" name="AutoShape 48"/>
          <p:cNvSpPr/>
          <p:nvPr/>
        </p:nvSpPr>
        <p:spPr>
          <a:xfrm>
            <a:off x="2709863" y="1701800"/>
            <a:ext cx="4862512" cy="647700"/>
          </a:xfrm>
          <a:prstGeom prst="roundRect">
            <a:avLst>
              <a:gd name="adj" fmla="val 50000"/>
            </a:avLst>
          </a:prstGeom>
          <a:noFill/>
          <a:ln w="28575" cap="flat" cmpd="sng">
            <a:solidFill>
              <a:schemeClr val="bg2"/>
            </a:solidFill>
            <a:prstDash val="solid"/>
            <a:round/>
            <a:headEnd type="none" w="med" len="med"/>
            <a:tailEnd type="none" w="med" len="med"/>
          </a:ln>
        </p:spPr>
        <p:txBody>
          <a:bodyPr wrap="none" anchor="ctr"/>
          <a:p>
            <a:pPr lvl="0" indent="0" algn="ctr" eaLnBrk="0" hangingPunct="0"/>
            <a:endParaRPr lang="zh-CN" altLang="en-US" sz="3600" dirty="0">
              <a:solidFill>
                <a:srgbClr val="000000"/>
              </a:solidFill>
              <a:latin typeface="黑体" panose="02010600030101010101" pitchFamily="1" charset="-122"/>
              <a:ea typeface="黑体" panose="02010600030101010101" pitchFamily="1" charset="-122"/>
            </a:endParaRPr>
          </a:p>
        </p:txBody>
      </p:sp>
      <p:sp>
        <p:nvSpPr>
          <p:cNvPr id="9241" name="文本框 5154"/>
          <p:cNvSpPr txBox="1"/>
          <p:nvPr/>
        </p:nvSpPr>
        <p:spPr>
          <a:xfrm>
            <a:off x="2916238" y="1701800"/>
            <a:ext cx="4351337" cy="639763"/>
          </a:xfrm>
          <a:prstGeom prst="rect">
            <a:avLst/>
          </a:prstGeom>
          <a:noFill/>
          <a:ln w="9525">
            <a:noFill/>
          </a:ln>
        </p:spPr>
        <p:txBody>
          <a:bodyPr wrap="square" anchor="t">
            <a:spAutoFit/>
          </a:bodyPr>
          <a:p>
            <a:pPr lvl="0" indent="0"/>
            <a:r>
              <a:rPr lang="zh-CN" altLang="en-US" sz="3600" dirty="0">
                <a:latin typeface="Arial" panose="020B0604020202020204" pitchFamily="34" charset="0"/>
                <a:ea typeface="黑体" panose="02010600030101010101" pitchFamily="1" charset="-122"/>
              </a:rPr>
              <a:t>一、农村农业新形势</a:t>
            </a:r>
            <a:endParaRPr lang="zh-CN" altLang="en-US" sz="3600" dirty="0">
              <a:latin typeface="Arial" panose="020B0604020202020204" pitchFamily="34" charset="0"/>
              <a:ea typeface="黑体" panose="02010600030101010101" pitchFamily="1" charset="-122"/>
            </a:endParaRPr>
          </a:p>
        </p:txBody>
      </p:sp>
      <p:grpSp>
        <p:nvGrpSpPr>
          <p:cNvPr id="9242" name="Group 13"/>
          <p:cNvGrpSpPr/>
          <p:nvPr/>
        </p:nvGrpSpPr>
        <p:grpSpPr>
          <a:xfrm>
            <a:off x="2484438" y="3357563"/>
            <a:ext cx="647700" cy="574675"/>
            <a:chOff x="0" y="0"/>
            <a:chExt cx="1615" cy="1615"/>
          </a:xfrm>
        </p:grpSpPr>
        <p:sp>
          <p:nvSpPr>
            <p:cNvPr id="9243" name="Oval 61"/>
            <p:cNvSpPr/>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wrap="none" anchor="ct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9244" name="Oval 62"/>
            <p:cNvSpPr/>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9245" name="Oval 63"/>
            <p:cNvSpPr/>
            <p:nvPr/>
          </p:nvSpPr>
          <p:spPr>
            <a:xfrm>
              <a:off x="177" y="177"/>
              <a:ext cx="1260" cy="1260"/>
            </a:xfrm>
            <a:prstGeom prst="ellipse">
              <a:avLst/>
            </a:prstGeom>
            <a:gradFill rotWithShape="1">
              <a:gsLst>
                <a:gs pos="0">
                  <a:srgbClr val="FFFFFF"/>
                </a:gs>
                <a:gs pos="50000">
                  <a:schemeClr val="hlink"/>
                </a:gs>
                <a:gs pos="100000">
                  <a:srgbClr val="FFFFFF"/>
                </a:gs>
              </a:gsLst>
              <a:lin ang="2700000" scaled="1"/>
              <a:tileRect/>
            </a:gradFill>
            <a:ln w="9525">
              <a:noFill/>
            </a:ln>
          </p:spPr>
          <p:txBody>
            <a:bodyPr wrap="non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9246" name="Oval 64"/>
            <p:cNvSpPr/>
            <p:nvPr/>
          </p:nvSpPr>
          <p:spPr>
            <a:xfrm>
              <a:off x="176" y="176"/>
              <a:ext cx="1262" cy="1264"/>
            </a:xfrm>
            <a:prstGeom prst="ellipse">
              <a:avLst/>
            </a:prstGeom>
            <a:gradFill rotWithShape="1">
              <a:gsLst>
                <a:gs pos="0">
                  <a:srgbClr val="000000"/>
                </a:gs>
                <a:gs pos="100000">
                  <a:srgbClr val="48BE67"/>
                </a:gs>
              </a:gsLst>
              <a:lin ang="2700000" scaled="1"/>
              <a:tileRect/>
            </a:gradFill>
            <a:ln w="9525">
              <a:noFill/>
            </a:ln>
          </p:spPr>
          <p:txBody>
            <a:bodyPr wrap="non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9247" name="Oval 65"/>
            <p:cNvSpPr/>
            <p:nvPr/>
          </p:nvSpPr>
          <p:spPr>
            <a:xfrm>
              <a:off x="254" y="256"/>
              <a:ext cx="1100" cy="1103"/>
            </a:xfrm>
            <a:prstGeom prst="ellipse">
              <a:avLst/>
            </a:prstGeom>
            <a:gradFill rotWithShape="1">
              <a:gsLst>
                <a:gs pos="0">
                  <a:srgbClr val="376E8A"/>
                </a:gs>
                <a:gs pos="50000">
                  <a:schemeClr val="hlink"/>
                </a:gs>
                <a:gs pos="100000">
                  <a:srgbClr val="376E8A"/>
                </a:gs>
              </a:gsLst>
              <a:lin ang="18900000" scaled="1"/>
              <a:tileRect/>
            </a:gradFill>
            <a:ln w="9525">
              <a:noFill/>
            </a:ln>
          </p:spPr>
          <p:txBody>
            <a:bodyPr wrap="squar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9248" name="Oval 66"/>
            <p:cNvSpPr/>
            <p:nvPr/>
          </p:nvSpPr>
          <p:spPr>
            <a:xfrm>
              <a:off x="259" y="259"/>
              <a:ext cx="1096" cy="1098"/>
            </a:xfrm>
            <a:prstGeom prst="ellipse">
              <a:avLst/>
            </a:prstGeom>
            <a:solidFill>
              <a:srgbClr val="7030A0"/>
            </a:solidFill>
            <a:ln w="9525">
              <a:noFill/>
            </a:ln>
          </p:spPr>
          <p:txBody>
            <a:bodyPr wrap="squar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grpSp>
      <p:sp>
        <p:nvSpPr>
          <p:cNvPr id="9249" name="AutoShape 48"/>
          <p:cNvSpPr/>
          <p:nvPr/>
        </p:nvSpPr>
        <p:spPr>
          <a:xfrm>
            <a:off x="3276600" y="3286125"/>
            <a:ext cx="4816475" cy="647700"/>
          </a:xfrm>
          <a:prstGeom prst="roundRect">
            <a:avLst>
              <a:gd name="adj" fmla="val 50000"/>
            </a:avLst>
          </a:prstGeom>
          <a:noFill/>
          <a:ln w="28575" cap="flat" cmpd="sng">
            <a:solidFill>
              <a:schemeClr val="bg2"/>
            </a:solidFill>
            <a:prstDash val="solid"/>
            <a:round/>
            <a:headEnd type="none" w="med" len="med"/>
            <a:tailEnd type="none" w="med" len="med"/>
          </a:ln>
        </p:spPr>
        <p:txBody>
          <a:bodyPr wrap="none" anchor="ctr"/>
          <a:p>
            <a:pPr lvl="0" indent="0" algn="ctr" eaLnBrk="0" hangingPunct="0"/>
            <a:endParaRPr lang="zh-CN" altLang="en-US" sz="2800" dirty="0">
              <a:solidFill>
                <a:srgbClr val="000000"/>
              </a:solidFill>
              <a:latin typeface="黑体" panose="02010600030101010101" pitchFamily="1" charset="-122"/>
              <a:ea typeface="黑体" panose="02010600030101010101" pitchFamily="1"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1"/>
          <p:cNvSpPr txBox="1"/>
          <p:nvPr/>
        </p:nvSpPr>
        <p:spPr>
          <a:xfrm>
            <a:off x="457200" y="1144588"/>
            <a:ext cx="8315325" cy="5029200"/>
          </a:xfrm>
          <a:prstGeom prst="rect">
            <a:avLst/>
          </a:prstGeom>
          <a:noFill/>
          <a:ln w="9525">
            <a:noFill/>
          </a:ln>
        </p:spPr>
        <p:txBody>
          <a:bodyPr wrap="square" anchor="t">
            <a:spAutoFit/>
          </a:bodyPr>
          <a:p>
            <a:pPr lvl="0" indent="0">
              <a:lnSpc>
                <a:spcPct val="150000"/>
              </a:lnSpc>
            </a:pPr>
            <a:r>
              <a:rPr lang="zh-CN" altLang="en-US" sz="2400">
                <a:latin typeface="Arial" panose="020B0604020202020204" pitchFamily="34" charset="0"/>
                <a:ea typeface="宋体" panose="02010600030101010101" pitchFamily="2" charset="-122"/>
              </a:rPr>
              <a:t>国家统计局称，居民收入稳定增长，城乡差距继续缩小。</a:t>
            </a:r>
            <a:endParaRPr lang="zh-CN" altLang="en-US" sz="2400">
              <a:latin typeface="Arial" panose="020B0604020202020204" pitchFamily="34" charset="0"/>
              <a:ea typeface="宋体" panose="02010600030101010101" pitchFamily="2" charset="-122"/>
            </a:endParaRPr>
          </a:p>
          <a:p>
            <a:pPr lvl="0" indent="0">
              <a:lnSpc>
                <a:spcPct val="150000"/>
              </a:lnSpc>
            </a:pPr>
            <a:r>
              <a:rPr lang="zh-CN" altLang="en-US" sz="2400">
                <a:latin typeface="Arial" panose="020B0604020202020204" pitchFamily="34" charset="0"/>
                <a:ea typeface="宋体" panose="02010600030101010101" pitchFamily="2" charset="-122"/>
              </a:rPr>
              <a:t>　　2016年我国居民人均可支配收入23821元，比上年名义增长8.4%。按照常住地分，城镇居民人均可支配收入33613元，增长7.8%。农村居民人均可支配收入12363元，增长8.2%。全国居民按照五等分收入分组，低收入组人均可支配收入5529元，中等偏下收入组人均可支配收入12899元，中等收入组人均可支配收入59259元。城乡居民人均收入倍差2.72，比上年缩小0.01。农业人口不断转化为城市人口。从城乡结构看，我国城镇人口比重也即是城镇化率为57.35%。</a:t>
            </a:r>
            <a:endParaRPr lang="zh-CN" altLang="en-US" sz="2400">
              <a:latin typeface="Arial" panose="020B0604020202020204" pitchFamily="34" charset="0"/>
              <a:ea typeface="宋体" panose="02010600030101010101" pitchFamily="2" charset="-122"/>
            </a:endParaRPr>
          </a:p>
        </p:txBody>
      </p:sp>
      <p:sp>
        <p:nvSpPr>
          <p:cNvPr id="27650" name="Rectangle 3"/>
          <p:cNvSpPr>
            <a:spLocks noGrp="1"/>
          </p:cNvSpPr>
          <p:nvPr/>
        </p:nvSpPr>
        <p:spPr>
          <a:xfrm>
            <a:off x="457200" y="319088"/>
            <a:ext cx="8229600" cy="563562"/>
          </a:xfrm>
          <a:prstGeom prst="rect">
            <a:avLst/>
          </a:prstGeom>
          <a:noFill/>
          <a:ln w="9525">
            <a:noFill/>
          </a:ln>
        </p:spPr>
        <p:txBody>
          <a:bodyPr wrap="square" anchor="ctr"/>
          <a:p>
            <a:pPr lvl="0" indent="0" eaLnBrk="0" hangingPunct="0"/>
            <a:r>
              <a:rPr lang="zh-CN" altLang="en-US" sz="2800">
                <a:solidFill>
                  <a:schemeClr val="tx2"/>
                </a:solidFill>
                <a:latin typeface="黑体" panose="02010600030101010101" pitchFamily="1" charset="-122"/>
                <a:ea typeface="黑体" panose="02010600030101010101" pitchFamily="1" charset="-122"/>
                <a:sym typeface="Arial" panose="020B0604020202020204" pitchFamily="34" charset="0"/>
              </a:rPr>
              <a:t>农民增收实现“十三连快”</a:t>
            </a:r>
            <a:endParaRPr lang="zh-CN" altLang="en-US" sz="2800">
              <a:solidFill>
                <a:schemeClr val="tx2"/>
              </a:solidFill>
              <a:latin typeface="黑体" panose="02010600030101010101" pitchFamily="1" charset="-122"/>
              <a:ea typeface="黑体" panose="02010600030101010101" pitchFamily="1" charset="-122"/>
              <a:sym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Rectangle 3"/>
          <p:cNvSpPr>
            <a:spLocks noGrp="1"/>
          </p:cNvSpPr>
          <p:nvPr>
            <p:ph type="title"/>
          </p:nvPr>
        </p:nvSpPr>
        <p:spPr/>
        <p:txBody>
          <a:bodyPr wrap="square" anchor="ctr"/>
          <a:p>
            <a:pPr lvl="0" indent="0"/>
            <a:r>
              <a:rPr lang="zh-CN" altLang="en-US" sz="2800" b="1">
                <a:latin typeface="黑体" panose="02010600030101010101" pitchFamily="1" charset="-122"/>
                <a:ea typeface="黑体" panose="02010600030101010101" pitchFamily="1" charset="-122"/>
                <a:sym typeface="Arial" panose="020B0604020202020204" pitchFamily="34" charset="0"/>
              </a:rPr>
              <a:t>农民增收实现“十三连快”</a:t>
            </a:r>
            <a:endParaRPr lang="zh-CN" altLang="en-US" sz="2800" b="1">
              <a:latin typeface="黑体" panose="02010600030101010101" pitchFamily="1" charset="-122"/>
              <a:ea typeface="黑体" panose="02010600030101010101" pitchFamily="1" charset="-122"/>
              <a:sym typeface="Arial" panose="020B0604020202020204" pitchFamily="34" charset="0"/>
            </a:endParaRPr>
          </a:p>
        </p:txBody>
      </p:sp>
      <p:sp>
        <p:nvSpPr>
          <p:cNvPr id="28674" name="Text Box 6"/>
          <p:cNvSpPr txBox="1"/>
          <p:nvPr/>
        </p:nvSpPr>
        <p:spPr>
          <a:xfrm>
            <a:off x="107950" y="1196975"/>
            <a:ext cx="7380288" cy="493713"/>
          </a:xfrm>
          <a:prstGeom prst="rect">
            <a:avLst/>
          </a:prstGeom>
          <a:noFill/>
          <a:ln w="9525">
            <a:noFill/>
          </a:ln>
        </p:spPr>
        <p:txBody>
          <a:bodyPr anchor="t">
            <a:spAutoFit/>
          </a:bodyPr>
          <a:p>
            <a:pPr lvl="0" indent="0">
              <a:lnSpc>
                <a:spcPct val="120000"/>
              </a:lnSpc>
            </a:pPr>
            <a:r>
              <a:rPr lang="zh-CN" altLang="en-US" sz="2200" dirty="0">
                <a:latin typeface="黑体" panose="02010600030101010101" pitchFamily="1" charset="-122"/>
                <a:ea typeface="黑体" panose="02010600030101010101" pitchFamily="1" charset="-122"/>
              </a:rPr>
              <a:t>农民增收的动力主要来源于四个方面：</a:t>
            </a:r>
            <a:endParaRPr lang="zh-CN" altLang="en-US" sz="2200" dirty="0">
              <a:latin typeface="黑体" panose="02010600030101010101" pitchFamily="1" charset="-122"/>
              <a:ea typeface="黑体" panose="02010600030101010101" pitchFamily="1" charset="-122"/>
            </a:endParaRPr>
          </a:p>
        </p:txBody>
      </p:sp>
      <p:grpSp>
        <p:nvGrpSpPr>
          <p:cNvPr id="22532" name="Group 55"/>
          <p:cNvGrpSpPr/>
          <p:nvPr/>
        </p:nvGrpSpPr>
        <p:grpSpPr>
          <a:xfrm>
            <a:off x="1290638" y="5338763"/>
            <a:ext cx="4338637" cy="608012"/>
            <a:chOff x="0" y="0"/>
            <a:chExt cx="3203" cy="582"/>
          </a:xfrm>
        </p:grpSpPr>
        <p:sp>
          <p:nvSpPr>
            <p:cNvPr id="28676" name="AutoShape 56"/>
            <p:cNvSpPr/>
            <p:nvPr/>
          </p:nvSpPr>
          <p:spPr>
            <a:xfrm>
              <a:off x="0" y="0"/>
              <a:ext cx="3203" cy="582"/>
            </a:xfrm>
            <a:prstGeom prst="roundRect">
              <a:avLst>
                <a:gd name="adj" fmla="val 16667"/>
              </a:avLst>
            </a:prstGeom>
            <a:gradFill rotWithShape="1">
              <a:gsLst>
                <a:gs pos="0">
                  <a:srgbClr val="5B3C94"/>
                </a:gs>
                <a:gs pos="100000">
                  <a:schemeClr val="accent2"/>
                </a:gs>
              </a:gsLst>
              <a:lin ang="0" scaled="1"/>
              <a:tileRect/>
            </a:gradFill>
            <a:ln w="9525"/>
            <a:scene3d>
              <a:camera prst="legacyPerspectiveBottom">
                <a:rot lat="0" lon="0" rev="0"/>
              </a:camera>
              <a:lightRig rig="legacyNormal3" dir="r"/>
            </a:scene3d>
            <a:sp3d extrusionH="430200" prstMaterial="legacyMatte">
              <a:bevelT w="13500" h="13500" prst="angle"/>
              <a:bevelB w="13500" h="13500" prst="angle"/>
              <a:extrusionClr>
                <a:schemeClr val="accent2"/>
              </a:extrusionClr>
            </a:sp3d>
          </p:spPr>
          <p:txBody>
            <a:bodyPr wrap="none" anchor="ctr">
              <a:flatTx/>
            </a:bodyPr>
            <a:p>
              <a:pPr lvl="0" indent="0" algn="ctr"/>
              <a:endParaRPr lang="zh-CN" altLang="en-US" dirty="0">
                <a:latin typeface="Arial" panose="020B0604020202020204" pitchFamily="34" charset="0"/>
                <a:ea typeface="宋体" panose="02010600030101010101" pitchFamily="2" charset="-122"/>
              </a:endParaRPr>
            </a:p>
          </p:txBody>
        </p:sp>
        <p:sp>
          <p:nvSpPr>
            <p:cNvPr id="28677" name="Line 57"/>
            <p:cNvSpPr/>
            <p:nvPr/>
          </p:nvSpPr>
          <p:spPr>
            <a:xfrm>
              <a:off x="78" y="579"/>
              <a:ext cx="2950" cy="0"/>
            </a:xfrm>
            <a:prstGeom prst="line">
              <a:avLst/>
            </a:prstGeom>
            <a:ln w="3175" cap="flat" cmpd="sng">
              <a:solidFill>
                <a:srgbClr val="FFFFFF">
                  <a:alpha val="0"/>
                </a:srgbClr>
              </a:solidFill>
              <a:prstDash val="solid"/>
              <a:round/>
              <a:headEnd type="none" w="med" len="med"/>
              <a:tailEnd type="none" w="med" len="med"/>
            </a:ln>
          </p:spPr>
          <p:txBody>
            <a:bodyPr anchor="t"/>
            <a:p>
              <a:pPr lvl="0" indent="0" eaLnBrk="0" hangingPunct="0"/>
              <a:endParaRPr lang="zh-CN" altLang="en-US" dirty="0">
                <a:latin typeface="Arial" panose="020B0604020202020204" pitchFamily="34" charset="0"/>
                <a:ea typeface="宋体" panose="02010600030101010101" pitchFamily="2" charset="-122"/>
              </a:endParaRPr>
            </a:p>
          </p:txBody>
        </p:sp>
        <p:sp>
          <p:nvSpPr>
            <p:cNvPr id="28678" name="Line 58"/>
            <p:cNvSpPr/>
            <p:nvPr/>
          </p:nvSpPr>
          <p:spPr>
            <a:xfrm>
              <a:off x="93" y="0"/>
              <a:ext cx="2950" cy="0"/>
            </a:xfrm>
            <a:prstGeom prst="line">
              <a:avLst/>
            </a:prstGeom>
            <a:ln w="3175" cap="flat" cmpd="sng">
              <a:solidFill>
                <a:srgbClr val="FFFFFF">
                  <a:alpha val="25000"/>
                </a:srgbClr>
              </a:solidFill>
              <a:prstDash val="solid"/>
              <a:round/>
              <a:headEnd type="none" w="med" len="med"/>
              <a:tailEnd type="none" w="med" len="med"/>
            </a:ln>
          </p:spPr>
          <p:txBody>
            <a:bodyPr anchor="t"/>
            <a:p>
              <a:pPr lvl="0" indent="0" eaLnBrk="0" hangingPunct="0"/>
              <a:endParaRPr lang="zh-CN" altLang="en-US" dirty="0">
                <a:latin typeface="Arial" panose="020B0604020202020204" pitchFamily="34" charset="0"/>
                <a:ea typeface="宋体" panose="02010600030101010101" pitchFamily="2" charset="-122"/>
              </a:endParaRPr>
            </a:p>
          </p:txBody>
        </p:sp>
      </p:grpSp>
      <p:grpSp>
        <p:nvGrpSpPr>
          <p:cNvPr id="22536" name="Group 59"/>
          <p:cNvGrpSpPr/>
          <p:nvPr/>
        </p:nvGrpSpPr>
        <p:grpSpPr>
          <a:xfrm>
            <a:off x="1331913" y="3311525"/>
            <a:ext cx="4343400" cy="608013"/>
            <a:chOff x="0" y="0"/>
            <a:chExt cx="3203" cy="582"/>
          </a:xfrm>
        </p:grpSpPr>
        <p:sp>
          <p:nvSpPr>
            <p:cNvPr id="28680" name="AutoShape 60"/>
            <p:cNvSpPr/>
            <p:nvPr/>
          </p:nvSpPr>
          <p:spPr>
            <a:xfrm>
              <a:off x="0" y="0"/>
              <a:ext cx="3203" cy="582"/>
            </a:xfrm>
            <a:prstGeom prst="roundRect">
              <a:avLst>
                <a:gd name="adj" fmla="val 16667"/>
              </a:avLst>
            </a:prstGeom>
            <a:gradFill rotWithShape="1">
              <a:gsLst>
                <a:gs pos="0">
                  <a:srgbClr val="3A7E87"/>
                </a:gs>
                <a:gs pos="100000">
                  <a:schemeClr val="accent1"/>
                </a:gs>
              </a:gsLst>
              <a:lin ang="0" scaled="1"/>
              <a:tileRect/>
            </a:gradFill>
            <a:ln w="9525"/>
            <a:scene3d>
              <a:camera prst="legacyPerspectiveBottom">
                <a:rot lat="0" lon="0" rev="0"/>
              </a:camera>
              <a:lightRig rig="legacyNormal3" dir="r"/>
            </a:scene3d>
            <a:sp3d extrusionH="430200" prstMaterial="legacyMatte">
              <a:bevelT w="13500" h="13500" prst="angle"/>
              <a:bevelB w="13500" h="13500" prst="angle"/>
              <a:extrusionClr>
                <a:schemeClr val="accent1"/>
              </a:extrusionClr>
            </a:sp3d>
          </p:spPr>
          <p:txBody>
            <a:bodyPr wrap="none" anchor="ctr">
              <a:flatTx/>
            </a:bodyPr>
            <a:p>
              <a:pPr lvl="0" indent="0" algn="ctr"/>
              <a:endParaRPr lang="zh-CN" altLang="en-US" dirty="0">
                <a:latin typeface="Arial" panose="020B0604020202020204" pitchFamily="34" charset="0"/>
                <a:ea typeface="宋体" panose="02010600030101010101" pitchFamily="2" charset="-122"/>
              </a:endParaRPr>
            </a:p>
          </p:txBody>
        </p:sp>
        <p:sp>
          <p:nvSpPr>
            <p:cNvPr id="28681" name="Line 61"/>
            <p:cNvSpPr/>
            <p:nvPr/>
          </p:nvSpPr>
          <p:spPr>
            <a:xfrm>
              <a:off x="104" y="579"/>
              <a:ext cx="2950" cy="0"/>
            </a:xfrm>
            <a:prstGeom prst="line">
              <a:avLst/>
            </a:prstGeom>
            <a:ln w="3175" cap="flat" cmpd="sng">
              <a:solidFill>
                <a:srgbClr val="FFFFFF">
                  <a:alpha val="0"/>
                </a:srgbClr>
              </a:solidFill>
              <a:prstDash val="solid"/>
              <a:round/>
              <a:headEnd type="none" w="med" len="med"/>
              <a:tailEnd type="none" w="med" len="med"/>
            </a:ln>
          </p:spPr>
          <p:txBody>
            <a:bodyPr anchor="t"/>
            <a:p>
              <a:pPr lvl="0" indent="0" eaLnBrk="0" hangingPunct="0"/>
              <a:endParaRPr lang="zh-CN" altLang="en-US" dirty="0">
                <a:latin typeface="Arial" panose="020B0604020202020204" pitchFamily="34" charset="0"/>
                <a:ea typeface="宋体" panose="02010600030101010101" pitchFamily="2" charset="-122"/>
              </a:endParaRPr>
            </a:p>
          </p:txBody>
        </p:sp>
        <p:sp>
          <p:nvSpPr>
            <p:cNvPr id="28682" name="Line 62"/>
            <p:cNvSpPr/>
            <p:nvPr/>
          </p:nvSpPr>
          <p:spPr>
            <a:xfrm>
              <a:off x="78" y="2"/>
              <a:ext cx="2950" cy="0"/>
            </a:xfrm>
            <a:prstGeom prst="line">
              <a:avLst/>
            </a:prstGeom>
            <a:ln w="3175" cap="flat" cmpd="sng">
              <a:solidFill>
                <a:srgbClr val="FFFFFF">
                  <a:alpha val="0"/>
                </a:srgbClr>
              </a:solidFill>
              <a:prstDash val="solid"/>
              <a:round/>
              <a:headEnd type="none" w="med" len="med"/>
              <a:tailEnd type="none" w="med" len="med"/>
            </a:ln>
          </p:spPr>
          <p:txBody>
            <a:bodyPr anchor="t"/>
            <a:p>
              <a:pPr lvl="0" indent="0" eaLnBrk="0" hangingPunct="0"/>
              <a:endParaRPr lang="zh-CN" altLang="en-US" dirty="0">
                <a:latin typeface="Arial" panose="020B0604020202020204" pitchFamily="34" charset="0"/>
                <a:ea typeface="宋体" panose="02010600030101010101" pitchFamily="2" charset="-122"/>
              </a:endParaRPr>
            </a:p>
          </p:txBody>
        </p:sp>
      </p:grpSp>
      <p:grpSp>
        <p:nvGrpSpPr>
          <p:cNvPr id="22540" name="Group 15"/>
          <p:cNvGrpSpPr/>
          <p:nvPr/>
        </p:nvGrpSpPr>
        <p:grpSpPr>
          <a:xfrm>
            <a:off x="601663" y="2203450"/>
            <a:ext cx="5073650" cy="608013"/>
            <a:chOff x="0" y="0"/>
            <a:chExt cx="3196" cy="383"/>
          </a:xfrm>
        </p:grpSpPr>
        <p:grpSp>
          <p:nvGrpSpPr>
            <p:cNvPr id="28684" name="Group 63"/>
            <p:cNvGrpSpPr/>
            <p:nvPr/>
          </p:nvGrpSpPr>
          <p:grpSpPr>
            <a:xfrm>
              <a:off x="462" y="0"/>
              <a:ext cx="2713" cy="383"/>
              <a:chOff x="0" y="0"/>
              <a:chExt cx="3132" cy="582"/>
            </a:xfrm>
          </p:grpSpPr>
          <p:sp>
            <p:nvSpPr>
              <p:cNvPr id="28685" name="AutoShape 64"/>
              <p:cNvSpPr/>
              <p:nvPr/>
            </p:nvSpPr>
            <p:spPr>
              <a:xfrm>
                <a:off x="0" y="0"/>
                <a:ext cx="3132" cy="582"/>
              </a:xfrm>
              <a:prstGeom prst="roundRect">
                <a:avLst>
                  <a:gd name="adj" fmla="val 16667"/>
                </a:avLst>
              </a:prstGeom>
              <a:gradFill rotWithShape="1">
                <a:gsLst>
                  <a:gs pos="0">
                    <a:schemeClr val="folHlink"/>
                  </a:gs>
                  <a:gs pos="100000">
                    <a:srgbClr val="924627"/>
                  </a:gs>
                </a:gsLst>
                <a:lin ang="0" scaled="1"/>
                <a:tileRect/>
              </a:gradFill>
              <a:ln w="9525"/>
              <a:scene3d>
                <a:camera prst="legacyPerspectiveBottom">
                  <a:rot lat="0" lon="0" rev="0"/>
                </a:camera>
                <a:lightRig rig="legacyNormal3" dir="r"/>
              </a:scene3d>
              <a:sp3d extrusionH="430200" prstMaterial="legacyMatte">
                <a:bevelT w="13500" h="13500" prst="angle"/>
                <a:bevelB w="13500" h="13500" prst="angle"/>
                <a:extrusionClr>
                  <a:schemeClr val="folHlink"/>
                </a:extrusionClr>
              </a:sp3d>
            </p:spPr>
            <p:txBody>
              <a:bodyPr wrap="none" anchor="ctr">
                <a:flatTx/>
              </a:bodyPr>
              <a:p>
                <a:pPr lvl="0" indent="0" algn="ctr"/>
                <a:endParaRPr lang="zh-CN" altLang="en-US" dirty="0">
                  <a:latin typeface="Arial" panose="020B0604020202020204" pitchFamily="34" charset="0"/>
                  <a:ea typeface="宋体" panose="02010600030101010101" pitchFamily="2" charset="-122"/>
                </a:endParaRPr>
              </a:p>
            </p:txBody>
          </p:sp>
          <p:sp>
            <p:nvSpPr>
              <p:cNvPr id="28686" name="Line 65"/>
              <p:cNvSpPr/>
              <p:nvPr/>
            </p:nvSpPr>
            <p:spPr>
              <a:xfrm>
                <a:off x="102" y="582"/>
                <a:ext cx="2950" cy="0"/>
              </a:xfrm>
              <a:prstGeom prst="line">
                <a:avLst/>
              </a:prstGeom>
              <a:ln w="3175" cap="flat" cmpd="sng">
                <a:solidFill>
                  <a:srgbClr val="FFFFFF">
                    <a:alpha val="0"/>
                  </a:srgbClr>
                </a:solidFill>
                <a:prstDash val="solid"/>
                <a:round/>
                <a:headEnd type="none" w="med" len="med"/>
                <a:tailEnd type="none" w="med" len="med"/>
              </a:ln>
            </p:spPr>
            <p:txBody>
              <a:bodyPr anchor="t"/>
              <a:p>
                <a:pPr lvl="0" indent="0" eaLnBrk="0" hangingPunct="0"/>
                <a:endParaRPr lang="zh-CN" altLang="en-US" dirty="0">
                  <a:latin typeface="Arial" panose="020B0604020202020204" pitchFamily="34" charset="0"/>
                  <a:ea typeface="宋体" panose="02010600030101010101" pitchFamily="2" charset="-122"/>
                </a:endParaRPr>
              </a:p>
            </p:txBody>
          </p:sp>
          <p:sp>
            <p:nvSpPr>
              <p:cNvPr id="28687" name="Line 66"/>
              <p:cNvSpPr/>
              <p:nvPr/>
            </p:nvSpPr>
            <p:spPr>
              <a:xfrm>
                <a:off x="102" y="2"/>
                <a:ext cx="2950" cy="0"/>
              </a:xfrm>
              <a:prstGeom prst="line">
                <a:avLst/>
              </a:prstGeom>
              <a:ln w="3175" cap="flat" cmpd="sng">
                <a:solidFill>
                  <a:srgbClr val="FFFFFF">
                    <a:alpha val="25000"/>
                  </a:srgbClr>
                </a:solidFill>
                <a:prstDash val="solid"/>
                <a:round/>
                <a:headEnd type="none" w="med" len="med"/>
                <a:tailEnd type="none" w="med" len="med"/>
              </a:ln>
            </p:spPr>
            <p:txBody>
              <a:bodyPr anchor="t"/>
              <a:p>
                <a:pPr lvl="0" indent="0" eaLnBrk="0" hangingPunct="0"/>
                <a:endParaRPr lang="zh-CN" altLang="en-US" dirty="0">
                  <a:latin typeface="Arial" panose="020B0604020202020204" pitchFamily="34" charset="0"/>
                  <a:ea typeface="宋体" panose="02010600030101010101" pitchFamily="2" charset="-122"/>
                </a:endParaRPr>
              </a:p>
            </p:txBody>
          </p:sp>
        </p:grpSp>
        <p:sp>
          <p:nvSpPr>
            <p:cNvPr id="28688" name="Text Box 4"/>
            <p:cNvSpPr txBox="1"/>
            <p:nvPr/>
          </p:nvSpPr>
          <p:spPr>
            <a:xfrm>
              <a:off x="460" y="92"/>
              <a:ext cx="2736" cy="231"/>
            </a:xfrm>
            <a:prstGeom prst="rect">
              <a:avLst/>
            </a:prstGeom>
            <a:noFill/>
            <a:ln w="9525">
              <a:noFill/>
            </a:ln>
          </p:spPr>
          <p:txBody>
            <a:bodyPr anchor="t">
              <a:spAutoFit/>
            </a:bodyPr>
            <a:p>
              <a:pPr lvl="0" indent="0" algn="ctr" eaLnBrk="0" hangingPunct="0"/>
              <a:r>
                <a:rPr lang="zh-CN" altLang="en-US" dirty="0">
                  <a:solidFill>
                    <a:schemeClr val="bg1"/>
                  </a:solidFill>
                  <a:latin typeface="Arial" panose="020B0604020202020204" pitchFamily="34" charset="0"/>
                  <a:ea typeface="黑体" panose="02010600030101010101" pitchFamily="1" charset="-122"/>
                </a:rPr>
                <a:t>外出务工继续增加，工资水平稳步提高</a:t>
              </a:r>
              <a:endParaRPr lang="zh-CN" altLang="en-US" dirty="0">
                <a:solidFill>
                  <a:schemeClr val="bg1"/>
                </a:solidFill>
                <a:latin typeface="Arial" panose="020B0604020202020204" pitchFamily="34" charset="0"/>
                <a:ea typeface="黑体" panose="02010600030101010101" pitchFamily="1" charset="-122"/>
              </a:endParaRPr>
            </a:p>
          </p:txBody>
        </p:sp>
        <p:grpSp>
          <p:nvGrpSpPr>
            <p:cNvPr id="28689" name="Group 5"/>
            <p:cNvGrpSpPr/>
            <p:nvPr/>
          </p:nvGrpSpPr>
          <p:grpSpPr>
            <a:xfrm>
              <a:off x="0" y="0"/>
              <a:ext cx="384" cy="368"/>
              <a:chOff x="0" y="0"/>
              <a:chExt cx="827" cy="826"/>
            </a:xfrm>
          </p:grpSpPr>
          <p:sp>
            <p:nvSpPr>
              <p:cNvPr id="28690" name="Oval 6"/>
              <p:cNvSpPr/>
              <p:nvPr/>
            </p:nvSpPr>
            <p:spPr>
              <a:xfrm>
                <a:off x="0" y="0"/>
                <a:ext cx="827" cy="826"/>
              </a:xfrm>
              <a:prstGeom prst="ellipse">
                <a:avLst/>
              </a:prstGeom>
              <a:solidFill>
                <a:srgbClr val="F8F8F8"/>
              </a:solidFill>
              <a:ln w="38100" cap="flat" cmpd="sng">
                <a:solidFill>
                  <a:schemeClr val="folHlink"/>
                </a:solidFill>
                <a:prstDash val="solid"/>
                <a:round/>
                <a:headEnd type="none" w="med" len="med"/>
                <a:tailEnd type="none" w="med" len="med"/>
              </a:ln>
            </p:spPr>
            <p:txBody>
              <a:bodyPr wrap="none" anchor="ctr"/>
              <a:p>
                <a:pPr lvl="0" indent="0" algn="ctr"/>
                <a:endParaRPr lang="zh-CN" altLang="en-US" dirty="0">
                  <a:latin typeface="Calibri" panose="020F0502020204030204" pitchFamily="2" charset="0"/>
                  <a:ea typeface="宋体" panose="02010600030101010101" pitchFamily="2" charset="-122"/>
                </a:endParaRPr>
              </a:p>
            </p:txBody>
          </p:sp>
          <p:sp>
            <p:nvSpPr>
              <p:cNvPr id="28691" name="Oval 7"/>
              <p:cNvSpPr/>
              <p:nvPr/>
            </p:nvSpPr>
            <p:spPr>
              <a:xfrm>
                <a:off x="34" y="34"/>
                <a:ext cx="758" cy="758"/>
              </a:xfrm>
              <a:prstGeom prst="ellipse">
                <a:avLst/>
              </a:prstGeom>
              <a:noFill/>
              <a:ln w="38100" cap="flat" cmpd="sng">
                <a:solidFill>
                  <a:schemeClr val="folHlink">
                    <a:alpha val="50000"/>
                  </a:schemeClr>
                </a:solidFill>
                <a:prstDash val="solid"/>
                <a:round/>
                <a:headEnd type="none" w="med" len="med"/>
                <a:tailEnd type="none" w="med" len="med"/>
              </a:ln>
            </p:spPr>
            <p:txBody>
              <a:bodyPr wrap="none" anchor="ctr"/>
              <a:p>
                <a:pPr lvl="0" indent="0" algn="ctr"/>
                <a:endParaRPr lang="zh-CN" altLang="en-US" dirty="0">
                  <a:latin typeface="Calibri" panose="020F0502020204030204" pitchFamily="2" charset="0"/>
                  <a:ea typeface="宋体" panose="02010600030101010101" pitchFamily="2" charset="-122"/>
                </a:endParaRPr>
              </a:p>
            </p:txBody>
          </p:sp>
          <p:sp>
            <p:nvSpPr>
              <p:cNvPr id="28692" name="Oval 8"/>
              <p:cNvSpPr/>
              <p:nvPr/>
            </p:nvSpPr>
            <p:spPr>
              <a:xfrm>
                <a:off x="68" y="70"/>
                <a:ext cx="690" cy="690"/>
              </a:xfrm>
              <a:prstGeom prst="ellipse">
                <a:avLst/>
              </a:prstGeom>
              <a:noFill/>
              <a:ln w="38100" cap="flat" cmpd="sng">
                <a:solidFill>
                  <a:schemeClr val="folHlink">
                    <a:alpha val="25000"/>
                  </a:schemeClr>
                </a:solidFill>
                <a:prstDash val="solid"/>
                <a:round/>
                <a:headEnd type="none" w="med" len="med"/>
                <a:tailEnd type="none" w="med" len="med"/>
              </a:ln>
            </p:spPr>
            <p:txBody>
              <a:bodyPr wrap="none" anchor="ctr"/>
              <a:p>
                <a:pPr lvl="0" indent="0" algn="ctr"/>
                <a:endParaRPr lang="zh-CN" altLang="en-US" dirty="0">
                  <a:latin typeface="Calibri" panose="020F0502020204030204" pitchFamily="2" charset="0"/>
                  <a:ea typeface="宋体" panose="02010600030101010101" pitchFamily="2" charset="-122"/>
                </a:endParaRPr>
              </a:p>
            </p:txBody>
          </p:sp>
        </p:grpSp>
      </p:grpSp>
      <p:grpSp>
        <p:nvGrpSpPr>
          <p:cNvPr id="22550" name="Group 12"/>
          <p:cNvGrpSpPr/>
          <p:nvPr/>
        </p:nvGrpSpPr>
        <p:grpSpPr>
          <a:xfrm>
            <a:off x="6034088" y="3333750"/>
            <a:ext cx="609600" cy="584200"/>
            <a:chOff x="0" y="0"/>
            <a:chExt cx="827" cy="826"/>
          </a:xfrm>
        </p:grpSpPr>
        <p:sp>
          <p:nvSpPr>
            <p:cNvPr id="28694" name="Oval 13"/>
            <p:cNvSpPr/>
            <p:nvPr/>
          </p:nvSpPr>
          <p:spPr>
            <a:xfrm>
              <a:off x="0" y="0"/>
              <a:ext cx="827" cy="826"/>
            </a:xfrm>
            <a:prstGeom prst="ellipse">
              <a:avLst/>
            </a:prstGeom>
            <a:solidFill>
              <a:srgbClr val="F8F8F8"/>
            </a:solidFill>
            <a:ln w="38100" cap="flat" cmpd="sng">
              <a:solidFill>
                <a:schemeClr val="accent1"/>
              </a:solidFill>
              <a:prstDash val="solid"/>
              <a:round/>
              <a:headEnd type="none" w="med" len="med"/>
              <a:tailEnd type="none" w="med" len="med"/>
            </a:ln>
          </p:spPr>
          <p:txBody>
            <a:bodyPr wrap="none" anchor="ctr"/>
            <a:p>
              <a:pPr lvl="0" indent="0" algn="ctr"/>
              <a:endParaRPr lang="zh-CN" altLang="en-US" dirty="0">
                <a:latin typeface="Calibri" panose="020F0502020204030204" pitchFamily="2" charset="0"/>
                <a:ea typeface="宋体" panose="02010600030101010101" pitchFamily="2" charset="-122"/>
              </a:endParaRPr>
            </a:p>
          </p:txBody>
        </p:sp>
        <p:sp>
          <p:nvSpPr>
            <p:cNvPr id="28695" name="Oval 14"/>
            <p:cNvSpPr/>
            <p:nvPr/>
          </p:nvSpPr>
          <p:spPr>
            <a:xfrm>
              <a:off x="34" y="34"/>
              <a:ext cx="758" cy="758"/>
            </a:xfrm>
            <a:prstGeom prst="ellipse">
              <a:avLst/>
            </a:prstGeom>
            <a:noFill/>
            <a:ln w="38100" cap="flat" cmpd="sng">
              <a:solidFill>
                <a:schemeClr val="accent1">
                  <a:alpha val="50000"/>
                </a:schemeClr>
              </a:solidFill>
              <a:prstDash val="solid"/>
              <a:round/>
              <a:headEnd type="none" w="med" len="med"/>
              <a:tailEnd type="none" w="med" len="med"/>
            </a:ln>
          </p:spPr>
          <p:txBody>
            <a:bodyPr wrap="none" anchor="ctr"/>
            <a:p>
              <a:pPr lvl="0" indent="0" algn="ctr"/>
              <a:endParaRPr lang="zh-CN" altLang="en-US" dirty="0">
                <a:latin typeface="Calibri" panose="020F0502020204030204" pitchFamily="2" charset="0"/>
                <a:ea typeface="宋体" panose="02010600030101010101" pitchFamily="2" charset="-122"/>
              </a:endParaRPr>
            </a:p>
          </p:txBody>
        </p:sp>
        <p:sp>
          <p:nvSpPr>
            <p:cNvPr id="28696" name="Oval 15"/>
            <p:cNvSpPr/>
            <p:nvPr/>
          </p:nvSpPr>
          <p:spPr>
            <a:xfrm>
              <a:off x="68" y="70"/>
              <a:ext cx="690" cy="690"/>
            </a:xfrm>
            <a:prstGeom prst="ellipse">
              <a:avLst/>
            </a:prstGeom>
            <a:noFill/>
            <a:ln w="38100" cap="flat" cmpd="sng">
              <a:solidFill>
                <a:schemeClr val="accent1">
                  <a:alpha val="25000"/>
                </a:schemeClr>
              </a:solidFill>
              <a:prstDash val="solid"/>
              <a:round/>
              <a:headEnd type="none" w="med" len="med"/>
              <a:tailEnd type="none" w="med" len="med"/>
            </a:ln>
          </p:spPr>
          <p:txBody>
            <a:bodyPr wrap="none" anchor="ctr"/>
            <a:p>
              <a:pPr lvl="0" indent="0" algn="ctr"/>
              <a:endParaRPr lang="zh-CN" altLang="en-US" dirty="0">
                <a:latin typeface="Calibri" panose="020F0502020204030204" pitchFamily="2" charset="0"/>
                <a:ea typeface="宋体" panose="02010600030101010101" pitchFamily="2" charset="-122"/>
              </a:endParaRPr>
            </a:p>
          </p:txBody>
        </p:sp>
      </p:grpSp>
      <p:grpSp>
        <p:nvGrpSpPr>
          <p:cNvPr id="22554" name="Group 26"/>
          <p:cNvGrpSpPr/>
          <p:nvPr/>
        </p:nvGrpSpPr>
        <p:grpSpPr>
          <a:xfrm>
            <a:off x="5972175" y="5410200"/>
            <a:ext cx="609600" cy="584200"/>
            <a:chOff x="0" y="0"/>
            <a:chExt cx="827" cy="826"/>
          </a:xfrm>
        </p:grpSpPr>
        <p:sp>
          <p:nvSpPr>
            <p:cNvPr id="28698" name="Oval 27"/>
            <p:cNvSpPr/>
            <p:nvPr/>
          </p:nvSpPr>
          <p:spPr>
            <a:xfrm>
              <a:off x="0" y="0"/>
              <a:ext cx="827" cy="826"/>
            </a:xfrm>
            <a:prstGeom prst="ellipse">
              <a:avLst/>
            </a:prstGeom>
            <a:solidFill>
              <a:srgbClr val="F8F8F8"/>
            </a:solidFill>
            <a:ln w="38100" cap="flat" cmpd="sng">
              <a:solidFill>
                <a:schemeClr val="accent2"/>
              </a:solidFill>
              <a:prstDash val="solid"/>
              <a:round/>
              <a:headEnd type="none" w="med" len="med"/>
              <a:tailEnd type="none" w="med" len="med"/>
            </a:ln>
          </p:spPr>
          <p:txBody>
            <a:bodyPr wrap="none" anchor="ctr"/>
            <a:p>
              <a:pPr lvl="0" indent="0" algn="ctr"/>
              <a:endParaRPr lang="zh-CN" altLang="en-US" dirty="0">
                <a:latin typeface="Calibri" panose="020F0502020204030204" pitchFamily="2" charset="0"/>
                <a:ea typeface="宋体" panose="02010600030101010101" pitchFamily="2" charset="-122"/>
              </a:endParaRPr>
            </a:p>
          </p:txBody>
        </p:sp>
        <p:sp>
          <p:nvSpPr>
            <p:cNvPr id="28699" name="Oval 28"/>
            <p:cNvSpPr/>
            <p:nvPr/>
          </p:nvSpPr>
          <p:spPr>
            <a:xfrm>
              <a:off x="34" y="34"/>
              <a:ext cx="758" cy="758"/>
            </a:xfrm>
            <a:prstGeom prst="ellipse">
              <a:avLst/>
            </a:prstGeom>
            <a:noFill/>
            <a:ln w="38100" cap="flat" cmpd="sng">
              <a:solidFill>
                <a:schemeClr val="accent2">
                  <a:alpha val="50000"/>
                </a:schemeClr>
              </a:solidFill>
              <a:prstDash val="solid"/>
              <a:round/>
              <a:headEnd type="none" w="med" len="med"/>
              <a:tailEnd type="none" w="med" len="med"/>
            </a:ln>
          </p:spPr>
          <p:txBody>
            <a:bodyPr wrap="none" anchor="ctr"/>
            <a:p>
              <a:pPr lvl="0" indent="0" algn="ctr"/>
              <a:endParaRPr lang="zh-CN" altLang="en-US" dirty="0">
                <a:latin typeface="Calibri" panose="020F0502020204030204" pitchFamily="2" charset="0"/>
                <a:ea typeface="宋体" panose="02010600030101010101" pitchFamily="2" charset="-122"/>
              </a:endParaRPr>
            </a:p>
          </p:txBody>
        </p:sp>
        <p:sp>
          <p:nvSpPr>
            <p:cNvPr id="28700" name="Oval 29"/>
            <p:cNvSpPr/>
            <p:nvPr/>
          </p:nvSpPr>
          <p:spPr>
            <a:xfrm>
              <a:off x="68" y="70"/>
              <a:ext cx="690" cy="690"/>
            </a:xfrm>
            <a:prstGeom prst="ellipse">
              <a:avLst/>
            </a:prstGeom>
            <a:noFill/>
            <a:ln w="38100" cap="flat" cmpd="sng">
              <a:solidFill>
                <a:schemeClr val="accent2">
                  <a:alpha val="25000"/>
                </a:schemeClr>
              </a:solidFill>
              <a:prstDash val="solid"/>
              <a:round/>
              <a:headEnd type="none" w="med" len="med"/>
              <a:tailEnd type="none" w="med" len="med"/>
            </a:ln>
          </p:spPr>
          <p:txBody>
            <a:bodyPr wrap="none" anchor="ctr"/>
            <a:p>
              <a:pPr lvl="0" indent="0" algn="ctr"/>
              <a:endParaRPr lang="zh-CN" altLang="en-US" dirty="0">
                <a:latin typeface="Calibri" panose="020F0502020204030204" pitchFamily="2" charset="0"/>
                <a:ea typeface="宋体" panose="02010600030101010101" pitchFamily="2" charset="-122"/>
              </a:endParaRPr>
            </a:p>
          </p:txBody>
        </p:sp>
      </p:grpSp>
      <p:sp>
        <p:nvSpPr>
          <p:cNvPr id="22558" name="Text Box 4"/>
          <p:cNvSpPr txBox="1"/>
          <p:nvPr/>
        </p:nvSpPr>
        <p:spPr>
          <a:xfrm>
            <a:off x="1331913" y="3454400"/>
            <a:ext cx="4267200" cy="366713"/>
          </a:xfrm>
          <a:prstGeom prst="rect">
            <a:avLst/>
          </a:prstGeom>
          <a:noFill/>
          <a:ln w="9525">
            <a:noFill/>
          </a:ln>
        </p:spPr>
        <p:txBody>
          <a:bodyPr anchor="t">
            <a:spAutoFit/>
          </a:bodyPr>
          <a:p>
            <a:pPr lvl="0" indent="0" algn="ctr" eaLnBrk="0" hangingPunct="0"/>
            <a:r>
              <a:rPr lang="zh-CN" altLang="en-US" dirty="0">
                <a:solidFill>
                  <a:schemeClr val="bg1"/>
                </a:solidFill>
                <a:latin typeface="Arial" panose="020B0604020202020204" pitchFamily="34" charset="0"/>
                <a:ea typeface="黑体" panose="02010600030101010101" pitchFamily="1" charset="-122"/>
              </a:rPr>
              <a:t>农业生产稳定，价格支持发挥重要作用</a:t>
            </a:r>
            <a:endParaRPr lang="zh-CN" altLang="en-US" dirty="0">
              <a:solidFill>
                <a:schemeClr val="bg1"/>
              </a:solidFill>
              <a:latin typeface="Arial" panose="020B0604020202020204" pitchFamily="34" charset="0"/>
              <a:ea typeface="黑体" panose="02010600030101010101" pitchFamily="1" charset="-122"/>
            </a:endParaRPr>
          </a:p>
        </p:txBody>
      </p:sp>
      <p:sp>
        <p:nvSpPr>
          <p:cNvPr id="22559" name="Text Box 4"/>
          <p:cNvSpPr txBox="1"/>
          <p:nvPr/>
        </p:nvSpPr>
        <p:spPr>
          <a:xfrm>
            <a:off x="1290638" y="5410200"/>
            <a:ext cx="4248150" cy="366713"/>
          </a:xfrm>
          <a:prstGeom prst="rect">
            <a:avLst/>
          </a:prstGeom>
          <a:noFill/>
          <a:ln w="9525">
            <a:noFill/>
          </a:ln>
        </p:spPr>
        <p:txBody>
          <a:bodyPr wrap="square" anchor="t">
            <a:spAutoFit/>
          </a:bodyPr>
          <a:p>
            <a:pPr lvl="0" indent="0" algn="ctr" eaLnBrk="0" hangingPunct="0"/>
            <a:r>
              <a:rPr lang="zh-CN" altLang="en-US" dirty="0">
                <a:solidFill>
                  <a:schemeClr val="bg1"/>
                </a:solidFill>
                <a:latin typeface="Arial" panose="020B0604020202020204" pitchFamily="34" charset="0"/>
                <a:ea typeface="黑体" panose="02010600030101010101" pitchFamily="1" charset="-122"/>
              </a:rPr>
              <a:t>农村改革全面推进，增收效应明显</a:t>
            </a:r>
            <a:endParaRPr lang="zh-CN" altLang="en-US" dirty="0">
              <a:solidFill>
                <a:schemeClr val="bg1"/>
              </a:solidFill>
              <a:latin typeface="Arial" panose="020B0604020202020204" pitchFamily="34" charset="0"/>
              <a:ea typeface="黑体" panose="02010600030101010101" pitchFamily="1" charset="-122"/>
            </a:endParaRPr>
          </a:p>
        </p:txBody>
      </p:sp>
      <p:grpSp>
        <p:nvGrpSpPr>
          <p:cNvPr id="22560" name="Group 35"/>
          <p:cNvGrpSpPr/>
          <p:nvPr/>
        </p:nvGrpSpPr>
        <p:grpSpPr>
          <a:xfrm>
            <a:off x="612775" y="4319588"/>
            <a:ext cx="5359400" cy="608012"/>
            <a:chOff x="0" y="0"/>
            <a:chExt cx="3376" cy="383"/>
          </a:xfrm>
        </p:grpSpPr>
        <p:grpSp>
          <p:nvGrpSpPr>
            <p:cNvPr id="28704" name="Group 51"/>
            <p:cNvGrpSpPr/>
            <p:nvPr/>
          </p:nvGrpSpPr>
          <p:grpSpPr>
            <a:xfrm>
              <a:off x="443" y="0"/>
              <a:ext cx="2785" cy="383"/>
              <a:chOff x="0" y="0"/>
              <a:chExt cx="3247" cy="582"/>
            </a:xfrm>
          </p:grpSpPr>
          <p:sp>
            <p:nvSpPr>
              <p:cNvPr id="28705" name="AutoShape 52"/>
              <p:cNvSpPr/>
              <p:nvPr/>
            </p:nvSpPr>
            <p:spPr>
              <a:xfrm>
                <a:off x="0" y="0"/>
                <a:ext cx="3247" cy="582"/>
              </a:xfrm>
              <a:prstGeom prst="roundRect">
                <a:avLst>
                  <a:gd name="adj" fmla="val 16667"/>
                </a:avLst>
              </a:prstGeom>
              <a:gradFill rotWithShape="1">
                <a:gsLst>
                  <a:gs pos="0">
                    <a:schemeClr val="hlink"/>
                  </a:gs>
                  <a:gs pos="100000">
                    <a:srgbClr val="498732"/>
                  </a:gs>
                </a:gsLst>
                <a:lin ang="0" scaled="1"/>
                <a:tileRect/>
              </a:gradFill>
              <a:ln w="9525"/>
              <a:scene3d>
                <a:camera prst="legacyPerspectiveBottom">
                  <a:rot lat="0" lon="0" rev="0"/>
                </a:camera>
                <a:lightRig rig="legacyNormal3" dir="r"/>
              </a:scene3d>
              <a:sp3d extrusionH="430200" prstMaterial="legacyMatte">
                <a:bevelT w="13500" h="13500" prst="angle"/>
                <a:bevelB w="13500" h="13500" prst="angle"/>
                <a:extrusionClr>
                  <a:schemeClr val="hlink"/>
                </a:extrusionClr>
              </a:sp3d>
            </p:spPr>
            <p:txBody>
              <a:bodyPr wrap="none" anchor="ctr">
                <a:flatTx/>
              </a:bodyPr>
              <a:p>
                <a:pPr lvl="0" indent="0" algn="ctr"/>
                <a:endParaRPr lang="zh-CN" altLang="en-US" dirty="0">
                  <a:latin typeface="Arial" panose="020B0604020202020204" pitchFamily="34" charset="0"/>
                  <a:ea typeface="宋体" panose="02010600030101010101" pitchFamily="2" charset="-122"/>
                </a:endParaRPr>
              </a:p>
            </p:txBody>
          </p:sp>
          <p:sp>
            <p:nvSpPr>
              <p:cNvPr id="28706" name="Line 53"/>
              <p:cNvSpPr/>
              <p:nvPr/>
            </p:nvSpPr>
            <p:spPr>
              <a:xfrm>
                <a:off x="136" y="579"/>
                <a:ext cx="2950" cy="0"/>
              </a:xfrm>
              <a:prstGeom prst="line">
                <a:avLst/>
              </a:prstGeom>
              <a:ln w="3175" cap="flat" cmpd="sng">
                <a:solidFill>
                  <a:srgbClr val="FFFFFF">
                    <a:alpha val="0"/>
                  </a:srgbClr>
                </a:solidFill>
                <a:prstDash val="solid"/>
                <a:round/>
                <a:headEnd type="none" w="med" len="med"/>
                <a:tailEnd type="none" w="med" len="med"/>
              </a:ln>
            </p:spPr>
            <p:txBody>
              <a:bodyPr anchor="t"/>
              <a:p>
                <a:pPr lvl="0" indent="0" eaLnBrk="0" hangingPunct="0"/>
                <a:endParaRPr lang="zh-CN" altLang="en-US" dirty="0">
                  <a:latin typeface="Arial" panose="020B0604020202020204" pitchFamily="34" charset="0"/>
                  <a:ea typeface="宋体" panose="02010600030101010101" pitchFamily="2" charset="-122"/>
                </a:endParaRPr>
              </a:p>
            </p:txBody>
          </p:sp>
          <p:sp>
            <p:nvSpPr>
              <p:cNvPr id="28707" name="Line 54"/>
              <p:cNvSpPr/>
              <p:nvPr/>
            </p:nvSpPr>
            <p:spPr>
              <a:xfrm>
                <a:off x="142" y="0"/>
                <a:ext cx="2950" cy="0"/>
              </a:xfrm>
              <a:prstGeom prst="line">
                <a:avLst/>
              </a:prstGeom>
              <a:ln w="3175" cap="flat" cmpd="sng">
                <a:solidFill>
                  <a:srgbClr val="FFFFFF">
                    <a:alpha val="25000"/>
                  </a:srgbClr>
                </a:solidFill>
                <a:prstDash val="solid"/>
                <a:round/>
                <a:headEnd type="none" w="med" len="med"/>
                <a:tailEnd type="none" w="med" len="med"/>
              </a:ln>
            </p:spPr>
            <p:txBody>
              <a:bodyPr anchor="t"/>
              <a:p>
                <a:pPr lvl="0" indent="0" eaLnBrk="0" hangingPunct="0"/>
                <a:endParaRPr lang="zh-CN" altLang="en-US" dirty="0">
                  <a:latin typeface="Arial" panose="020B0604020202020204" pitchFamily="34" charset="0"/>
                  <a:ea typeface="宋体" panose="02010600030101010101" pitchFamily="2" charset="-122"/>
                </a:endParaRPr>
              </a:p>
            </p:txBody>
          </p:sp>
        </p:grpSp>
        <p:grpSp>
          <p:nvGrpSpPr>
            <p:cNvPr id="28708" name="Group 19"/>
            <p:cNvGrpSpPr/>
            <p:nvPr/>
          </p:nvGrpSpPr>
          <p:grpSpPr>
            <a:xfrm>
              <a:off x="0" y="0"/>
              <a:ext cx="384" cy="368"/>
              <a:chOff x="0" y="0"/>
              <a:chExt cx="827" cy="826"/>
            </a:xfrm>
          </p:grpSpPr>
          <p:sp>
            <p:nvSpPr>
              <p:cNvPr id="28709" name="Oval 20"/>
              <p:cNvSpPr/>
              <p:nvPr/>
            </p:nvSpPr>
            <p:spPr>
              <a:xfrm>
                <a:off x="0" y="0"/>
                <a:ext cx="827" cy="826"/>
              </a:xfrm>
              <a:prstGeom prst="ellipse">
                <a:avLst/>
              </a:prstGeom>
              <a:solidFill>
                <a:srgbClr val="F8F8F8"/>
              </a:solidFill>
              <a:ln w="38100" cap="flat" cmpd="sng">
                <a:solidFill>
                  <a:schemeClr val="hlink"/>
                </a:solidFill>
                <a:prstDash val="solid"/>
                <a:round/>
                <a:headEnd type="none" w="med" len="med"/>
                <a:tailEnd type="none" w="med" len="med"/>
              </a:ln>
            </p:spPr>
            <p:txBody>
              <a:bodyPr wrap="none" anchor="ctr"/>
              <a:p>
                <a:pPr lvl="0" indent="0" algn="ctr"/>
                <a:endParaRPr lang="zh-CN" altLang="en-US" dirty="0">
                  <a:latin typeface="Calibri" panose="020F0502020204030204" pitchFamily="2" charset="0"/>
                  <a:ea typeface="宋体" panose="02010600030101010101" pitchFamily="2" charset="-122"/>
                </a:endParaRPr>
              </a:p>
            </p:txBody>
          </p:sp>
          <p:sp>
            <p:nvSpPr>
              <p:cNvPr id="28710" name="Oval 21"/>
              <p:cNvSpPr/>
              <p:nvPr/>
            </p:nvSpPr>
            <p:spPr>
              <a:xfrm>
                <a:off x="34" y="34"/>
                <a:ext cx="758" cy="758"/>
              </a:xfrm>
              <a:prstGeom prst="ellipse">
                <a:avLst/>
              </a:prstGeom>
              <a:noFill/>
              <a:ln w="38100" cap="flat" cmpd="sng">
                <a:solidFill>
                  <a:schemeClr val="hlink">
                    <a:alpha val="50000"/>
                  </a:schemeClr>
                </a:solidFill>
                <a:prstDash val="solid"/>
                <a:round/>
                <a:headEnd type="none" w="med" len="med"/>
                <a:tailEnd type="none" w="med" len="med"/>
              </a:ln>
            </p:spPr>
            <p:txBody>
              <a:bodyPr wrap="none" anchor="ctr"/>
              <a:p>
                <a:pPr lvl="0" indent="0" algn="ctr"/>
                <a:endParaRPr lang="zh-CN" altLang="en-US" dirty="0">
                  <a:latin typeface="Calibri" panose="020F0502020204030204" pitchFamily="2" charset="0"/>
                  <a:ea typeface="宋体" panose="02010600030101010101" pitchFamily="2" charset="-122"/>
                </a:endParaRPr>
              </a:p>
            </p:txBody>
          </p:sp>
          <p:sp>
            <p:nvSpPr>
              <p:cNvPr id="28711" name="Oval 22"/>
              <p:cNvSpPr/>
              <p:nvPr/>
            </p:nvSpPr>
            <p:spPr>
              <a:xfrm>
                <a:off x="68" y="70"/>
                <a:ext cx="690" cy="690"/>
              </a:xfrm>
              <a:prstGeom prst="ellipse">
                <a:avLst/>
              </a:prstGeom>
              <a:noFill/>
              <a:ln w="38100" cap="flat" cmpd="sng">
                <a:solidFill>
                  <a:schemeClr val="hlink">
                    <a:alpha val="25000"/>
                  </a:schemeClr>
                </a:solidFill>
                <a:prstDash val="solid"/>
                <a:round/>
                <a:headEnd type="none" w="med" len="med"/>
                <a:tailEnd type="none" w="med" len="med"/>
              </a:ln>
            </p:spPr>
            <p:txBody>
              <a:bodyPr wrap="none" anchor="ctr"/>
              <a:p>
                <a:pPr lvl="0" indent="0" algn="ctr"/>
                <a:endParaRPr lang="zh-CN" altLang="en-US" dirty="0">
                  <a:latin typeface="Calibri" panose="020F0502020204030204" pitchFamily="2" charset="0"/>
                  <a:ea typeface="宋体" panose="02010600030101010101" pitchFamily="2" charset="-122"/>
                </a:endParaRPr>
              </a:p>
            </p:txBody>
          </p:sp>
        </p:grpSp>
        <p:sp>
          <p:nvSpPr>
            <p:cNvPr id="28712" name="Text Box 4"/>
            <p:cNvSpPr txBox="1"/>
            <p:nvPr/>
          </p:nvSpPr>
          <p:spPr>
            <a:xfrm>
              <a:off x="368" y="91"/>
              <a:ext cx="3008" cy="230"/>
            </a:xfrm>
            <a:prstGeom prst="rect">
              <a:avLst/>
            </a:prstGeom>
            <a:noFill/>
            <a:ln w="9525">
              <a:noFill/>
            </a:ln>
          </p:spPr>
          <p:txBody>
            <a:bodyPr wrap="square" anchor="t">
              <a:spAutoFit/>
            </a:bodyPr>
            <a:p>
              <a:pPr lvl="0" indent="0" algn="ctr" eaLnBrk="0" hangingPunct="0"/>
              <a:r>
                <a:rPr lang="zh-CN" altLang="en-US" dirty="0">
                  <a:solidFill>
                    <a:schemeClr val="bg1"/>
                  </a:solidFill>
                  <a:latin typeface="Arial" panose="020B0604020202020204" pitchFamily="34" charset="0"/>
                  <a:ea typeface="黑体" panose="02010600030101010101" pitchFamily="1" charset="-122"/>
                </a:rPr>
                <a:t>支持政策不断强化，“三农”投入稳步增加</a:t>
              </a:r>
              <a:endParaRPr lang="zh-CN" altLang="en-US" dirty="0">
                <a:solidFill>
                  <a:schemeClr val="bg1"/>
                </a:solidFill>
                <a:latin typeface="Arial" panose="020B0604020202020204" pitchFamily="34" charset="0"/>
                <a:ea typeface="黑体" panose="02010600030101010101" pitchFamily="1" charset="-122"/>
              </a:endParaRPr>
            </a:p>
          </p:txBody>
        </p:sp>
        <p:sp>
          <p:nvSpPr>
            <p:cNvPr id="28713" name="AutoShape 57" descr="T6%V8DR{7N~QM9UJ4Q@T8"/>
            <p:cNvSpPr>
              <a:spLocks noChangeAspect="1"/>
            </p:cNvSpPr>
            <p:nvPr/>
          </p:nvSpPr>
          <p:spPr>
            <a:xfrm>
              <a:off x="1920" y="96"/>
              <a:ext cx="192" cy="192"/>
            </a:xfrm>
            <a:prstGeom prst="rect">
              <a:avLst/>
            </a:prstGeom>
            <a:noFill/>
            <a:ln w="9525">
              <a:noFill/>
            </a:ln>
          </p:spPr>
          <p:txBody>
            <a:bodyPr anchor="t"/>
            <a:p>
              <a:pPr lvl="0" indent="0" algn="ctr"/>
              <a:endParaRPr lang="zh-CN" altLang="en-US" dirty="0">
                <a:latin typeface="Arial" panose="020B0604020202020204" pitchFamily="34" charset="0"/>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2540"/>
                                        </p:tgtEl>
                                        <p:attrNameLst>
                                          <p:attrName>style.visibility</p:attrName>
                                        </p:attrNameLst>
                                      </p:cBhvr>
                                      <p:to>
                                        <p:strVal val="visible"/>
                                      </p:to>
                                    </p:set>
                                    <p:animEffect transition="in" filter="slide(fromLeft)">
                                      <p:cBhvr>
                                        <p:cTn id="7" dur="500"/>
                                        <p:tgtEl>
                                          <p:spTgt spid="22540"/>
                                        </p:tgtEl>
                                      </p:cBhvr>
                                    </p:animEffect>
                                  </p:childTnLst>
                                </p:cTn>
                              </p:par>
                              <p:par>
                                <p:cTn id="8" presetID="12" presetClass="entr" presetSubtype="8" fill="hold" nodeType="withEffect">
                                  <p:stCondLst>
                                    <p:cond delay="0"/>
                                  </p:stCondLst>
                                  <p:childTnLst>
                                    <p:set>
                                      <p:cBhvr>
                                        <p:cTn id="9" dur="1" fill="hold">
                                          <p:stCondLst>
                                            <p:cond delay="0"/>
                                          </p:stCondLst>
                                        </p:cTn>
                                        <p:tgtEl>
                                          <p:spTgt spid="22560"/>
                                        </p:tgtEl>
                                        <p:attrNameLst>
                                          <p:attrName>style.visibility</p:attrName>
                                        </p:attrNameLst>
                                      </p:cBhvr>
                                      <p:to>
                                        <p:strVal val="visible"/>
                                      </p:to>
                                    </p:set>
                                    <p:animEffect transition="in" filter="slide(fromLeft)">
                                      <p:cBhvr>
                                        <p:cTn id="10" dur="500"/>
                                        <p:tgtEl>
                                          <p:spTgt spid="22560"/>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22536"/>
                                        </p:tgtEl>
                                        <p:attrNameLst>
                                          <p:attrName>style.visibility</p:attrName>
                                        </p:attrNameLst>
                                      </p:cBhvr>
                                      <p:to>
                                        <p:strVal val="visible"/>
                                      </p:to>
                                    </p:set>
                                    <p:animEffect transition="in" filter="slide(fromRight)">
                                      <p:cBhvr>
                                        <p:cTn id="14" dur="500"/>
                                        <p:tgtEl>
                                          <p:spTgt spid="22536"/>
                                        </p:tgtEl>
                                      </p:cBhvr>
                                    </p:animEffect>
                                  </p:childTnLst>
                                </p:cTn>
                              </p:par>
                              <p:par>
                                <p:cTn id="15" presetID="12" presetClass="entr" presetSubtype="2" fill="hold" nodeType="withEffect">
                                  <p:stCondLst>
                                    <p:cond delay="0"/>
                                  </p:stCondLst>
                                  <p:childTnLst>
                                    <p:set>
                                      <p:cBhvr>
                                        <p:cTn id="16" dur="1" fill="hold">
                                          <p:stCondLst>
                                            <p:cond delay="0"/>
                                          </p:stCondLst>
                                        </p:cTn>
                                        <p:tgtEl>
                                          <p:spTgt spid="22550"/>
                                        </p:tgtEl>
                                        <p:attrNameLst>
                                          <p:attrName>style.visibility</p:attrName>
                                        </p:attrNameLst>
                                      </p:cBhvr>
                                      <p:to>
                                        <p:strVal val="visible"/>
                                      </p:to>
                                    </p:set>
                                    <p:animEffect transition="in" filter="slide(fromRight)">
                                      <p:cBhvr>
                                        <p:cTn id="17" dur="500"/>
                                        <p:tgtEl>
                                          <p:spTgt spid="22550"/>
                                        </p:tgtEl>
                                      </p:cBhvr>
                                    </p:animEffect>
                                  </p:childTnLst>
                                </p:cTn>
                              </p:par>
                              <p:par>
                                <p:cTn id="18" presetID="12" presetClass="entr" presetSubtype="2" fill="hold" grpId="0" nodeType="withEffect">
                                  <p:stCondLst>
                                    <p:cond delay="0"/>
                                  </p:stCondLst>
                                  <p:childTnLst>
                                    <p:set>
                                      <p:cBhvr>
                                        <p:cTn id="19" dur="1" fill="hold">
                                          <p:stCondLst>
                                            <p:cond delay="0"/>
                                          </p:stCondLst>
                                        </p:cTn>
                                        <p:tgtEl>
                                          <p:spTgt spid="22558"/>
                                        </p:tgtEl>
                                        <p:attrNameLst>
                                          <p:attrName>style.visibility</p:attrName>
                                        </p:attrNameLst>
                                      </p:cBhvr>
                                      <p:to>
                                        <p:strVal val="visible"/>
                                      </p:to>
                                    </p:set>
                                    <p:animEffect transition="in" filter="slide(fromRight)">
                                      <p:cBhvr>
                                        <p:cTn id="20" dur="500"/>
                                        <p:tgtEl>
                                          <p:spTgt spid="22558"/>
                                        </p:tgtEl>
                                      </p:cBhvr>
                                    </p:animEffect>
                                  </p:childTnLst>
                                </p:cTn>
                              </p:par>
                              <p:par>
                                <p:cTn id="21" presetID="12" presetClass="entr" presetSubtype="2" fill="hold" nodeType="withEffect">
                                  <p:stCondLst>
                                    <p:cond delay="0"/>
                                  </p:stCondLst>
                                  <p:childTnLst>
                                    <p:set>
                                      <p:cBhvr>
                                        <p:cTn id="22" dur="1" fill="hold">
                                          <p:stCondLst>
                                            <p:cond delay="0"/>
                                          </p:stCondLst>
                                        </p:cTn>
                                        <p:tgtEl>
                                          <p:spTgt spid="22532"/>
                                        </p:tgtEl>
                                        <p:attrNameLst>
                                          <p:attrName>style.visibility</p:attrName>
                                        </p:attrNameLst>
                                      </p:cBhvr>
                                      <p:to>
                                        <p:strVal val="visible"/>
                                      </p:to>
                                    </p:set>
                                    <p:animEffect transition="in" filter="slide(fromRight)">
                                      <p:cBhvr>
                                        <p:cTn id="23" dur="500"/>
                                        <p:tgtEl>
                                          <p:spTgt spid="22532"/>
                                        </p:tgtEl>
                                      </p:cBhvr>
                                    </p:animEffect>
                                  </p:childTnLst>
                                </p:cTn>
                              </p:par>
                              <p:par>
                                <p:cTn id="24" presetID="12" presetClass="entr" presetSubtype="2" fill="hold" nodeType="withEffect">
                                  <p:stCondLst>
                                    <p:cond delay="0"/>
                                  </p:stCondLst>
                                  <p:childTnLst>
                                    <p:set>
                                      <p:cBhvr>
                                        <p:cTn id="25" dur="1" fill="hold">
                                          <p:stCondLst>
                                            <p:cond delay="0"/>
                                          </p:stCondLst>
                                        </p:cTn>
                                        <p:tgtEl>
                                          <p:spTgt spid="22554"/>
                                        </p:tgtEl>
                                        <p:attrNameLst>
                                          <p:attrName>style.visibility</p:attrName>
                                        </p:attrNameLst>
                                      </p:cBhvr>
                                      <p:to>
                                        <p:strVal val="visible"/>
                                      </p:to>
                                    </p:set>
                                    <p:animEffect transition="in" filter="slide(fromRight)">
                                      <p:cBhvr>
                                        <p:cTn id="26" dur="500"/>
                                        <p:tgtEl>
                                          <p:spTgt spid="22554"/>
                                        </p:tgtEl>
                                      </p:cBhvr>
                                    </p:animEffect>
                                  </p:childTnLst>
                                </p:cTn>
                              </p:par>
                              <p:par>
                                <p:cTn id="27" presetID="12" presetClass="entr" presetSubtype="2" fill="hold" grpId="0" nodeType="withEffect">
                                  <p:stCondLst>
                                    <p:cond delay="0"/>
                                  </p:stCondLst>
                                  <p:childTnLst>
                                    <p:set>
                                      <p:cBhvr>
                                        <p:cTn id="28" dur="1" fill="hold">
                                          <p:stCondLst>
                                            <p:cond delay="0"/>
                                          </p:stCondLst>
                                        </p:cTn>
                                        <p:tgtEl>
                                          <p:spTgt spid="22559"/>
                                        </p:tgtEl>
                                        <p:attrNameLst>
                                          <p:attrName>style.visibility</p:attrName>
                                        </p:attrNameLst>
                                      </p:cBhvr>
                                      <p:to>
                                        <p:strVal val="visible"/>
                                      </p:to>
                                    </p:set>
                                    <p:animEffect transition="in" filter="slide(fromRight)">
                                      <p:cBhvr>
                                        <p:cTn id="29" dur="500"/>
                                        <p:tgtEl>
                                          <p:spTgt spid="22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8" grpId="0"/>
      <p:bldP spid="2255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方正舒体" panose="02010601030101010101" pitchFamily="2" charset="-122"/>
              </a:rPr>
              <a:t>钱</a:t>
            </a:r>
            <a:r>
              <a:rPr lang="zh-CN" altLang="en-US" sz="3200" dirty="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p:txBody>
      </p:sp>
      <p:pic>
        <p:nvPicPr>
          <p:cNvPr id="29698" name="图片 23554"/>
          <p:cNvPicPr>
            <a:picLocks noChangeAspect="1"/>
          </p:cNvPicPr>
          <p:nvPr/>
        </p:nvPicPr>
        <p:blipFill>
          <a:blip r:embed="rId1"/>
          <a:stretch>
            <a:fillRect/>
          </a:stretch>
        </p:blipFill>
        <p:spPr>
          <a:xfrm>
            <a:off x="684213" y="1270000"/>
            <a:ext cx="1979612" cy="2735263"/>
          </a:xfrm>
          <a:prstGeom prst="rect">
            <a:avLst/>
          </a:prstGeom>
          <a:noFill/>
          <a:ln w="9525">
            <a:noFill/>
          </a:ln>
        </p:spPr>
      </p:pic>
      <p:sp>
        <p:nvSpPr>
          <p:cNvPr id="29699" name="文本框 23555"/>
          <p:cNvSpPr txBox="1"/>
          <p:nvPr/>
        </p:nvSpPr>
        <p:spPr>
          <a:xfrm>
            <a:off x="180975" y="4221163"/>
            <a:ext cx="3275013" cy="1920875"/>
          </a:xfrm>
          <a:prstGeom prst="rect">
            <a:avLst/>
          </a:prstGeom>
          <a:noFill/>
          <a:ln w="9525">
            <a:noFill/>
          </a:ln>
        </p:spPr>
        <p:txBody>
          <a:bodyPr wrap="square" anchor="t">
            <a:spAutoFit/>
          </a:bodyPr>
          <a:p>
            <a:pPr lvl="0" indent="0"/>
            <a:r>
              <a:rPr lang="zh-CN" altLang="en-US" sz="2000" dirty="0">
                <a:latin typeface="Arial" panose="020B0604020202020204" pitchFamily="34" charset="0"/>
                <a:ea typeface="宋体" panose="02010600030101010101" pitchFamily="2" charset="-122"/>
              </a:rPr>
              <a:t>       4月27日，中国社科院农村发展研究所、社会科学文献出版社在北京联合发布《农村绿皮书：中国农村经济形势分析与预测(2015~2016)》。</a:t>
            </a:r>
            <a:endParaRPr lang="zh-CN" altLang="en-US" sz="2000" dirty="0">
              <a:latin typeface="Arial" panose="020B0604020202020204" pitchFamily="34" charset="0"/>
              <a:ea typeface="宋体" panose="02010600030101010101" pitchFamily="2" charset="-122"/>
            </a:endParaRPr>
          </a:p>
        </p:txBody>
      </p:sp>
      <p:graphicFrame>
        <p:nvGraphicFramePr>
          <p:cNvPr id="23557" name="表格 23556"/>
          <p:cNvGraphicFramePr/>
          <p:nvPr/>
        </p:nvGraphicFramePr>
        <p:xfrm>
          <a:off x="3568700" y="981075"/>
          <a:ext cx="5572125" cy="5543550"/>
        </p:xfrm>
        <a:graphic>
          <a:graphicData uri="http://schemas.openxmlformats.org/drawingml/2006/table">
            <a:tbl>
              <a:tblPr/>
              <a:tblGrid>
                <a:gridCol w="5572125"/>
              </a:tblGrid>
              <a:tr h="460375">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2400">
                          <a:solidFill>
                            <a:srgbClr val="FFFFFF"/>
                          </a:solidFill>
                          <a:latin typeface="Calibri" panose="020F0502020204030204" pitchFamily="2" charset="0"/>
                        </a:rPr>
                        <a:t>■ </a:t>
                      </a:r>
                      <a:r>
                        <a:rPr lang="zh-CN" altLang="en-US" sz="2400">
                          <a:solidFill>
                            <a:srgbClr val="FFFFFF"/>
                          </a:solidFill>
                          <a:latin typeface="Calibri" panose="020F0502020204030204" pitchFamily="2" charset="0"/>
                        </a:rPr>
                        <a:t>农民增收形式不容乐观</a:t>
                      </a:r>
                      <a:endParaRPr lang="zh-CN" altLang="en-US" sz="2400">
                        <a:solidFill>
                          <a:srgbClr val="FFFFFF"/>
                        </a:solidFill>
                        <a:latin typeface="Calibri" panose="020F0502020204030204" pitchFamily="2" charset="0"/>
                      </a:endParaRPr>
                    </a:p>
                  </a:txBody>
                  <a:tcPr vert="horz" anchor="t">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4F81BD">
                        <a:alpha val="100000"/>
                      </a:srgbClr>
                    </a:solidFill>
                  </a:tcPr>
                </a:tc>
              </a:tr>
              <a:tr h="5082540">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nSpc>
                          <a:spcPct val="120000"/>
                        </a:lnSpc>
                        <a:buNone/>
                      </a:pPr>
                      <a:r>
                        <a:rPr lang="zh-CN" altLang="en-US" sz="2400" b="0">
                          <a:solidFill>
                            <a:srgbClr val="000000"/>
                          </a:solidFill>
                          <a:latin typeface="Calibri" panose="020F0502020204030204" pitchFamily="2" charset="0"/>
                        </a:rPr>
                        <a:t>　　根据相关专家介绍，从</a:t>
                      </a:r>
                      <a:r>
                        <a:rPr lang="en-US" altLang="zh-CN" sz="2400" b="0">
                          <a:solidFill>
                            <a:srgbClr val="000000"/>
                          </a:solidFill>
                          <a:latin typeface="Calibri" panose="020F0502020204030204" pitchFamily="2" charset="0"/>
                        </a:rPr>
                        <a:t>2010</a:t>
                      </a:r>
                      <a:r>
                        <a:rPr lang="zh-CN" altLang="en-US" sz="2400" b="0">
                          <a:solidFill>
                            <a:srgbClr val="000000"/>
                          </a:solidFill>
                          <a:latin typeface="Calibri" panose="020F0502020204030204" pitchFamily="2" charset="0"/>
                        </a:rPr>
                        <a:t>年开始，农村居民收入增速超过城市居民收入增速。该年农村居民人均纯收入增速为</a:t>
                      </a:r>
                      <a:r>
                        <a:rPr lang="en-US" altLang="zh-CN" sz="2400" b="0">
                          <a:solidFill>
                            <a:srgbClr val="000000"/>
                          </a:solidFill>
                          <a:latin typeface="Calibri" panose="020F0502020204030204" pitchFamily="2" charset="0"/>
                        </a:rPr>
                        <a:t>10.9%</a:t>
                      </a:r>
                      <a:r>
                        <a:rPr lang="zh-CN" altLang="en-US" sz="2400" b="0">
                          <a:solidFill>
                            <a:srgbClr val="000000"/>
                          </a:solidFill>
                          <a:latin typeface="Calibri" panose="020F0502020204030204" pitchFamily="2" charset="0"/>
                        </a:rPr>
                        <a:t>，高于城镇居民人均可支配收入增速</a:t>
                      </a:r>
                      <a:r>
                        <a:rPr lang="en-US" altLang="zh-CN" sz="2400" b="0">
                          <a:solidFill>
                            <a:srgbClr val="000000"/>
                          </a:solidFill>
                          <a:latin typeface="Calibri" panose="020F0502020204030204" pitchFamily="2" charset="0"/>
                        </a:rPr>
                        <a:t>3.1</a:t>
                      </a:r>
                      <a:r>
                        <a:rPr lang="zh-CN" altLang="en-US" sz="2400" b="0">
                          <a:solidFill>
                            <a:srgbClr val="000000"/>
                          </a:solidFill>
                          <a:latin typeface="Calibri" panose="020F0502020204030204" pitchFamily="2" charset="0"/>
                        </a:rPr>
                        <a:t>个百分点。城乡收入增速差距在缩小。这是令人欣慰的地方。不过，农民收入的增速也在放慢，比如</a:t>
                      </a:r>
                      <a:r>
                        <a:rPr lang="en-US" altLang="zh-CN" sz="2400" b="0">
                          <a:solidFill>
                            <a:srgbClr val="000000"/>
                          </a:solidFill>
                          <a:latin typeface="Calibri" panose="020F0502020204030204" pitchFamily="2" charset="0"/>
                        </a:rPr>
                        <a:t>2010</a:t>
                      </a:r>
                      <a:r>
                        <a:rPr lang="zh-CN" altLang="en-US" sz="2400" b="0">
                          <a:solidFill>
                            <a:srgbClr val="000000"/>
                          </a:solidFill>
                          <a:latin typeface="Calibri" panose="020F0502020204030204" pitchFamily="2" charset="0"/>
                        </a:rPr>
                        <a:t>年农民人均纯收入增速为</a:t>
                      </a:r>
                      <a:r>
                        <a:rPr lang="en-US" altLang="zh-CN" sz="2400" b="0">
                          <a:solidFill>
                            <a:srgbClr val="000000"/>
                          </a:solidFill>
                          <a:latin typeface="Calibri" panose="020F0502020204030204" pitchFamily="2" charset="0"/>
                        </a:rPr>
                        <a:t>10.9%</a:t>
                      </a:r>
                      <a:r>
                        <a:rPr lang="zh-CN" altLang="en-US" sz="2400" b="0">
                          <a:solidFill>
                            <a:srgbClr val="000000"/>
                          </a:solidFill>
                          <a:latin typeface="Calibri" panose="020F0502020204030204" pitchFamily="2" charset="0"/>
                        </a:rPr>
                        <a:t>，但是到了</a:t>
                      </a:r>
                      <a:r>
                        <a:rPr lang="en-US" altLang="zh-CN" sz="2400" b="0">
                          <a:solidFill>
                            <a:srgbClr val="000000"/>
                          </a:solidFill>
                          <a:latin typeface="Calibri" panose="020F0502020204030204" pitchFamily="2" charset="0"/>
                        </a:rPr>
                        <a:t>2016</a:t>
                      </a:r>
                      <a:r>
                        <a:rPr lang="zh-CN" altLang="en-US" sz="2400" b="0">
                          <a:solidFill>
                            <a:srgbClr val="000000"/>
                          </a:solidFill>
                          <a:latin typeface="Calibri" panose="020F0502020204030204" pitchFamily="2" charset="0"/>
                        </a:rPr>
                        <a:t>年农村人均可是配收入增速只有</a:t>
                      </a:r>
                      <a:r>
                        <a:rPr lang="en-US" altLang="zh-CN" sz="2400" b="0">
                          <a:solidFill>
                            <a:srgbClr val="000000"/>
                          </a:solidFill>
                          <a:latin typeface="Calibri" panose="020F0502020204030204" pitchFamily="2" charset="0"/>
                        </a:rPr>
                        <a:t>7.8%</a:t>
                      </a:r>
                      <a:r>
                        <a:rPr lang="zh-CN" altLang="en-US" sz="2400" b="0">
                          <a:solidFill>
                            <a:srgbClr val="000000"/>
                          </a:solidFill>
                          <a:latin typeface="Calibri" panose="020F0502020204030204" pitchFamily="2" charset="0"/>
                        </a:rPr>
                        <a:t>。国务院研究室农村司司长郭玮认为，“我觉得农民增收形势不容乐观。”</a:t>
                      </a:r>
                      <a:endParaRPr lang="zh-CN" altLang="en-US" sz="2400" b="0">
                        <a:solidFill>
                          <a:srgbClr val="000000"/>
                        </a:solidFill>
                        <a:latin typeface="Calibri" panose="020F0502020204030204" pitchFamily="2" charset="0"/>
                      </a:endParaRPr>
                    </a:p>
                  </a:txBody>
                  <a:tcPr vert="horz" anchor="t">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1" name="图片 1"/>
          <p:cNvPicPr>
            <a:picLocks noChangeAspect="1"/>
          </p:cNvPicPr>
          <p:nvPr/>
        </p:nvPicPr>
        <p:blipFill>
          <a:blip r:embed="rId1"/>
          <a:stretch>
            <a:fillRect/>
          </a:stretch>
        </p:blipFill>
        <p:spPr>
          <a:xfrm>
            <a:off x="30163" y="260350"/>
            <a:ext cx="3154362" cy="2081213"/>
          </a:xfrm>
          <a:prstGeom prst="rect">
            <a:avLst/>
          </a:prstGeom>
          <a:noFill/>
          <a:ln w="9525">
            <a:noFill/>
          </a:ln>
        </p:spPr>
      </p:pic>
      <p:sp>
        <p:nvSpPr>
          <p:cNvPr id="3" name="文本框 2"/>
          <p:cNvSpPr txBox="1"/>
          <p:nvPr/>
        </p:nvSpPr>
        <p:spPr>
          <a:xfrm>
            <a:off x="4206874" y="1941194"/>
            <a:ext cx="4551037" cy="400683"/>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p>
            <a:pPr algn="r" fontAlgn="base"/>
            <a:r>
              <a:rPr lang="en-US" altLang="zh-CN" sz="2000" strike="noStrike" noProof="1">
                <a:solidFill>
                  <a:schemeClr val="accent4"/>
                </a:solidFill>
                <a:effectLst/>
                <a:latin typeface="方正小标宋简体" panose="03000509000000000000" pitchFamily="1" charset="-122"/>
                <a:ea typeface="方正小标宋简体" panose="03000509000000000000" pitchFamily="1" charset="-122"/>
                <a:cs typeface="+mn-ea"/>
              </a:rPr>
              <a:t>2016</a:t>
            </a:r>
            <a:r>
              <a:rPr lang="zh-CN" altLang="en-US" sz="2000" strike="noStrike" noProof="1">
                <a:solidFill>
                  <a:schemeClr val="accent4"/>
                </a:solidFill>
                <a:effectLst/>
                <a:latin typeface="方正小标宋简体" panose="03000509000000000000" pitchFamily="1" charset="-122"/>
                <a:ea typeface="方正小标宋简体" panose="03000509000000000000" pitchFamily="1" charset="-122"/>
                <a:cs typeface="+mn-ea"/>
              </a:rPr>
              <a:t>年</a:t>
            </a:r>
            <a:r>
              <a:rPr lang="en-US" altLang="zh-CN" sz="2000" strike="noStrike" noProof="1">
                <a:solidFill>
                  <a:schemeClr val="accent4"/>
                </a:solidFill>
                <a:effectLst/>
                <a:latin typeface="方正小标宋简体" panose="03000509000000000000" pitchFamily="1" charset="-122"/>
                <a:ea typeface="方正小标宋简体" panose="03000509000000000000" pitchFamily="1" charset="-122"/>
                <a:cs typeface="+mn-ea"/>
              </a:rPr>
              <a:t>10</a:t>
            </a:r>
            <a:r>
              <a:rPr lang="zh-CN" altLang="en-US" sz="2000" strike="noStrike" noProof="1">
                <a:solidFill>
                  <a:schemeClr val="accent4"/>
                </a:solidFill>
                <a:effectLst/>
                <a:latin typeface="方正小标宋简体" panose="03000509000000000000" pitchFamily="1" charset="-122"/>
                <a:ea typeface="方正小标宋简体" panose="03000509000000000000" pitchFamily="1" charset="-122"/>
                <a:cs typeface="+mn-ea"/>
              </a:rPr>
              <a:t>月</a:t>
            </a:r>
            <a:r>
              <a:rPr lang="en-US" altLang="zh-CN" sz="2000" strike="noStrike" noProof="1">
                <a:solidFill>
                  <a:schemeClr val="accent4"/>
                </a:solidFill>
                <a:effectLst/>
                <a:latin typeface="方正小标宋简体" panose="03000509000000000000" pitchFamily="1" charset="-122"/>
                <a:ea typeface="方正小标宋简体" panose="03000509000000000000" pitchFamily="1" charset="-122"/>
                <a:cs typeface="+mn-ea"/>
              </a:rPr>
              <a:t>24</a:t>
            </a:r>
            <a:r>
              <a:rPr lang="zh-CN" altLang="en-US" sz="2000" strike="noStrike" noProof="1">
                <a:solidFill>
                  <a:schemeClr val="accent4"/>
                </a:solidFill>
                <a:effectLst/>
                <a:latin typeface="方正小标宋简体" panose="03000509000000000000" pitchFamily="1" charset="-122"/>
                <a:ea typeface="方正小标宋简体" panose="03000509000000000000" pitchFamily="1" charset="-122"/>
                <a:cs typeface="+mn-ea"/>
              </a:rPr>
              <a:t>日</a:t>
            </a:r>
            <a:endParaRPr lang="zh-CN" altLang="en-US" sz="2000" strike="noStrike" noProof="1">
              <a:solidFill>
                <a:schemeClr val="accent4"/>
              </a:solidFill>
              <a:effectLst/>
              <a:latin typeface="方正小标宋简体" panose="03000509000000000000" pitchFamily="1" charset="-122"/>
              <a:ea typeface="方正小标宋简体" panose="03000509000000000000" pitchFamily="1" charset="-122"/>
              <a:cs typeface="+mn-ea"/>
            </a:endParaRPr>
          </a:p>
        </p:txBody>
      </p:sp>
      <p:sp>
        <p:nvSpPr>
          <p:cNvPr id="4" name="流程图: 过程 3"/>
          <p:cNvSpPr/>
          <p:nvPr/>
        </p:nvSpPr>
        <p:spPr>
          <a:xfrm>
            <a:off x="3847465" y="1141727"/>
            <a:ext cx="5064760" cy="524509"/>
          </a:xfrm>
          <a:prstGeom prst="flowChartProcess">
            <a:avLst/>
          </a:prstGeom>
          <a:noFill/>
          <a:ln>
            <a:noFill/>
          </a:ln>
        </p:spPr>
        <p:txBody>
          <a:bodyPr wrap="square" rtlCol="0" anchor="t">
            <a:spAutoFit/>
            <a:scene3d>
              <a:camera prst="orthographicFront"/>
              <a:lightRig rig="threePt" dir="t"/>
            </a:scene3d>
          </a:bodyPr>
          <a:p>
            <a:pPr algn="ctr" fontAlgn="base"/>
            <a:r>
              <a:rPr lang="zh-CN" altLang="en-US" sz="2800" strike="noStrike" noProof="1">
                <a:ln w="22225">
                  <a:solidFill>
                    <a:schemeClr val="accent2"/>
                  </a:solidFill>
                  <a:prstDash val="solid"/>
                </a:ln>
                <a:solidFill>
                  <a:srgbClr val="FF0000"/>
                </a:solidFill>
                <a:effectLst/>
                <a:latin typeface="方正小标宋简体" panose="03000509000000000000" pitchFamily="1" charset="-122"/>
                <a:ea typeface="方正小标宋简体" panose="03000509000000000000" pitchFamily="1" charset="-122"/>
                <a:cs typeface="+mn-ea"/>
              </a:rPr>
              <a:t>解读《全国农业现代化规划 》</a:t>
            </a:r>
            <a:endParaRPr lang="zh-CN" altLang="en-US" sz="2800" strike="noStrike" noProof="1">
              <a:ln w="22225">
                <a:solidFill>
                  <a:schemeClr val="accent2"/>
                </a:solidFill>
                <a:prstDash val="solid"/>
              </a:ln>
              <a:solidFill>
                <a:srgbClr val="FF0000"/>
              </a:solidFill>
              <a:effectLst/>
              <a:latin typeface="方正小标宋简体" panose="03000509000000000000" pitchFamily="1" charset="-122"/>
              <a:ea typeface="方正小标宋简体" panose="03000509000000000000" pitchFamily="1" charset="-122"/>
            </a:endParaRPr>
          </a:p>
        </p:txBody>
      </p:sp>
      <p:sp>
        <p:nvSpPr>
          <p:cNvPr id="6" name="文本框 5"/>
          <p:cNvSpPr txBox="1"/>
          <p:nvPr/>
        </p:nvSpPr>
        <p:spPr>
          <a:xfrm>
            <a:off x="29844" y="2482215"/>
            <a:ext cx="8971916" cy="3822061"/>
          </a:xfrm>
          <a:prstGeom prst="rect">
            <a:avLst/>
          </a:prstGeom>
          <a:noFill/>
        </p:spPr>
        <p:txBody>
          <a:bodyPr wrap="square" rtlCol="0" anchor="t">
            <a:spAutoFit/>
          </a:bodyPr>
          <a:p>
            <a:pPr fontAlgn="base">
              <a:lnSpc>
                <a:spcPct val="120000"/>
              </a:lnSpc>
            </a:pPr>
            <a:r>
              <a:rPr lang="zh-CN" altLang="en-US" sz="2400" strike="noStrike" noProof="1">
                <a:ln w="22225">
                  <a:solidFill>
                    <a:schemeClr val="accent2"/>
                  </a:solidFill>
                  <a:prstDash val="solid"/>
                </a:ln>
                <a:solidFill>
                  <a:schemeClr val="accent2">
                    <a:lumMod val="40000"/>
                    <a:lumOff val="60000"/>
                  </a:schemeClr>
                </a:solidFill>
                <a:effectLst/>
                <a:latin typeface="Arial" panose="020B0604020202020204" pitchFamily="34" charset="0"/>
                <a:ea typeface="宋体" panose="02010600030101010101" pitchFamily="2" charset="-122"/>
                <a:cs typeface="+mn-ea"/>
              </a:rPr>
              <a:t>韩长赋：</a:t>
            </a:r>
            <a:endParaRPr lang="zh-CN" altLang="en-US" sz="2400" strike="noStrike" noProof="1">
              <a:ln w="22225">
                <a:solidFill>
                  <a:schemeClr val="accent2"/>
                </a:solidFill>
                <a:prstDash val="solid"/>
              </a:ln>
              <a:solidFill>
                <a:schemeClr val="accent2">
                  <a:lumMod val="40000"/>
                  <a:lumOff val="60000"/>
                </a:schemeClr>
              </a:solidFill>
              <a:effectLst/>
            </a:endParaRPr>
          </a:p>
          <a:p>
            <a:pPr lvl="0" indent="0" eaLnBrk="0" fontAlgn="base" hangingPunct="0"/>
            <a:r>
              <a:rPr lang="zh-CN" altLang="en-US" sz="2400" strike="noStrike" noProof="1">
                <a:latin typeface="Arial" panose="020B0604020202020204" pitchFamily="34" charset="0"/>
                <a:ea typeface="宋体" panose="02010600030101010101" pitchFamily="2" charset="-122"/>
                <a:cs typeface="+mn-ea"/>
                <a:sym typeface="+mn-ea"/>
              </a:rPr>
              <a:t>　　</a:t>
            </a:r>
            <a:r>
              <a:rPr lang="zh-CN" altLang="en-US" sz="2400" strike="noStrike" noProof="1" dirty="0">
                <a:latin typeface="宋体" panose="02010600030101010101" pitchFamily="2" charset="-122"/>
                <a:ea typeface="宋体" panose="02010600030101010101" pitchFamily="2" charset="-122"/>
                <a:cs typeface="+mn-ea"/>
                <a:sym typeface="+mn-ea"/>
              </a:rPr>
              <a:t>2015年农民的人均可支配收入达到了11422元，</a:t>
            </a:r>
            <a:r>
              <a:rPr lang="zh-CN" altLang="en-US" sz="2400" strike="noStrike" noProof="1" dirty="0">
                <a:latin typeface="宋体" panose="02010600030101010101" pitchFamily="2" charset="-122"/>
                <a:ea typeface="宋体" panose="02010600030101010101" pitchFamily="2" charset="-122"/>
                <a:cs typeface="+mn-ea"/>
                <a:sym typeface="Arial" panose="020B0604020202020204" pitchFamily="34" charset="0"/>
              </a:rPr>
              <a:t>“十二五”</a:t>
            </a:r>
            <a:r>
              <a:rPr lang="zh-CN" altLang="en-US" sz="2400" strike="noStrike" noProof="1" dirty="0">
                <a:latin typeface="宋体" panose="02010600030101010101" pitchFamily="2" charset="-122"/>
                <a:ea typeface="宋体" panose="02010600030101010101" pitchFamily="2" charset="-122"/>
                <a:cs typeface="+mn-ea"/>
                <a:sym typeface="+mn-ea"/>
              </a:rPr>
              <a:t>五年平均增长了9.6%，连续六年农民收入增幅高于GDP增幅、高于城镇居民收入增幅。</a:t>
            </a:r>
            <a:endParaRPr lang="zh-CN" altLang="en-US" sz="2400" strike="noStrike" noProof="1" dirty="0">
              <a:latin typeface="宋体" panose="02010600030101010101" pitchFamily="2" charset="-122"/>
              <a:ea typeface="宋体" panose="02010600030101010101" pitchFamily="2" charset="-122"/>
            </a:endParaRPr>
          </a:p>
          <a:p>
            <a:pPr lvl="0" indent="0" eaLnBrk="0" fontAlgn="base" hangingPunct="0"/>
            <a:r>
              <a:rPr lang="zh-CN" altLang="en-US" sz="2400" strike="noStrike" noProof="1" dirty="0">
                <a:latin typeface="宋体" panose="02010600030101010101" pitchFamily="2" charset="-122"/>
                <a:ea typeface="宋体" panose="02010600030101010101" pitchFamily="2" charset="-122"/>
                <a:cs typeface="+mn-ea"/>
                <a:sym typeface="+mn-ea"/>
              </a:rPr>
              <a:t>   </a:t>
            </a:r>
            <a:r>
              <a:rPr lang="zh-CN" altLang="en-US" sz="2400" strike="noStrike" noProof="1">
                <a:latin typeface="Arial" panose="020B0604020202020204" pitchFamily="34" charset="0"/>
                <a:ea typeface="宋体" panose="02010600030101010101" pitchFamily="2" charset="-122"/>
                <a:cs typeface="+mn-ea"/>
              </a:rPr>
              <a:t>过去，农民增收一靠农产品价格，二靠外出打工。但当前，农产品价格总体偏低，农民工就业和工资增速出现“双下降”，农民增收形势不容乐观。特别是今年，前三季度农民收入增速只有6.5%，6年来首次低于GDP增幅。从后期走势看，大宗农产品价格下行压力依然较大，农民外出务工环境也未明显改善，确保农民持续较快增收难度很大。</a:t>
            </a:r>
            <a:endParaRPr lang="zh-CN" altLang="en-US" sz="2400" strike="noStrike" noProof="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Rectangle 2"/>
          <p:cNvSpPr>
            <a:spLocks noGrp="1"/>
          </p:cNvSpPr>
          <p:nvPr>
            <p:ph type="body"/>
          </p:nvPr>
        </p:nvSpPr>
        <p:spPr>
          <a:xfrm>
            <a:off x="323850" y="1076325"/>
            <a:ext cx="4492625" cy="5199063"/>
          </a:xfrm>
        </p:spPr>
        <p:txBody>
          <a:bodyPr wrap="square" anchor="t">
            <a:spAutoFit/>
          </a:bodyPr>
          <a:p>
            <a:pPr marL="0" lvl="0" indent="0" eaLnBrk="1" hangingPunct="1">
              <a:lnSpc>
                <a:spcPct val="130000"/>
              </a:lnSpc>
              <a:spcBef>
                <a:spcPct val="0"/>
              </a:spcBef>
              <a:buFont typeface="Arial" panose="020B0604020202020204" pitchFamily="34" charset="0"/>
              <a:buNone/>
            </a:pPr>
            <a:r>
              <a:rPr lang="zh-CN" altLang="en-US" sz="2400" dirty="0">
                <a:latin typeface="宋体" panose="02010600030101010101" pitchFamily="2" charset="-122"/>
                <a:sym typeface="Arial" panose="020B0604020202020204" pitchFamily="34" charset="0"/>
              </a:rPr>
              <a:t>存在的问题：</a:t>
            </a:r>
            <a:endParaRPr lang="zh-CN" altLang="en-US" sz="2400" dirty="0">
              <a:latin typeface="宋体" panose="02010600030101010101" pitchFamily="2" charset="-122"/>
              <a:sym typeface="Arial" panose="020B0604020202020204" pitchFamily="34" charset="0"/>
            </a:endParaRPr>
          </a:p>
          <a:p>
            <a:pPr marL="0" lvl="0" indent="0" eaLnBrk="1" hangingPunct="1">
              <a:lnSpc>
                <a:spcPct val="130000"/>
              </a:lnSpc>
              <a:spcBef>
                <a:spcPct val="0"/>
              </a:spcBef>
              <a:buFont typeface="Arial" panose="020B0604020202020204" pitchFamily="34" charset="0"/>
              <a:buNone/>
            </a:pPr>
            <a:r>
              <a:rPr lang="zh-CN" altLang="en-US" sz="2000" dirty="0">
                <a:latin typeface="宋体" panose="02010600030101010101" pitchFamily="2" charset="-122"/>
                <a:sym typeface="Arial" panose="020B0604020202020204" pitchFamily="34" charset="0"/>
              </a:rPr>
              <a:t>    农民的人均纯收入是平均数，不代表大多数。国家统计局：按照年人均收入２３００元（２０１０年不变价）的农村扶贫标准计算，</a:t>
            </a:r>
            <a:r>
              <a:rPr lang="en-US" altLang="x-none" sz="2000" dirty="0">
                <a:latin typeface="宋体" panose="02010600030101010101" pitchFamily="2" charset="-122"/>
                <a:sym typeface="Arial" panose="020B0604020202020204" pitchFamily="34" charset="0"/>
              </a:rPr>
              <a:t>2013</a:t>
            </a:r>
            <a:r>
              <a:rPr lang="zh-CN" altLang="en-US" sz="2000" dirty="0">
                <a:latin typeface="宋体" panose="02010600030101010101" pitchFamily="2" charset="-122"/>
                <a:sym typeface="Arial" panose="020B0604020202020204" pitchFamily="34" charset="0"/>
              </a:rPr>
              <a:t>年全国还有农村贫困人口</a:t>
            </a:r>
            <a:r>
              <a:rPr lang="en-US" altLang="x-none" sz="2000" dirty="0">
                <a:latin typeface="宋体" panose="02010600030101010101" pitchFamily="2" charset="-122"/>
                <a:sym typeface="Arial" panose="020B0604020202020204" pitchFamily="34" charset="0"/>
              </a:rPr>
              <a:t>8249</a:t>
            </a:r>
            <a:r>
              <a:rPr lang="zh-CN" altLang="en-US" sz="2000" dirty="0">
                <a:latin typeface="宋体" panose="02010600030101010101" pitchFamily="2" charset="-122"/>
                <a:sym typeface="Arial" panose="020B0604020202020204" pitchFamily="34" charset="0"/>
              </a:rPr>
              <a:t>万人，２０１４年为７０１７万人，比上年减少１２３２万人，</a:t>
            </a:r>
            <a:r>
              <a:rPr lang="zh-CN" altLang="en-US" sz="2000" dirty="0">
                <a:solidFill>
                  <a:srgbClr val="FF3300"/>
                </a:solidFill>
                <a:latin typeface="黑体" panose="02010600030101010101" pitchFamily="1" charset="-122"/>
                <a:ea typeface="黑体" panose="02010600030101010101" pitchFamily="1" charset="-122"/>
                <a:sym typeface="Arial" panose="020B0604020202020204" pitchFamily="34" charset="0"/>
              </a:rPr>
              <a:t>2015年为5575万</a:t>
            </a:r>
            <a:r>
              <a:rPr lang="zh-CN" altLang="en-US" sz="2000" dirty="0">
                <a:latin typeface="宋体" panose="02010600030101010101" pitchFamily="2" charset="-122"/>
                <a:sym typeface="Arial" panose="020B0604020202020204" pitchFamily="34" charset="0"/>
              </a:rPr>
              <a:t>，比上年又减少1442万人。</a:t>
            </a:r>
            <a:endParaRPr lang="zh-CN" altLang="en-US" sz="2000" dirty="0">
              <a:latin typeface="宋体" panose="02010600030101010101" pitchFamily="2" charset="-122"/>
              <a:sym typeface="Arial" panose="020B0604020202020204" pitchFamily="34" charset="0"/>
            </a:endParaRPr>
          </a:p>
          <a:p>
            <a:pPr marL="0" lvl="0" indent="0" eaLnBrk="1" hangingPunct="1">
              <a:lnSpc>
                <a:spcPct val="120000"/>
              </a:lnSpc>
              <a:spcBef>
                <a:spcPct val="0"/>
              </a:spcBef>
              <a:buFont typeface="Arial" panose="020B0604020202020204" pitchFamily="34" charset="0"/>
              <a:buNone/>
            </a:pPr>
            <a:r>
              <a:rPr lang="zh-CN" altLang="en-US" sz="2000" dirty="0">
                <a:latin typeface="宋体" panose="02010600030101010101" pitchFamily="2" charset="-122"/>
                <a:sym typeface="Arial" panose="020B0604020202020204" pitchFamily="34" charset="0"/>
              </a:rPr>
              <a:t>    国务院扶贫办主任刘永富在全国扶贫开发工作会议表示，“十三五”脱贫攻坚首战告捷，“2016年全年减少1000万以上”。</a:t>
            </a:r>
            <a:endParaRPr lang="zh-CN" altLang="en-US" sz="2000" dirty="0">
              <a:latin typeface="宋体" panose="02010600030101010101" pitchFamily="2" charset="-122"/>
              <a:sym typeface="Arial" panose="020B0604020202020204" pitchFamily="34" charset="0"/>
            </a:endParaRPr>
          </a:p>
        </p:txBody>
      </p:sp>
      <p:sp>
        <p:nvSpPr>
          <p:cNvPr id="31746"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方正舒体" panose="02010601030101010101" pitchFamily="2" charset="-122"/>
              </a:rPr>
              <a:t>钱</a:t>
            </a:r>
            <a:r>
              <a:rPr lang="zh-CN" altLang="en-US" sz="3200" dirty="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p:txBody>
      </p:sp>
      <p:pic>
        <p:nvPicPr>
          <p:cNvPr id="24580" name="Picture 4" descr="I9X5D0[5S`F[`{R3)0UGH6X"/>
          <p:cNvPicPr>
            <a:picLocks noChangeAspect="1"/>
          </p:cNvPicPr>
          <p:nvPr/>
        </p:nvPicPr>
        <p:blipFill>
          <a:blip r:embed="rId1"/>
          <a:stretch>
            <a:fillRect/>
          </a:stretch>
        </p:blipFill>
        <p:spPr>
          <a:xfrm>
            <a:off x="5199063" y="4268788"/>
            <a:ext cx="2901950" cy="1827212"/>
          </a:xfrm>
          <a:prstGeom prst="rect">
            <a:avLst/>
          </a:prstGeom>
          <a:noFill/>
          <a:ln w="9525">
            <a:noFill/>
          </a:ln>
        </p:spPr>
      </p:pic>
      <p:pic>
        <p:nvPicPr>
          <p:cNvPr id="31748" name="图片 1"/>
          <p:cNvPicPr>
            <a:picLocks noChangeAspect="1"/>
          </p:cNvPicPr>
          <p:nvPr/>
        </p:nvPicPr>
        <p:blipFill>
          <a:blip r:embed="rId2"/>
          <a:stretch>
            <a:fillRect/>
          </a:stretch>
        </p:blipFill>
        <p:spPr>
          <a:xfrm>
            <a:off x="5207000" y="1744663"/>
            <a:ext cx="2886075" cy="2166937"/>
          </a:xfrm>
          <a:prstGeom prst="rect">
            <a:avLst/>
          </a:prstGeom>
          <a:noFill/>
          <a:ln w="9525">
            <a:noFill/>
          </a:ln>
        </p:spPr>
      </p:pic>
      <p:sp>
        <p:nvSpPr>
          <p:cNvPr id="31749" name="文本框 2"/>
          <p:cNvSpPr txBox="1"/>
          <p:nvPr/>
        </p:nvSpPr>
        <p:spPr>
          <a:xfrm>
            <a:off x="8101013" y="1412875"/>
            <a:ext cx="414337" cy="1463675"/>
          </a:xfrm>
          <a:prstGeom prst="rect">
            <a:avLst/>
          </a:prstGeom>
          <a:noFill/>
          <a:ln w="9525">
            <a:noFill/>
          </a:ln>
        </p:spPr>
        <p:txBody>
          <a:bodyPr wrap="square" anchor="t">
            <a:spAutoFit/>
          </a:bodyPr>
          <a:p>
            <a:pPr lvl="0" indent="0" eaLnBrk="0" hangingPunct="0"/>
            <a:r>
              <a:rPr lang="zh-CN" altLang="en-US" dirty="0">
                <a:latin typeface="黑体" panose="02010600030101010101" pitchFamily="1" charset="-122"/>
                <a:ea typeface="黑体" panose="02010600030101010101" pitchFamily="1" charset="-122"/>
              </a:rPr>
              <a:t>“悬崖天梯”</a:t>
            </a:r>
            <a:endParaRPr lang="zh-CN" altLang="en-US" dirty="0">
              <a:latin typeface="黑体" panose="02010600030101010101" pitchFamily="1" charset="-122"/>
              <a:ea typeface="黑体" panose="02010600030101010101" pitchFamily="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checkerboard(across)">
                                      <p:cBhvr>
                                        <p:cTn id="7" dur="1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Rectangle 2"/>
          <p:cNvSpPr>
            <a:spLocks noGrp="1"/>
          </p:cNvSpPr>
          <p:nvPr>
            <p:ph type="body"/>
          </p:nvPr>
        </p:nvSpPr>
        <p:spPr>
          <a:xfrm>
            <a:off x="381000" y="1052513"/>
            <a:ext cx="8458200" cy="1077912"/>
          </a:xfrm>
        </p:spPr>
        <p:txBody>
          <a:bodyPr wrap="square" anchor="t">
            <a:spAutoFit/>
          </a:bodyPr>
          <a:p>
            <a:pPr marL="0" lvl="0" indent="0" eaLnBrk="1" hangingPunct="1">
              <a:lnSpc>
                <a:spcPct val="120000"/>
              </a:lnSpc>
              <a:spcBef>
                <a:spcPct val="0"/>
              </a:spcBef>
              <a:buFont typeface="Arial" panose="020B0604020202020204" pitchFamily="34" charset="0"/>
              <a:buNone/>
            </a:pPr>
            <a:r>
              <a:rPr lang="en-US" altLang="x-none" sz="1800" dirty="0">
                <a:solidFill>
                  <a:srgbClr val="FF0000"/>
                </a:solidFill>
                <a:latin typeface="黑体" panose="02010600030101010101" pitchFamily="1" charset="-122"/>
                <a:ea typeface="黑体" panose="02010600030101010101" pitchFamily="1" charset="-122"/>
                <a:sym typeface="Arial" panose="020B0604020202020204" pitchFamily="34" charset="0"/>
              </a:rPr>
              <a:t>2016</a:t>
            </a:r>
            <a:r>
              <a:rPr lang="zh-CN" altLang="en-US" sz="1800" dirty="0">
                <a:solidFill>
                  <a:srgbClr val="FF0000"/>
                </a:solidFill>
                <a:latin typeface="黑体" panose="02010600030101010101" pitchFamily="1" charset="-122"/>
                <a:ea typeface="黑体" panose="02010600030101010101" pitchFamily="1" charset="-122"/>
                <a:sym typeface="Arial" panose="020B0604020202020204" pitchFamily="34" charset="0"/>
              </a:rPr>
              <a:t>年</a:t>
            </a:r>
            <a:r>
              <a:rPr lang="en-US" altLang="x-none" sz="1800" dirty="0">
                <a:solidFill>
                  <a:srgbClr val="FF0000"/>
                </a:solidFill>
                <a:latin typeface="黑体" panose="02010600030101010101" pitchFamily="1" charset="-122"/>
                <a:ea typeface="黑体" panose="02010600030101010101" pitchFamily="1" charset="-122"/>
                <a:sym typeface="Arial" panose="020B0604020202020204" pitchFamily="34" charset="0"/>
              </a:rPr>
              <a:t>“</a:t>
            </a:r>
            <a:r>
              <a:rPr lang="zh-CN" altLang="en-US" sz="1800" dirty="0">
                <a:solidFill>
                  <a:srgbClr val="FF0000"/>
                </a:solidFill>
                <a:latin typeface="黑体" panose="02010600030101010101" pitchFamily="1" charset="-122"/>
                <a:ea typeface="黑体" panose="02010600030101010101" pitchFamily="1" charset="-122"/>
                <a:sym typeface="Arial" panose="020B0604020202020204" pitchFamily="34" charset="0"/>
              </a:rPr>
              <a:t>两会</a:t>
            </a:r>
            <a:r>
              <a:rPr lang="en-US" altLang="x-none" sz="1800" dirty="0">
                <a:solidFill>
                  <a:srgbClr val="FF0000"/>
                </a:solidFill>
                <a:latin typeface="黑体" panose="02010600030101010101" pitchFamily="1" charset="-122"/>
                <a:ea typeface="黑体" panose="02010600030101010101" pitchFamily="1" charset="-122"/>
                <a:sym typeface="Arial" panose="020B0604020202020204" pitchFamily="34" charset="0"/>
              </a:rPr>
              <a:t>”</a:t>
            </a:r>
            <a:r>
              <a:rPr lang="zh-CN" altLang="en-US" sz="1800" dirty="0">
                <a:solidFill>
                  <a:srgbClr val="FF0000"/>
                </a:solidFill>
                <a:latin typeface="黑体" panose="02010600030101010101" pitchFamily="1" charset="-122"/>
                <a:ea typeface="黑体" panose="02010600030101010101" pitchFamily="1" charset="-122"/>
                <a:sym typeface="Arial" panose="020B0604020202020204" pitchFamily="34" charset="0"/>
              </a:rPr>
              <a:t>记者：</a:t>
            </a:r>
            <a:r>
              <a:rPr lang="zh-CN" altLang="en-US" sz="1800" dirty="0">
                <a:latin typeface="宋体" panose="02010600030101010101" pitchFamily="2" charset="-122"/>
                <a:sym typeface="Arial" panose="020B0604020202020204" pitchFamily="34" charset="0"/>
              </a:rPr>
              <a:t>去年我国粮食价格出现下跌，宏观经济形势下行压力增大，农民工就业形势比较严峻，请问韩部长，在这一形势之下，农民收入如何实现持续增长？能否实现持续增长？农民工能否同步步入小康？</a:t>
            </a:r>
            <a:endParaRPr lang="zh-CN" altLang="en-US" sz="1800" dirty="0">
              <a:latin typeface="宋体" panose="02010600030101010101" pitchFamily="2" charset="-122"/>
              <a:sym typeface="Arial" panose="020B0604020202020204" pitchFamily="34" charset="0"/>
            </a:endParaRPr>
          </a:p>
        </p:txBody>
      </p:sp>
      <p:sp>
        <p:nvSpPr>
          <p:cNvPr id="32770"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方正舒体" panose="02010601030101010101" pitchFamily="2" charset="-122"/>
              </a:rPr>
              <a:t>钱</a:t>
            </a:r>
            <a:r>
              <a:rPr lang="zh-CN" altLang="en-US" sz="3200" dirty="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p:txBody>
      </p:sp>
      <p:sp>
        <p:nvSpPr>
          <p:cNvPr id="32771" name="文本框 3"/>
          <p:cNvSpPr txBox="1"/>
          <p:nvPr/>
        </p:nvSpPr>
        <p:spPr>
          <a:xfrm>
            <a:off x="361950" y="2349500"/>
            <a:ext cx="8477250" cy="3930650"/>
          </a:xfrm>
          <a:prstGeom prst="rect">
            <a:avLst/>
          </a:prstGeom>
          <a:noFill/>
          <a:ln w="9525">
            <a:noFill/>
          </a:ln>
        </p:spPr>
        <p:txBody>
          <a:bodyPr wrap="square" anchor="t">
            <a:spAutoFit/>
          </a:bodyPr>
          <a:p>
            <a:pPr lvl="0" indent="0" eaLnBrk="0" hangingPunct="0"/>
            <a:r>
              <a:rPr lang="en-US" altLang="x-none" dirty="0">
                <a:solidFill>
                  <a:srgbClr val="FF0000"/>
                </a:solidFill>
                <a:latin typeface="黑体" panose="02010600030101010101" pitchFamily="1" charset="-122"/>
                <a:ea typeface="黑体" panose="02010600030101010101" pitchFamily="1" charset="-122"/>
              </a:rPr>
              <a:t>韩部长：</a:t>
            </a:r>
            <a:endParaRPr lang="zh-CN" altLang="en-US" dirty="0">
              <a:latin typeface="宋体" panose="02010600030101010101" pitchFamily="2" charset="-122"/>
              <a:ea typeface="宋体" panose="02010600030101010101" pitchFamily="2" charset="-122"/>
            </a:endParaRPr>
          </a:p>
          <a:p>
            <a:pPr lvl="0" indent="0" eaLnBrk="0" hangingPunct="0"/>
            <a:r>
              <a:rPr lang="zh-CN" altLang="en-US" dirty="0">
                <a:latin typeface="宋体" panose="02010600030101010101" pitchFamily="2" charset="-122"/>
                <a:ea typeface="宋体" panose="02010600030101010101" pitchFamily="2" charset="-122"/>
              </a:rPr>
              <a:t>    农民收入问题对于“十三五”来说，是“三农”当中非常关键的问题，习近平总书记讲，“小康不小康，关键看老乡”。</a:t>
            </a:r>
            <a:endParaRPr lang="zh-CN" altLang="en-US" dirty="0">
              <a:latin typeface="宋体" panose="02010600030101010101" pitchFamily="2" charset="-122"/>
              <a:ea typeface="宋体" panose="02010600030101010101" pitchFamily="2" charset="-122"/>
            </a:endParaRPr>
          </a:p>
          <a:p>
            <a:pPr lvl="0" indent="0" eaLnBrk="0" hangingPunct="0"/>
            <a:r>
              <a:rPr lang="zh-CN" altLang="en-US" dirty="0">
                <a:latin typeface="宋体" panose="02010600030101010101" pitchFamily="2" charset="-122"/>
                <a:ea typeface="宋体" panose="02010600030101010101" pitchFamily="2" charset="-122"/>
              </a:rPr>
              <a:t>　　2015年农民的人均可支配收入达到了11422元，</a:t>
            </a:r>
            <a:r>
              <a:rPr lang="zh-CN" altLang="en-US" dirty="0">
                <a:latin typeface="宋体" panose="02010600030101010101" pitchFamily="2" charset="-122"/>
                <a:ea typeface="宋体" panose="02010600030101010101" pitchFamily="2" charset="-122"/>
                <a:sym typeface="Arial" panose="020B0604020202020204" pitchFamily="34" charset="0"/>
              </a:rPr>
              <a:t>“十二五”</a:t>
            </a:r>
            <a:r>
              <a:rPr lang="zh-CN" altLang="en-US" dirty="0">
                <a:latin typeface="宋体" panose="02010600030101010101" pitchFamily="2" charset="-122"/>
                <a:ea typeface="宋体" panose="02010600030101010101" pitchFamily="2" charset="-122"/>
              </a:rPr>
              <a:t>五年平均增长了9.6%，连续六年农民收入增幅高于GDP增幅、高于城镇居民收入增幅。</a:t>
            </a:r>
            <a:endParaRPr lang="zh-CN" altLang="en-US" dirty="0">
              <a:latin typeface="宋体" panose="02010600030101010101" pitchFamily="2" charset="-122"/>
              <a:ea typeface="宋体" panose="02010600030101010101" pitchFamily="2" charset="-122"/>
            </a:endParaRPr>
          </a:p>
          <a:p>
            <a:pPr lvl="0" indent="0" eaLnBrk="0" hangingPunct="0"/>
            <a:r>
              <a:rPr lang="zh-CN" altLang="en-US" dirty="0">
                <a:latin typeface="宋体" panose="02010600030101010101" pitchFamily="2" charset="-122"/>
                <a:ea typeface="宋体" panose="02010600030101010101" pitchFamily="2" charset="-122"/>
              </a:rPr>
              <a:t>    现在是多数农产品价格在走低，因为整个经济下行压力大，农民打工的人数增长比较困难，特别是工资水平增长就更难一些。</a:t>
            </a:r>
            <a:endParaRPr lang="zh-CN" altLang="en-US" dirty="0">
              <a:latin typeface="宋体" panose="02010600030101010101" pitchFamily="2" charset="-122"/>
              <a:ea typeface="宋体" panose="02010600030101010101" pitchFamily="2" charset="-122"/>
            </a:endParaRPr>
          </a:p>
          <a:p>
            <a:pPr lvl="0" indent="0" eaLnBrk="0" hangingPunct="0"/>
            <a:r>
              <a:rPr lang="zh-CN" altLang="en-US" dirty="0">
                <a:latin typeface="宋体" panose="02010600030101010101" pitchFamily="2" charset="-122"/>
                <a:ea typeface="宋体" panose="02010600030101010101" pitchFamily="2" charset="-122"/>
              </a:rPr>
              <a:t>　　“十三五”期间农民收入要保持在年均增长6.5%以上，到2020年翻一番。怎么实现呢？</a:t>
            </a:r>
            <a:endParaRPr lang="zh-CN" altLang="en-US" dirty="0">
              <a:latin typeface="宋体" panose="02010600030101010101" pitchFamily="2" charset="-122"/>
              <a:ea typeface="宋体" panose="02010600030101010101" pitchFamily="2" charset="-122"/>
            </a:endParaRPr>
          </a:p>
          <a:p>
            <a:pPr lvl="0" indent="0" eaLnBrk="0" hangingPunct="0"/>
            <a:r>
              <a:rPr lang="zh-CN" altLang="en-US" dirty="0">
                <a:latin typeface="宋体" panose="02010600030101010101" pitchFamily="2" charset="-122"/>
                <a:ea typeface="宋体" panose="02010600030101010101" pitchFamily="2" charset="-122"/>
              </a:rPr>
              <a:t>　　具体讲是五个方面，</a:t>
            </a:r>
            <a:r>
              <a:rPr lang="en-US" altLang="x-none"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五路进财</a:t>
            </a:r>
            <a:r>
              <a:rPr lang="en-US" altLang="x-none"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一个是节本增效。二是推进产业化。三是城乡一体化。推进城乡基本公共服务的均等化，深化户籍制度改革，让符合条件的农民工市民化。四是政策支持。国外特别是发达国家农民的收入，40%是靠政府补贴，我们的空间还很大。五是农村产权制度改革。使资源变资产，资金变股金，农民变股东，让农民得到更多的财产性收入。</a:t>
            </a:r>
            <a:endParaRPr lang="zh-CN" altLang="en-US" dirty="0">
              <a:latin typeface="宋体" panose="02010600030101010101" pitchFamily="2" charset="-122"/>
              <a:ea typeface="宋体" panose="02010600030101010101" pitchFamily="2"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3793"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33794" name="内容占位符 2"/>
          <p:cNvSpPr>
            <a:spLocks noGrp="1"/>
          </p:cNvSpPr>
          <p:nvPr/>
        </p:nvSpPr>
        <p:spPr>
          <a:xfrm>
            <a:off x="539750" y="2925763"/>
            <a:ext cx="8207375" cy="3024187"/>
          </a:xfrm>
          <a:prstGeom prst="rect">
            <a:avLst/>
          </a:prstGeom>
          <a:noFill/>
          <a:ln w="25400" cap="flat" cmpd="sng">
            <a:solidFill>
              <a:srgbClr val="FF0000"/>
            </a:solidFill>
            <a:prstDash val="solid"/>
            <a:miter/>
            <a:headEnd type="none" w="med" len="med"/>
            <a:tailEnd type="none" w="med" len="med"/>
          </a:ln>
        </p:spPr>
        <p:txBody>
          <a:bodyPr anchor="t"/>
          <a:p>
            <a:pPr lvl="0" indent="0">
              <a:lnSpc>
                <a:spcPct val="150000"/>
              </a:lnSpc>
              <a:spcBef>
                <a:spcPct val="20000"/>
              </a:spcBef>
              <a:buClr>
                <a:schemeClr val="hlink"/>
              </a:buClr>
              <a:buFont typeface="Wingdings" panose="05000000000000000000" pitchFamily="2" charset="2"/>
              <a:buNone/>
            </a:pPr>
            <a:r>
              <a:rPr lang="zh-CN" altLang="en-US" sz="2000" dirty="0">
                <a:latin typeface="宋体" panose="02010600030101010101" pitchFamily="2" charset="-122"/>
                <a:ea typeface="宋体" panose="02010600030101010101" pitchFamily="2" charset="-122"/>
              </a:rPr>
              <a:t>    “人”实际上是指在工业化、城镇化过程中农民的地位、农民的去留、农民的出路。这几年农业农村的发展非常重要的方面是得益于工业化、城镇化，大量农村劳动力转移，现在转移到二三产业就业的农村劳动力超过二亿七千万人，其中有一亿六千多万人是外出就业，有将近一亿人是在当地的乡镇企业和非农产业中就业的。工业化、城镇化给农业农村农民带来的变化起到的积极作用是非常明显的。</a:t>
            </a:r>
            <a:endParaRPr lang="zh-CN" altLang="en-US" sz="2000" dirty="0">
              <a:latin typeface="宋体" panose="02010600030101010101" pitchFamily="2" charset="-122"/>
              <a:ea typeface="宋体" panose="02010600030101010101" pitchFamily="2" charset="-122"/>
            </a:endParaRPr>
          </a:p>
        </p:txBody>
      </p:sp>
      <p:pic>
        <p:nvPicPr>
          <p:cNvPr id="33795" name="Picture 6"/>
          <p:cNvPicPr>
            <a:picLocks noChangeAspect="1"/>
          </p:cNvPicPr>
          <p:nvPr/>
        </p:nvPicPr>
        <p:blipFill>
          <a:blip r:embed="rId1"/>
          <a:stretch>
            <a:fillRect/>
          </a:stretch>
        </p:blipFill>
        <p:spPr>
          <a:xfrm>
            <a:off x="6737350" y="996950"/>
            <a:ext cx="2009775" cy="1804988"/>
          </a:xfrm>
          <a:prstGeom prst="rect">
            <a:avLst/>
          </a:prstGeom>
          <a:noFill/>
          <a:ln w="9525">
            <a:noFill/>
          </a:ln>
        </p:spPr>
      </p:pic>
      <p:sp>
        <p:nvSpPr>
          <p:cNvPr id="33796"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方正舒体" panose="02010601030101010101" pitchFamily="2" charset="-122"/>
                <a:ea typeface="方正舒体" panose="02010601030101010101" pitchFamily="2" charset="-122"/>
                <a:sym typeface="Arial" panose="020B0604020202020204" pitchFamily="34" charset="0"/>
              </a:rPr>
              <a:t>“人”</a:t>
            </a:r>
            <a:endParaRPr lang="zh-CN" altLang="en-US" sz="3200" dirty="0">
              <a:latin typeface="方正舒体" panose="02010601030101010101" pitchFamily="2" charset="-122"/>
              <a:ea typeface="方正舒体" panose="02010601030101010101" pitchFamily="2" charset="-122"/>
              <a:sym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内容占位符 2"/>
          <p:cNvSpPr>
            <a:spLocks noGrp="1"/>
          </p:cNvSpPr>
          <p:nvPr>
            <p:ph idx="4294967295"/>
          </p:nvPr>
        </p:nvSpPr>
        <p:spPr>
          <a:xfrm>
            <a:off x="611188" y="1412875"/>
            <a:ext cx="6191250" cy="600075"/>
          </a:xfrm>
        </p:spPr>
        <p:txBody>
          <a:bodyPr wrap="square" anchor="t"/>
          <a:p>
            <a:pPr marL="0" lvl="0" indent="0" eaLnBrk="1" hangingPunct="1">
              <a:lnSpc>
                <a:spcPct val="130000"/>
              </a:lnSpc>
              <a:buNone/>
            </a:pPr>
            <a:r>
              <a:rPr lang="en-US" altLang="x-none" sz="2400" b="0" dirty="0">
                <a:latin typeface="黑体" panose="02010600030101010101" pitchFamily="1" charset="-122"/>
                <a:ea typeface="黑体" panose="02010600030101010101" pitchFamily="1" charset="-122"/>
              </a:rPr>
              <a:t>2011</a:t>
            </a:r>
            <a:r>
              <a:rPr lang="zh-CN" altLang="en-US" sz="2400" b="0" dirty="0">
                <a:latin typeface="黑体" panose="02010600030101010101" pitchFamily="1" charset="-122"/>
                <a:ea typeface="黑体" panose="02010600030101010101" pitchFamily="1" charset="-122"/>
              </a:rPr>
              <a:t>年农村人口首次少于城镇人口</a:t>
            </a:r>
            <a:endParaRPr lang="zh-CN" altLang="en-US" sz="2400" b="0" dirty="0">
              <a:latin typeface="黑体" panose="02010600030101010101" pitchFamily="1" charset="-122"/>
              <a:ea typeface="黑体" panose="02010600030101010101" pitchFamily="1" charset="-122"/>
            </a:endParaRPr>
          </a:p>
        </p:txBody>
      </p:sp>
      <p:cxnSp>
        <p:nvCxnSpPr>
          <p:cNvPr id="34818"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34819"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方正舒体" panose="02010601030101010101" pitchFamily="2" charset="-122"/>
                <a:ea typeface="方正舒体" panose="02010601030101010101" pitchFamily="2" charset="-122"/>
                <a:sym typeface="Arial" panose="020B0604020202020204" pitchFamily="34" charset="0"/>
              </a:rPr>
              <a:t>“人”</a:t>
            </a:r>
            <a:endParaRPr lang="zh-CN" altLang="en-US" sz="3200" dirty="0">
              <a:latin typeface="方正舒体" panose="02010601030101010101" pitchFamily="2" charset="-122"/>
              <a:ea typeface="方正舒体" panose="02010601030101010101" pitchFamily="2" charset="-122"/>
              <a:sym typeface="Arial" panose="020B0604020202020204" pitchFamily="34" charset="0"/>
            </a:endParaRPr>
          </a:p>
        </p:txBody>
      </p:sp>
      <p:sp>
        <p:nvSpPr>
          <p:cNvPr id="34820" name="内容占位符 2"/>
          <p:cNvSpPr>
            <a:spLocks noGrp="1"/>
          </p:cNvSpPr>
          <p:nvPr/>
        </p:nvSpPr>
        <p:spPr>
          <a:xfrm>
            <a:off x="415925" y="2012950"/>
            <a:ext cx="8207375" cy="2063750"/>
          </a:xfrm>
          <a:prstGeom prst="rect">
            <a:avLst/>
          </a:prstGeom>
          <a:noFill/>
          <a:ln w="9525">
            <a:noFill/>
          </a:ln>
        </p:spPr>
        <p:txBody>
          <a:bodyPr anchor="t"/>
          <a:p>
            <a:pPr lvl="0" indent="0">
              <a:lnSpc>
                <a:spcPct val="160000"/>
              </a:lnSpc>
              <a:spcBef>
                <a:spcPct val="20000"/>
              </a:spcBef>
              <a:buClr>
                <a:schemeClr val="hlink"/>
              </a:buClr>
              <a:buFont typeface="Wingdings" panose="05000000000000000000" pitchFamily="2" charset="2"/>
              <a:buNone/>
            </a:pPr>
            <a:r>
              <a:rPr lang="zh-CN" altLang="en-US" sz="2000" dirty="0">
                <a:latin typeface="宋体" panose="02010600030101010101" pitchFamily="2" charset="-122"/>
                <a:ea typeface="宋体" panose="02010600030101010101" pitchFamily="2" charset="-122"/>
              </a:rPr>
              <a:t>    国家统计局数据显示，</a:t>
            </a:r>
            <a:r>
              <a:rPr lang="en-US" altLang="x-none" sz="2000" dirty="0">
                <a:latin typeface="宋体" panose="02010600030101010101" pitchFamily="2" charset="-122"/>
                <a:ea typeface="宋体" panose="02010600030101010101" pitchFamily="2" charset="-122"/>
              </a:rPr>
              <a:t>2011</a:t>
            </a:r>
            <a:r>
              <a:rPr lang="zh-CN" altLang="en-US" sz="2000" dirty="0">
                <a:latin typeface="宋体" panose="02010600030101010101" pitchFamily="2" charset="-122"/>
                <a:ea typeface="宋体" panose="02010600030101010101" pitchFamily="2" charset="-122"/>
              </a:rPr>
              <a:t>年大陆城镇人口首次超过农村人口，城镇常住人口占总人口比重达到</a:t>
            </a:r>
            <a:r>
              <a:rPr lang="en-US" altLang="x-none" sz="2000" dirty="0">
                <a:latin typeface="宋体" panose="02010600030101010101" pitchFamily="2" charset="-122"/>
                <a:ea typeface="宋体" panose="02010600030101010101" pitchFamily="2" charset="-122"/>
              </a:rPr>
              <a:t>51.27%</a:t>
            </a:r>
            <a:r>
              <a:rPr lang="zh-CN" altLang="en-US" sz="2000" dirty="0">
                <a:latin typeface="宋体" panose="02010600030101010101" pitchFamily="2" charset="-122"/>
                <a:ea typeface="宋体" panose="02010600030101010101" pitchFamily="2" charset="-122"/>
              </a:rPr>
              <a:t>，而2015年年末,全国大陆总人口137462万人,比上年末增加680万人,其中城镇常住人口77116万人,占总人口比重(</a:t>
            </a:r>
            <a:r>
              <a:rPr lang="zh-CN" altLang="en-US" sz="2000" dirty="0">
                <a:solidFill>
                  <a:srgbClr val="FF3300"/>
                </a:solidFill>
                <a:latin typeface="宋体" panose="02010600030101010101" pitchFamily="2" charset="-122"/>
                <a:ea typeface="宋体" panose="02010600030101010101" pitchFamily="2" charset="-122"/>
              </a:rPr>
              <a:t>常住人口城镇化率</a:t>
            </a:r>
            <a:r>
              <a:rPr lang="zh-CN" altLang="en-US" sz="2000" dirty="0">
                <a:latin typeface="宋体" panose="02010600030101010101" pitchFamily="2" charset="-122"/>
                <a:ea typeface="宋体" panose="02010600030101010101" pitchFamily="2" charset="-122"/>
              </a:rPr>
              <a:t>)为</a:t>
            </a:r>
            <a:r>
              <a:rPr lang="zh-CN" altLang="en-US" sz="2000" dirty="0">
                <a:solidFill>
                  <a:srgbClr val="FF3300"/>
                </a:solidFill>
                <a:latin typeface="黑体" panose="02010600030101010101" pitchFamily="1" charset="-122"/>
                <a:ea typeface="黑体" panose="02010600030101010101" pitchFamily="1" charset="-122"/>
              </a:rPr>
              <a:t>56.10%</a:t>
            </a:r>
            <a:r>
              <a:rPr lang="zh-CN" altLang="en-US" sz="2000" dirty="0">
                <a:latin typeface="宋体" panose="02010600030101010101" pitchFamily="2" charset="-122"/>
                <a:ea typeface="宋体" panose="02010600030101010101" pitchFamily="2" charset="-122"/>
              </a:rPr>
              <a:t>,比上年末提高1.33个百分点。    </a:t>
            </a:r>
            <a:endParaRPr lang="zh-CN" altLang="en-US" sz="2000" dirty="0">
              <a:latin typeface="宋体" panose="02010600030101010101" pitchFamily="2" charset="-122"/>
              <a:ea typeface="宋体" panose="02010600030101010101" pitchFamily="2" charset="-122"/>
            </a:endParaRPr>
          </a:p>
        </p:txBody>
      </p:sp>
      <p:sp>
        <p:nvSpPr>
          <p:cNvPr id="34821" name="文本框 1"/>
          <p:cNvSpPr txBox="1"/>
          <p:nvPr/>
        </p:nvSpPr>
        <p:spPr>
          <a:xfrm>
            <a:off x="415925" y="4365625"/>
            <a:ext cx="8047038" cy="1676400"/>
          </a:xfrm>
          <a:prstGeom prst="rect">
            <a:avLst/>
          </a:prstGeom>
          <a:noFill/>
          <a:ln w="9525">
            <a:noFill/>
          </a:ln>
        </p:spPr>
        <p:txBody>
          <a:bodyPr wrap="square" anchor="t">
            <a:spAutoFit/>
          </a:bodyPr>
          <a:p>
            <a:pPr lvl="0" indent="0">
              <a:lnSpc>
                <a:spcPct val="130000"/>
              </a:lnSpc>
            </a:pPr>
            <a:r>
              <a:rPr lang="en-US" altLang="zh-CN" sz="2000">
                <a:latin typeface="宋体" panose="02010600030101010101" pitchFamily="2" charset="-122"/>
                <a:ea typeface="宋体" panose="02010600030101010101" pitchFamily="2" charset="-122"/>
              </a:rPr>
              <a:t>    </a:t>
            </a:r>
            <a:r>
              <a:rPr lang="zh-CN" altLang="en-US" sz="2000">
                <a:latin typeface="宋体" panose="02010600030101010101" pitchFamily="2" charset="-122"/>
                <a:ea typeface="宋体" panose="02010600030101010101" pitchFamily="2" charset="-122"/>
              </a:rPr>
              <a:t>国家统计局公布的</a:t>
            </a:r>
            <a:r>
              <a:rPr lang="en-US" altLang="zh-CN" sz="2000">
                <a:latin typeface="宋体" panose="02010600030101010101" pitchFamily="2" charset="-122"/>
                <a:ea typeface="宋体" panose="02010600030101010101" pitchFamily="2" charset="-122"/>
              </a:rPr>
              <a:t>2016</a:t>
            </a:r>
            <a:r>
              <a:rPr lang="zh-CN" altLang="zh-CN" sz="2000">
                <a:latin typeface="宋体" panose="02010600030101010101" pitchFamily="2" charset="-122"/>
                <a:ea typeface="宋体" panose="02010600030101010101" pitchFamily="2" charset="-122"/>
              </a:rPr>
              <a:t>年</a:t>
            </a:r>
            <a:r>
              <a:rPr lang="zh-CN" altLang="en-US" sz="2000">
                <a:latin typeface="宋体" panose="02010600030101010101" pitchFamily="2" charset="-122"/>
                <a:ea typeface="宋体" panose="02010600030101010101" pitchFamily="2" charset="-122"/>
              </a:rPr>
              <a:t>数据显示，按照年龄构成，我国60周岁及以上人口23086万人，占总人口的16.7%；65周岁及以上人口15003万人，占总人口的10.8%。根据联合国对于人口老龄化社会的划分标准，我国已经进入严重老龄化阶段。</a:t>
            </a:r>
            <a:endParaRPr lang="zh-CN" altLang="en-US" sz="2000">
              <a:latin typeface="宋体" panose="02010600030101010101" pitchFamily="2" charset="-122"/>
              <a:ea typeface="宋体" panose="02010600030101010101"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文本框 1"/>
          <p:cNvSpPr txBox="1"/>
          <p:nvPr/>
        </p:nvSpPr>
        <p:spPr>
          <a:xfrm>
            <a:off x="447675" y="3081338"/>
            <a:ext cx="8421688" cy="3014662"/>
          </a:xfrm>
          <a:prstGeom prst="rect">
            <a:avLst/>
          </a:prstGeom>
          <a:noFill/>
          <a:ln w="9525">
            <a:noFill/>
          </a:ln>
        </p:spPr>
        <p:txBody>
          <a:bodyPr wrap="square" anchor="t">
            <a:spAutoFit/>
          </a:bodyPr>
          <a:p>
            <a:pPr lvl="0" indent="0">
              <a:lnSpc>
                <a:spcPct val="160000"/>
              </a:lnSpc>
            </a:pPr>
            <a:r>
              <a:rPr lang="en-US" altLang="zh-CN" sz="2400">
                <a:latin typeface="Arial" panose="020B0604020202020204" pitchFamily="34" charset="0"/>
                <a:ea typeface="宋体" panose="02010600030101010101" pitchFamily="2" charset="-122"/>
              </a:rPr>
              <a:t>      </a:t>
            </a:r>
            <a:r>
              <a:rPr lang="zh-CN" altLang="en-US" sz="2400">
                <a:latin typeface="Arial" panose="020B0604020202020204" pitchFamily="34" charset="0"/>
                <a:ea typeface="宋体" panose="02010600030101010101" pitchFamily="2" charset="-122"/>
              </a:rPr>
              <a:t>从国家统计局获悉，2016年我国农民工总量达28171万人，比上一年增加424万人，增长1.5%。其中，本地农民工11237万人，增长3.4%；外出农民工16934万人，增长0.3%。农民工月均收入水平为3275元</a:t>
            </a:r>
            <a:r>
              <a:rPr lang="zh-CN" altLang="en-US" sz="2400">
                <a:solidFill>
                  <a:srgbClr val="FF0000"/>
                </a:solidFill>
                <a:latin typeface="Arial" panose="020B0604020202020204" pitchFamily="34" charset="0"/>
                <a:ea typeface="宋体" panose="02010600030101010101" pitchFamily="2" charset="-122"/>
              </a:rPr>
              <a:t>（</a:t>
            </a:r>
            <a:r>
              <a:rPr lang="en-US" altLang="zh-CN" sz="2400">
                <a:solidFill>
                  <a:srgbClr val="FF0000"/>
                </a:solidFill>
                <a:latin typeface="Arial" panose="020B0604020202020204" pitchFamily="34" charset="0"/>
                <a:ea typeface="宋体" panose="02010600030101010101" pitchFamily="2" charset="-122"/>
              </a:rPr>
              <a:t>2015</a:t>
            </a:r>
            <a:r>
              <a:rPr lang="zh-CN" altLang="en-US" sz="2400">
                <a:solidFill>
                  <a:srgbClr val="FF0000"/>
                </a:solidFill>
                <a:latin typeface="Arial" panose="020B0604020202020204" pitchFamily="34" charset="0"/>
                <a:ea typeface="宋体" panose="02010600030101010101" pitchFamily="2" charset="-122"/>
              </a:rPr>
              <a:t>年3072元）</a:t>
            </a:r>
            <a:r>
              <a:rPr lang="zh-CN" altLang="en-US" sz="2400">
                <a:latin typeface="Arial" panose="020B0604020202020204" pitchFamily="34" charset="0"/>
                <a:ea typeface="宋体" panose="02010600030101010101" pitchFamily="2" charset="-122"/>
                <a:sym typeface="宋体" panose="02010600030101010101" pitchFamily="2" charset="-122"/>
              </a:rPr>
              <a:t>，比上年增长6.6%</a:t>
            </a:r>
            <a:r>
              <a:rPr lang="zh-CN" altLang="en-US" sz="2400">
                <a:latin typeface="Arial" panose="020B0604020202020204" pitchFamily="34" charset="0"/>
                <a:ea typeface="宋体" panose="02010600030101010101" pitchFamily="2" charset="-122"/>
              </a:rPr>
              <a:t>。</a:t>
            </a:r>
            <a:endParaRPr lang="zh-CN" altLang="en-US" sz="2400">
              <a:latin typeface="Arial" panose="020B0604020202020204" pitchFamily="34" charset="0"/>
              <a:ea typeface="宋体" panose="02010600030101010101" pitchFamily="2" charset="-122"/>
            </a:endParaRPr>
          </a:p>
        </p:txBody>
      </p:sp>
      <p:sp>
        <p:nvSpPr>
          <p:cNvPr id="35842"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方正舒体" panose="02010601030101010101" pitchFamily="2" charset="-122"/>
                <a:ea typeface="方正舒体" panose="02010601030101010101" pitchFamily="2" charset="-122"/>
                <a:sym typeface="Arial" panose="020B0604020202020204" pitchFamily="34" charset="0"/>
              </a:rPr>
              <a:t>“人”</a:t>
            </a:r>
            <a:endParaRPr lang="zh-CN" altLang="en-US" sz="3200" dirty="0">
              <a:latin typeface="方正舒体" panose="02010601030101010101" pitchFamily="2" charset="-122"/>
              <a:ea typeface="方正舒体" panose="02010601030101010101" pitchFamily="2" charset="-122"/>
              <a:sym typeface="Arial" panose="020B0604020202020204" pitchFamily="34" charset="0"/>
            </a:endParaRPr>
          </a:p>
        </p:txBody>
      </p:sp>
      <p:pic>
        <p:nvPicPr>
          <p:cNvPr id="28675" name="WordArt 4"/>
          <p:cNvPicPr/>
          <p:nvPr/>
        </p:nvPicPr>
        <p:blipFill>
          <a:blip r:embed="rId1"/>
          <a:stretch>
            <a:fillRect/>
          </a:stretch>
        </p:blipFill>
        <p:spPr>
          <a:xfrm>
            <a:off x="6210300" y="1146175"/>
            <a:ext cx="2566988" cy="19351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p:cTn id="7" dur="1000" fill="hold"/>
                                        <p:tgtEl>
                                          <p:spTgt spid="28675"/>
                                        </p:tgtEl>
                                        <p:attrNameLst>
                                          <p:attrName>ppt_w</p:attrName>
                                        </p:attrNameLst>
                                      </p:cBhvr>
                                      <p:tavLst>
                                        <p:tav tm="0">
                                          <p:val>
                                            <p:fltVal val="0.000000"/>
                                          </p:val>
                                        </p:tav>
                                        <p:tav tm="100000">
                                          <p:val>
                                            <p:strVal val="#ppt_w"/>
                                          </p:val>
                                        </p:tav>
                                      </p:tavLst>
                                    </p:anim>
                                    <p:anim calcmode="lin" valueType="num">
                                      <p:cBhvr>
                                        <p:cTn id="8" dur="1000" fill="hold"/>
                                        <p:tgtEl>
                                          <p:spTgt spid="286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5" name="图片 2"/>
          <p:cNvPicPr>
            <a:picLocks noChangeAspect="1"/>
          </p:cNvPicPr>
          <p:nvPr/>
        </p:nvPicPr>
        <p:blipFill>
          <a:blip r:embed="rId1"/>
          <a:stretch>
            <a:fillRect/>
          </a:stretch>
        </p:blipFill>
        <p:spPr>
          <a:xfrm>
            <a:off x="469900" y="1328738"/>
            <a:ext cx="7978775" cy="4700587"/>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42" name="Picture 2"/>
          <p:cNvPicPr>
            <a:picLocks noChangeAspect="1"/>
          </p:cNvPicPr>
          <p:nvPr/>
        </p:nvPicPr>
        <p:blipFill>
          <a:blip r:embed="rId1"/>
          <a:stretch>
            <a:fillRect/>
          </a:stretch>
        </p:blipFill>
        <p:spPr>
          <a:xfrm>
            <a:off x="0" y="0"/>
            <a:ext cx="9144000" cy="900113"/>
          </a:xfrm>
          <a:prstGeom prst="rect">
            <a:avLst/>
          </a:prstGeom>
          <a:noFill/>
          <a:ln w="9525">
            <a:noFill/>
          </a:ln>
        </p:spPr>
      </p:pic>
      <p:sp>
        <p:nvSpPr>
          <p:cNvPr id="10243" name="Rectangle 2"/>
          <p:cNvSpPr>
            <a:spLocks noGrp="1"/>
          </p:cNvSpPr>
          <p:nvPr>
            <p:ph type="title"/>
          </p:nvPr>
        </p:nvSpPr>
        <p:spPr/>
        <p:txBody>
          <a:bodyPr wrap="square" anchor="ctr"/>
          <a:p>
            <a:pPr lvl="0" indent="0" eaLnBrk="1" hangingPunct="1"/>
            <a:r>
              <a:rPr lang="zh-CN" altLang="en-US" b="1">
                <a:solidFill>
                  <a:schemeClr val="accent1"/>
                </a:solidFill>
                <a:ea typeface="方正小标宋简体" panose="03000509000000000000" pitchFamily="1" charset="-122"/>
              </a:rPr>
              <a:t>目录</a:t>
            </a:r>
            <a:endParaRPr lang="zh-CN" altLang="en-US" b="1">
              <a:solidFill>
                <a:schemeClr val="accent1"/>
              </a:solidFill>
              <a:ea typeface="方正小标宋简体" panose="03000509000000000000" pitchFamily="1" charset="-122"/>
            </a:endParaRPr>
          </a:p>
        </p:txBody>
      </p:sp>
      <p:sp>
        <p:nvSpPr>
          <p:cNvPr id="10244" name="Text Box 3"/>
          <p:cNvSpPr txBox="1"/>
          <p:nvPr/>
        </p:nvSpPr>
        <p:spPr>
          <a:xfrm>
            <a:off x="1660525" y="722313"/>
            <a:ext cx="184150" cy="366712"/>
          </a:xfrm>
          <a:prstGeom prst="rect">
            <a:avLst/>
          </a:prstGeom>
          <a:noFill/>
          <a:ln w="9525">
            <a:noFill/>
          </a:ln>
        </p:spPr>
        <p:txBody>
          <a:bodyPr wrap="none" anchor="t">
            <a:spAutoFit/>
          </a:bodyPr>
          <a:p>
            <a:pPr lvl="0" indent="0" algn="ctr" eaLnBrk="0" hangingPunct="0"/>
            <a:endParaRPr lang="zh-CN" altLang="en-US" dirty="0">
              <a:solidFill>
                <a:srgbClr val="1D528D"/>
              </a:solidFill>
              <a:latin typeface="Arial" panose="020B0604020202020204" pitchFamily="34" charset="0"/>
              <a:ea typeface="宋体" panose="02010600030101010101" pitchFamily="2" charset="-122"/>
            </a:endParaRPr>
          </a:p>
        </p:txBody>
      </p:sp>
      <p:sp>
        <p:nvSpPr>
          <p:cNvPr id="10245" name="AutoShape 46"/>
          <p:cNvSpPr/>
          <p:nvPr/>
        </p:nvSpPr>
        <p:spPr>
          <a:xfrm rot="5400000">
            <a:off x="-2371725" y="1519238"/>
            <a:ext cx="4822825" cy="4673600"/>
          </a:xfrm>
          <a:custGeom>
            <a:avLst/>
            <a:gdLst/>
            <a:ahLst/>
            <a:cxnLst>
              <a:cxn ang="0">
                <a:pos x="323" y="10641"/>
              </a:cxn>
              <a:cxn ang="0">
                <a:pos x="10800" y="322"/>
              </a:cxn>
              <a:cxn ang="0">
                <a:pos x="21276" y="10641"/>
              </a:cxn>
              <a:cxn ang="0">
                <a:pos x="21598" y="10636"/>
              </a:cxn>
              <a:cxn ang="0">
                <a:pos x="10799" y="0"/>
              </a:cxn>
              <a:cxn ang="0">
                <a:pos x="1" y="10636"/>
              </a:cxn>
              <a:cxn ang="0">
                <a:pos x="323" y="10641"/>
              </a:cxn>
            </a:cxnLst>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rotWithShape="1">
            <a:gsLst>
              <a:gs pos="0">
                <a:srgbClr val="E2E2E2"/>
              </a:gs>
              <a:gs pos="50000">
                <a:schemeClr val="bg2"/>
              </a:gs>
              <a:gs pos="100000">
                <a:srgbClr val="E2E2E2"/>
              </a:gs>
            </a:gsLst>
            <a:lin ang="0" scaled="1"/>
            <a:tileRect/>
          </a:gradFill>
          <a:ln w="9525">
            <a:noFill/>
          </a:ln>
        </p:spPr>
        <p:txBody>
          <a:bodyPr/>
          <a:p>
            <a:endParaRPr lang="zh-CN" altLang="en-US"/>
          </a:p>
        </p:txBody>
      </p:sp>
      <p:sp>
        <p:nvSpPr>
          <p:cNvPr id="10246" name="AutoShape 47"/>
          <p:cNvSpPr/>
          <p:nvPr/>
        </p:nvSpPr>
        <p:spPr>
          <a:xfrm rot="5400000" flipH="1">
            <a:off x="-1965325" y="1958975"/>
            <a:ext cx="4030663" cy="3830638"/>
          </a:xfrm>
          <a:custGeom>
            <a:avLst/>
            <a:gdLst/>
            <a:ahLst/>
            <a:cxnLst>
              <a:cxn ang="0">
                <a:pos x="2004881" y="1916907"/>
              </a:cxn>
              <a:cxn ang="0">
                <a:pos x="2015331" y="1906967"/>
              </a:cxn>
              <a:cxn ang="0">
                <a:pos x="2025781" y="1916729"/>
              </a:cxn>
              <a:cxn ang="0">
                <a:pos x="4030662" y="1916907"/>
              </a:cxn>
              <a:cxn ang="0">
                <a:pos x="2015331" y="0"/>
              </a:cxn>
              <a:cxn ang="0">
                <a:pos x="0" y="1916907"/>
              </a:cxn>
              <a:cxn ang="0">
                <a:pos x="2004881" y="1916907"/>
              </a:cxn>
            </a:cxnLst>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gradFill rotWithShape="1">
            <a:gsLst>
              <a:gs pos="0">
                <a:schemeClr val="hlink">
                  <a:alpha val="35999"/>
                </a:schemeClr>
              </a:gs>
              <a:gs pos="100000">
                <a:srgbClr val="CBEEFF"/>
              </a:gs>
            </a:gsLst>
            <a:lin ang="5400000" scaled="1"/>
            <a:tileRect/>
          </a:gradFill>
          <a:ln w="9525">
            <a:noFill/>
          </a:ln>
        </p:spPr>
        <p:txBody>
          <a:bodyPr/>
          <a:p>
            <a:endParaRPr lang="zh-CN" altLang="en-US"/>
          </a:p>
        </p:txBody>
      </p:sp>
      <p:sp>
        <p:nvSpPr>
          <p:cNvPr id="10247" name="AutoShape 48"/>
          <p:cNvSpPr/>
          <p:nvPr/>
        </p:nvSpPr>
        <p:spPr>
          <a:xfrm>
            <a:off x="2916238" y="4941888"/>
            <a:ext cx="4937125" cy="679450"/>
          </a:xfrm>
          <a:prstGeom prst="roundRect">
            <a:avLst>
              <a:gd name="adj" fmla="val 50000"/>
            </a:avLst>
          </a:prstGeom>
          <a:noFill/>
          <a:ln w="28575" cap="flat" cmpd="sng">
            <a:solidFill>
              <a:schemeClr val="bg2"/>
            </a:solidFill>
            <a:prstDash val="solid"/>
            <a:round/>
            <a:headEnd type="none" w="med" len="med"/>
            <a:tailEnd type="none" w="med" len="med"/>
          </a:ln>
        </p:spPr>
        <p:txBody>
          <a:bodyPr wrap="none" anchor="ctr"/>
          <a:p>
            <a:pPr lvl="0" indent="0" algn="ctr" eaLnBrk="0" hangingPunct="0"/>
            <a:endParaRPr lang="zh-CN" altLang="en-US" sz="3600" dirty="0">
              <a:solidFill>
                <a:srgbClr val="000000"/>
              </a:solidFill>
              <a:latin typeface="黑体" panose="02010600030101010101" pitchFamily="1" charset="-122"/>
              <a:ea typeface="黑体" panose="02010600030101010101" pitchFamily="1" charset="-122"/>
            </a:endParaRPr>
          </a:p>
        </p:txBody>
      </p:sp>
      <p:sp>
        <p:nvSpPr>
          <p:cNvPr id="10248" name="TextBox 2"/>
          <p:cNvSpPr txBox="1"/>
          <p:nvPr/>
        </p:nvSpPr>
        <p:spPr>
          <a:xfrm>
            <a:off x="3492500" y="3286125"/>
            <a:ext cx="4360863" cy="639763"/>
          </a:xfrm>
          <a:prstGeom prst="rect">
            <a:avLst/>
          </a:prstGeom>
          <a:noFill/>
          <a:ln w="9525">
            <a:noFill/>
          </a:ln>
        </p:spPr>
        <p:txBody>
          <a:bodyPr wrap="square" anchor="t">
            <a:spAutoFit/>
          </a:bodyPr>
          <a:p>
            <a:pPr lvl="0" indent="0" eaLnBrk="0" hangingPunct="0"/>
            <a:r>
              <a:rPr lang="zh-CN" altLang="en-US" sz="3600" dirty="0">
                <a:latin typeface="Arial" panose="020B0604020202020204" pitchFamily="34" charset="0"/>
                <a:ea typeface="黑体" panose="02010600030101010101" pitchFamily="1" charset="-122"/>
              </a:rPr>
              <a:t>二、争当时代新农民</a:t>
            </a:r>
            <a:endParaRPr lang="zh-CN" altLang="en-US" sz="3600" dirty="0">
              <a:latin typeface="Arial" panose="020B0604020202020204" pitchFamily="34" charset="0"/>
              <a:ea typeface="黑体" panose="02010600030101010101" pitchFamily="1" charset="-122"/>
            </a:endParaRPr>
          </a:p>
        </p:txBody>
      </p:sp>
      <p:sp>
        <p:nvSpPr>
          <p:cNvPr id="10249" name="TextBox 3"/>
          <p:cNvSpPr txBox="1"/>
          <p:nvPr/>
        </p:nvSpPr>
        <p:spPr>
          <a:xfrm>
            <a:off x="3203575" y="4941888"/>
            <a:ext cx="4370388" cy="639762"/>
          </a:xfrm>
          <a:prstGeom prst="rect">
            <a:avLst/>
          </a:prstGeom>
          <a:noFill/>
          <a:ln w="9525">
            <a:noFill/>
          </a:ln>
        </p:spPr>
        <p:txBody>
          <a:bodyPr wrap="square" anchor="t">
            <a:spAutoFit/>
          </a:bodyPr>
          <a:p>
            <a:pPr lvl="0" indent="0" eaLnBrk="0" hangingPunct="0"/>
            <a:r>
              <a:rPr lang="zh-CN" altLang="en-US" sz="3600" dirty="0">
                <a:latin typeface="Arial" panose="020B0604020202020204" pitchFamily="34" charset="0"/>
                <a:ea typeface="黑体" panose="02010600030101010101" pitchFamily="1" charset="-122"/>
                <a:sym typeface="Arial" panose="020B0604020202020204" pitchFamily="34" charset="0"/>
              </a:rPr>
              <a:t>三、大力发展新农业</a:t>
            </a:r>
            <a:endParaRPr lang="zh-CN" altLang="en-US" sz="3600" dirty="0">
              <a:latin typeface="Arial" panose="020B0604020202020204" pitchFamily="34" charset="0"/>
              <a:ea typeface="黑体" panose="02010600030101010101" pitchFamily="1" charset="-122"/>
              <a:sym typeface="Arial" panose="020B0604020202020204" pitchFamily="34" charset="0"/>
            </a:endParaRPr>
          </a:p>
        </p:txBody>
      </p:sp>
      <p:grpSp>
        <p:nvGrpSpPr>
          <p:cNvPr id="10250" name="Group 20"/>
          <p:cNvGrpSpPr/>
          <p:nvPr/>
        </p:nvGrpSpPr>
        <p:grpSpPr>
          <a:xfrm>
            <a:off x="1908175" y="1773238"/>
            <a:ext cx="647700" cy="576262"/>
            <a:chOff x="0" y="0"/>
            <a:chExt cx="1615" cy="1615"/>
          </a:xfrm>
        </p:grpSpPr>
        <p:sp>
          <p:nvSpPr>
            <p:cNvPr id="10251" name="Oval 61"/>
            <p:cNvSpPr/>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10252" name="Oval 62"/>
            <p:cNvSpPr/>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10253" name="Oval 63"/>
            <p:cNvSpPr/>
            <p:nvPr/>
          </p:nvSpPr>
          <p:spPr>
            <a:xfrm>
              <a:off x="173" y="175"/>
              <a:ext cx="1270" cy="1265"/>
            </a:xfrm>
            <a:prstGeom prst="ellipse">
              <a:avLst/>
            </a:prstGeom>
            <a:gradFill rotWithShape="1">
              <a:gsLst>
                <a:gs pos="0">
                  <a:srgbClr val="FFFFFF"/>
                </a:gs>
                <a:gs pos="50000">
                  <a:schemeClr val="hlink"/>
                </a:gs>
                <a:gs pos="100000">
                  <a:srgbClr val="FFFFFF"/>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10254" name="Oval 64"/>
            <p:cNvSpPr/>
            <p:nvPr/>
          </p:nvSpPr>
          <p:spPr>
            <a:xfrm>
              <a:off x="176" y="176"/>
              <a:ext cx="1262" cy="1264"/>
            </a:xfrm>
            <a:prstGeom prst="ellipse">
              <a:avLst/>
            </a:prstGeom>
            <a:gradFill rotWithShape="1">
              <a:gsLst>
                <a:gs pos="0">
                  <a:srgbClr val="000000"/>
                </a:gs>
                <a:gs pos="100000">
                  <a:srgbClr val="48BE67"/>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10255" name="Oval 65"/>
            <p:cNvSpPr/>
            <p:nvPr/>
          </p:nvSpPr>
          <p:spPr>
            <a:xfrm>
              <a:off x="254" y="254"/>
              <a:ext cx="1097" cy="1107"/>
            </a:xfrm>
            <a:prstGeom prst="ellipse">
              <a:avLst/>
            </a:prstGeom>
            <a:gradFill rotWithShape="1">
              <a:gsLst>
                <a:gs pos="0">
                  <a:srgbClr val="376E8A"/>
                </a:gs>
                <a:gs pos="50000">
                  <a:schemeClr val="hlink"/>
                </a:gs>
                <a:gs pos="100000">
                  <a:srgbClr val="376E8A"/>
                </a:gs>
              </a:gsLst>
              <a:lin ang="18900000" scaled="1"/>
              <a:tileRect/>
            </a:gradFill>
            <a:ln w="9525">
              <a:noFill/>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10256" name="Oval 66"/>
            <p:cNvSpPr/>
            <p:nvPr/>
          </p:nvSpPr>
          <p:spPr>
            <a:xfrm>
              <a:off x="259" y="259"/>
              <a:ext cx="1096" cy="1098"/>
            </a:xfrm>
            <a:prstGeom prst="ellipse">
              <a:avLst/>
            </a:prstGeom>
            <a:solidFill>
              <a:srgbClr val="00B0F0"/>
            </a:solidFill>
            <a:ln w="9525" cap="flat" cmpd="sng">
              <a:solidFill>
                <a:srgbClr val="00B0F0"/>
              </a:solidFill>
              <a:prstDash val="solid"/>
              <a:round/>
              <a:headEnd type="none" w="med" len="med"/>
              <a:tailEnd type="none" w="med" len="med"/>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grpSp>
      <p:grpSp>
        <p:nvGrpSpPr>
          <p:cNvPr id="10257" name="Group 28"/>
          <p:cNvGrpSpPr/>
          <p:nvPr/>
        </p:nvGrpSpPr>
        <p:grpSpPr>
          <a:xfrm>
            <a:off x="2124075" y="4941888"/>
            <a:ext cx="647700" cy="647700"/>
            <a:chOff x="0" y="0"/>
            <a:chExt cx="1615" cy="1615"/>
          </a:xfrm>
        </p:grpSpPr>
        <p:sp>
          <p:nvSpPr>
            <p:cNvPr id="10258" name="Oval 61"/>
            <p:cNvSpPr/>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10259" name="Oval 62"/>
            <p:cNvSpPr/>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10260" name="Oval 63"/>
            <p:cNvSpPr/>
            <p:nvPr/>
          </p:nvSpPr>
          <p:spPr>
            <a:xfrm>
              <a:off x="172" y="172"/>
              <a:ext cx="1271" cy="1271"/>
            </a:xfrm>
            <a:prstGeom prst="ellipse">
              <a:avLst/>
            </a:prstGeom>
            <a:gradFill rotWithShape="1">
              <a:gsLst>
                <a:gs pos="0">
                  <a:srgbClr val="FFFFFF"/>
                </a:gs>
                <a:gs pos="50000">
                  <a:schemeClr val="hlink"/>
                </a:gs>
                <a:gs pos="100000">
                  <a:srgbClr val="FFFFFF"/>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10261" name="Oval 64"/>
            <p:cNvSpPr/>
            <p:nvPr/>
          </p:nvSpPr>
          <p:spPr>
            <a:xfrm>
              <a:off x="176" y="176"/>
              <a:ext cx="1262" cy="1264"/>
            </a:xfrm>
            <a:prstGeom prst="ellipse">
              <a:avLst/>
            </a:prstGeom>
            <a:gradFill rotWithShape="1">
              <a:gsLst>
                <a:gs pos="0">
                  <a:srgbClr val="000000"/>
                </a:gs>
                <a:gs pos="100000">
                  <a:srgbClr val="48BE67"/>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10262" name="Oval 65"/>
            <p:cNvSpPr/>
            <p:nvPr/>
          </p:nvSpPr>
          <p:spPr>
            <a:xfrm>
              <a:off x="255" y="255"/>
              <a:ext cx="1098" cy="1104"/>
            </a:xfrm>
            <a:prstGeom prst="ellipse">
              <a:avLst/>
            </a:prstGeom>
            <a:gradFill rotWithShape="1">
              <a:gsLst>
                <a:gs pos="0">
                  <a:srgbClr val="376E8A"/>
                </a:gs>
                <a:gs pos="50000">
                  <a:schemeClr val="hlink"/>
                </a:gs>
                <a:gs pos="100000">
                  <a:srgbClr val="376E8A"/>
                </a:gs>
              </a:gsLst>
              <a:lin ang="18900000" scaled="1"/>
              <a:tileRect/>
            </a:gradFill>
            <a:ln w="9525">
              <a:noFill/>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10263" name="Oval 66"/>
            <p:cNvSpPr/>
            <p:nvPr/>
          </p:nvSpPr>
          <p:spPr>
            <a:xfrm>
              <a:off x="259" y="259"/>
              <a:ext cx="1096" cy="1098"/>
            </a:xfrm>
            <a:prstGeom prst="ellipse">
              <a:avLst/>
            </a:prstGeom>
            <a:solidFill>
              <a:schemeClr val="tx1"/>
            </a:solidFill>
            <a:ln w="9525" cap="flat" cmpd="sng">
              <a:solidFill>
                <a:srgbClr val="00B0F0"/>
              </a:solidFill>
              <a:prstDash val="solid"/>
              <a:round/>
              <a:headEnd type="none" w="med" len="med"/>
              <a:tailEnd type="none" w="med" len="med"/>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grpSp>
      <p:sp>
        <p:nvSpPr>
          <p:cNvPr id="10264" name="AutoShape 48"/>
          <p:cNvSpPr/>
          <p:nvPr/>
        </p:nvSpPr>
        <p:spPr>
          <a:xfrm>
            <a:off x="2709863" y="1701800"/>
            <a:ext cx="4862512" cy="647700"/>
          </a:xfrm>
          <a:prstGeom prst="roundRect">
            <a:avLst>
              <a:gd name="adj" fmla="val 50000"/>
            </a:avLst>
          </a:prstGeom>
          <a:noFill/>
          <a:ln w="28575" cap="flat" cmpd="sng">
            <a:solidFill>
              <a:schemeClr val="bg2"/>
            </a:solidFill>
            <a:prstDash val="solid"/>
            <a:round/>
            <a:headEnd type="none" w="med" len="med"/>
            <a:tailEnd type="none" w="med" len="med"/>
          </a:ln>
        </p:spPr>
        <p:txBody>
          <a:bodyPr wrap="none" anchor="ctr"/>
          <a:p>
            <a:pPr lvl="0" indent="0" algn="ctr" eaLnBrk="0" hangingPunct="0"/>
            <a:endParaRPr lang="zh-CN" altLang="en-US" sz="3600" dirty="0">
              <a:solidFill>
                <a:srgbClr val="000000"/>
              </a:solidFill>
              <a:latin typeface="黑体" panose="02010600030101010101" pitchFamily="1" charset="-122"/>
              <a:ea typeface="黑体" panose="02010600030101010101" pitchFamily="1" charset="-122"/>
            </a:endParaRPr>
          </a:p>
        </p:txBody>
      </p:sp>
      <p:sp>
        <p:nvSpPr>
          <p:cNvPr id="10265" name="文本框 5154"/>
          <p:cNvSpPr txBox="1"/>
          <p:nvPr/>
        </p:nvSpPr>
        <p:spPr>
          <a:xfrm>
            <a:off x="2916238" y="1701800"/>
            <a:ext cx="4351337" cy="639763"/>
          </a:xfrm>
          <a:prstGeom prst="rect">
            <a:avLst/>
          </a:prstGeom>
          <a:noFill/>
          <a:ln w="9525">
            <a:noFill/>
          </a:ln>
        </p:spPr>
        <p:txBody>
          <a:bodyPr wrap="square" anchor="t">
            <a:spAutoFit/>
          </a:bodyPr>
          <a:p>
            <a:pPr lvl="0" indent="0"/>
            <a:r>
              <a:rPr lang="zh-CN" altLang="en-US" sz="3600" dirty="0">
                <a:solidFill>
                  <a:srgbClr val="FF0000"/>
                </a:solidFill>
                <a:latin typeface="Arial" panose="020B0604020202020204" pitchFamily="34" charset="0"/>
                <a:ea typeface="黑体" panose="02010600030101010101" pitchFamily="1" charset="-122"/>
              </a:rPr>
              <a:t>一、农村农业新形势</a:t>
            </a:r>
            <a:endParaRPr lang="zh-CN" altLang="en-US" sz="3600" dirty="0">
              <a:solidFill>
                <a:srgbClr val="FF0000"/>
              </a:solidFill>
              <a:latin typeface="Arial" panose="020B0604020202020204" pitchFamily="34" charset="0"/>
              <a:ea typeface="黑体" panose="02010600030101010101" pitchFamily="1" charset="-122"/>
            </a:endParaRPr>
          </a:p>
        </p:txBody>
      </p:sp>
      <p:grpSp>
        <p:nvGrpSpPr>
          <p:cNvPr id="10266" name="Group 13"/>
          <p:cNvGrpSpPr/>
          <p:nvPr/>
        </p:nvGrpSpPr>
        <p:grpSpPr>
          <a:xfrm>
            <a:off x="2484438" y="3357563"/>
            <a:ext cx="647700" cy="574675"/>
            <a:chOff x="0" y="0"/>
            <a:chExt cx="1615" cy="1615"/>
          </a:xfrm>
        </p:grpSpPr>
        <p:sp>
          <p:nvSpPr>
            <p:cNvPr id="10267" name="Oval 61"/>
            <p:cNvSpPr/>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wrap="none" anchor="ct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10268" name="Oval 62"/>
            <p:cNvSpPr/>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10269" name="Oval 63"/>
            <p:cNvSpPr/>
            <p:nvPr/>
          </p:nvSpPr>
          <p:spPr>
            <a:xfrm>
              <a:off x="177" y="177"/>
              <a:ext cx="1260" cy="1260"/>
            </a:xfrm>
            <a:prstGeom prst="ellipse">
              <a:avLst/>
            </a:prstGeom>
            <a:gradFill rotWithShape="1">
              <a:gsLst>
                <a:gs pos="0">
                  <a:srgbClr val="FFFFFF"/>
                </a:gs>
                <a:gs pos="50000">
                  <a:schemeClr val="hlink"/>
                </a:gs>
                <a:gs pos="100000">
                  <a:srgbClr val="FFFFFF"/>
                </a:gs>
              </a:gsLst>
              <a:lin ang="2700000" scaled="1"/>
              <a:tileRect/>
            </a:gradFill>
            <a:ln w="9525">
              <a:noFill/>
            </a:ln>
          </p:spPr>
          <p:txBody>
            <a:bodyPr wrap="non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10270" name="Oval 64"/>
            <p:cNvSpPr/>
            <p:nvPr/>
          </p:nvSpPr>
          <p:spPr>
            <a:xfrm>
              <a:off x="176" y="176"/>
              <a:ext cx="1262" cy="1264"/>
            </a:xfrm>
            <a:prstGeom prst="ellipse">
              <a:avLst/>
            </a:prstGeom>
            <a:gradFill rotWithShape="1">
              <a:gsLst>
                <a:gs pos="0">
                  <a:srgbClr val="000000"/>
                </a:gs>
                <a:gs pos="100000">
                  <a:srgbClr val="48BE67"/>
                </a:gs>
              </a:gsLst>
              <a:lin ang="2700000" scaled="1"/>
              <a:tileRect/>
            </a:gradFill>
            <a:ln w="9525">
              <a:noFill/>
            </a:ln>
          </p:spPr>
          <p:txBody>
            <a:bodyPr wrap="non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10271" name="Oval 65"/>
            <p:cNvSpPr/>
            <p:nvPr/>
          </p:nvSpPr>
          <p:spPr>
            <a:xfrm>
              <a:off x="254" y="256"/>
              <a:ext cx="1100" cy="1103"/>
            </a:xfrm>
            <a:prstGeom prst="ellipse">
              <a:avLst/>
            </a:prstGeom>
            <a:gradFill rotWithShape="1">
              <a:gsLst>
                <a:gs pos="0">
                  <a:srgbClr val="376E8A"/>
                </a:gs>
                <a:gs pos="50000">
                  <a:schemeClr val="hlink"/>
                </a:gs>
                <a:gs pos="100000">
                  <a:srgbClr val="376E8A"/>
                </a:gs>
              </a:gsLst>
              <a:lin ang="18900000" scaled="1"/>
              <a:tileRect/>
            </a:gradFill>
            <a:ln w="9525">
              <a:noFill/>
            </a:ln>
          </p:spPr>
          <p:txBody>
            <a:bodyPr wrap="squar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10272" name="Oval 66"/>
            <p:cNvSpPr/>
            <p:nvPr/>
          </p:nvSpPr>
          <p:spPr>
            <a:xfrm>
              <a:off x="259" y="259"/>
              <a:ext cx="1096" cy="1098"/>
            </a:xfrm>
            <a:prstGeom prst="ellipse">
              <a:avLst/>
            </a:prstGeom>
            <a:solidFill>
              <a:srgbClr val="7030A0"/>
            </a:solidFill>
            <a:ln w="9525">
              <a:noFill/>
            </a:ln>
          </p:spPr>
          <p:txBody>
            <a:bodyPr wrap="squar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grpSp>
      <p:sp>
        <p:nvSpPr>
          <p:cNvPr id="10273" name="AutoShape 48"/>
          <p:cNvSpPr/>
          <p:nvPr/>
        </p:nvSpPr>
        <p:spPr>
          <a:xfrm>
            <a:off x="3276600" y="3286125"/>
            <a:ext cx="4816475" cy="647700"/>
          </a:xfrm>
          <a:prstGeom prst="roundRect">
            <a:avLst>
              <a:gd name="adj" fmla="val 50000"/>
            </a:avLst>
          </a:prstGeom>
          <a:noFill/>
          <a:ln w="28575" cap="flat" cmpd="sng">
            <a:solidFill>
              <a:schemeClr val="bg2"/>
            </a:solidFill>
            <a:prstDash val="solid"/>
            <a:round/>
            <a:headEnd type="none" w="med" len="med"/>
            <a:tailEnd type="none" w="med" len="med"/>
          </a:ln>
        </p:spPr>
        <p:txBody>
          <a:bodyPr wrap="none" anchor="ctr"/>
          <a:p>
            <a:pPr lvl="0" indent="0" algn="ctr" eaLnBrk="0" hangingPunct="0"/>
            <a:endParaRPr lang="zh-CN" altLang="en-US" sz="2800" dirty="0">
              <a:solidFill>
                <a:srgbClr val="000000"/>
              </a:solidFill>
              <a:latin typeface="黑体" panose="02010600030101010101" pitchFamily="1" charset="-122"/>
              <a:ea typeface="黑体" panose="02010600030101010101" pitchFamily="1"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89" name="图片 1"/>
          <p:cNvPicPr>
            <a:picLocks noChangeAspect="1"/>
          </p:cNvPicPr>
          <p:nvPr/>
        </p:nvPicPr>
        <p:blipFill>
          <a:blip r:embed="rId1"/>
          <a:stretch>
            <a:fillRect/>
          </a:stretch>
        </p:blipFill>
        <p:spPr>
          <a:xfrm>
            <a:off x="20638" y="2054225"/>
            <a:ext cx="4657725" cy="2820988"/>
          </a:xfrm>
          <a:prstGeom prst="rect">
            <a:avLst/>
          </a:prstGeom>
          <a:noFill/>
          <a:ln w="9525">
            <a:noFill/>
          </a:ln>
        </p:spPr>
      </p:pic>
      <p:pic>
        <p:nvPicPr>
          <p:cNvPr id="37890" name="图片 3"/>
          <p:cNvPicPr>
            <a:picLocks noChangeAspect="1"/>
          </p:cNvPicPr>
          <p:nvPr/>
        </p:nvPicPr>
        <p:blipFill>
          <a:blip r:embed="rId2"/>
          <a:stretch>
            <a:fillRect/>
          </a:stretch>
        </p:blipFill>
        <p:spPr>
          <a:xfrm>
            <a:off x="4679950" y="2054225"/>
            <a:ext cx="4437063" cy="2819400"/>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2381" name="矩形 1"/>
          <p:cNvSpPr/>
          <p:nvPr/>
        </p:nvSpPr>
        <p:spPr>
          <a:xfrm>
            <a:off x="358775" y="2332038"/>
            <a:ext cx="2370138" cy="906463"/>
          </a:xfrm>
          <a:prstGeom prst="rect">
            <a:avLst/>
          </a:prstGeom>
          <a:solidFill>
            <a:srgbClr val="993300"/>
          </a:solidFill>
          <a:ln w="12700">
            <a:noFill/>
          </a:ln>
        </p:spPr>
        <p:txBody>
          <a:bodyPr anchor="ctr"/>
          <a:lstStyle>
            <a:lvl1pPr marL="228600" lvl="0" indent="-228600" algn="l" defTabSz="914400" eaLnBrk="1" fontAlgn="base" latinLnBrk="0" hangingPunct="1">
              <a:lnSpc>
                <a:spcPct val="90000"/>
              </a:lnSpc>
              <a:spcBef>
                <a:spcPts val="1000"/>
              </a:spcBef>
              <a:spcAft>
                <a:spcPct val="0"/>
              </a:spcAft>
              <a:buFont typeface="Arial" panose="020B0604020202020204" pitchFamily="34" charset="0"/>
              <a:buChar char="•"/>
              <a:defRPr sz="2800" b="0" i="0" u="none" kern="1200" baseline="0">
                <a:solidFill>
                  <a:schemeClr val="tx1"/>
                </a:solidFill>
                <a:latin typeface="Calibri" panose="020F0502020204030204" pitchFamily="2" charset="0"/>
                <a:ea typeface="微软雅黑" panose="020B0503020204020204" charset="-122"/>
              </a:defRPr>
            </a:lvl1pPr>
            <a:lvl2pPr marL="685800" lvl="1" indent="-228600" algn="l" defTabSz="914400" eaLnBrk="1" fontAlgn="base" latinLnBrk="0" hangingPunct="1">
              <a:lnSpc>
                <a:spcPct val="90000"/>
              </a:lnSpc>
              <a:spcBef>
                <a:spcPts val="500"/>
              </a:spcBef>
              <a:spcAft>
                <a:spcPct val="0"/>
              </a:spcAft>
              <a:buFont typeface="Arial" panose="020B0604020202020204" pitchFamily="34" charset="0"/>
              <a:buChar char="•"/>
              <a:defRPr sz="2400" b="0" i="0" u="none" kern="1200" baseline="0">
                <a:solidFill>
                  <a:schemeClr val="tx1"/>
                </a:solidFill>
                <a:latin typeface="+mn-lt"/>
                <a:ea typeface="+mn-ea"/>
                <a:cs typeface="+mn-cs"/>
              </a:defRPr>
            </a:lvl2pPr>
            <a:lvl3pPr marL="1143000" lvl="2" indent="-228600" algn="l" defTabSz="914400" eaLnBrk="1" fontAlgn="base" latinLnBrk="0" hangingPunct="1">
              <a:lnSpc>
                <a:spcPct val="90000"/>
              </a:lnSpc>
              <a:spcBef>
                <a:spcPts val="500"/>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1600200" lvl="3" indent="-228600" algn="l" defTabSz="91440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2057400" lvl="4" indent="-228600" algn="l" defTabSz="91440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fontAlgn="base">
              <a:lnSpc>
                <a:spcPct val="100000"/>
              </a:lnSpc>
              <a:spcBef>
                <a:spcPct val="0"/>
              </a:spcBef>
              <a:buNone/>
            </a:pPr>
            <a:endParaRPr lang="zh-CN" altLang="zh-CN" sz="1350" strike="noStrike" noProof="1" dirty="0">
              <a:solidFill>
                <a:srgbClr val="FFFFFF"/>
              </a:solidFill>
              <a:latin typeface="宋体" panose="02010600030101010101" pitchFamily="2" charset="-122"/>
              <a:sym typeface="宋体" panose="02010600030101010101" pitchFamily="2" charset="-122"/>
            </a:endParaRPr>
          </a:p>
        </p:txBody>
      </p:sp>
      <p:sp>
        <p:nvSpPr>
          <p:cNvPr id="38914" name="矩形 442369"/>
          <p:cNvSpPr/>
          <p:nvPr/>
        </p:nvSpPr>
        <p:spPr>
          <a:xfrm>
            <a:off x="147638" y="3378200"/>
            <a:ext cx="4633912" cy="285750"/>
          </a:xfrm>
          <a:prstGeom prst="rect">
            <a:avLst/>
          </a:prstGeom>
          <a:noFill/>
          <a:ln w="9525">
            <a:noFill/>
          </a:ln>
        </p:spPr>
        <p:txBody>
          <a:bodyPr anchor="ctr">
            <a:spAutoFit/>
          </a:bodyPr>
          <a:p>
            <a:pPr lvl="0" indent="0">
              <a:lnSpc>
                <a:spcPct val="95000"/>
              </a:lnSpc>
            </a:pPr>
            <a:r>
              <a:rPr lang="zh-CN" altLang="en-US" sz="1200" dirty="0">
                <a:solidFill>
                  <a:schemeClr val="bg1"/>
                </a:solidFill>
                <a:latin typeface="微软雅黑" panose="020B0503020204020204" charset="-122"/>
                <a:ea typeface="微软雅黑" panose="020B0503020204020204" charset="-122"/>
              </a:rPr>
              <a:t>　　</a:t>
            </a:r>
            <a:endParaRPr lang="zh-CN" altLang="en-US" dirty="0">
              <a:latin typeface="Calibri" panose="020F0502020204030204" pitchFamily="2" charset="0"/>
              <a:ea typeface="微软雅黑" panose="020B0503020204020204" charset="-122"/>
            </a:endParaRPr>
          </a:p>
        </p:txBody>
      </p:sp>
      <p:sp>
        <p:nvSpPr>
          <p:cNvPr id="38915" name="矩形 442377"/>
          <p:cNvSpPr/>
          <p:nvPr/>
        </p:nvSpPr>
        <p:spPr>
          <a:xfrm>
            <a:off x="419100" y="1171575"/>
            <a:ext cx="2200275" cy="1198563"/>
          </a:xfrm>
          <a:prstGeom prst="rect">
            <a:avLst/>
          </a:prstGeom>
          <a:noFill/>
          <a:ln w="9525">
            <a:noFill/>
          </a:ln>
        </p:spPr>
        <p:txBody>
          <a:bodyPr anchor="ctr">
            <a:spAutoFit/>
          </a:bodyPr>
          <a:p>
            <a:pPr lvl="0" indent="0"/>
            <a:r>
              <a:rPr lang="en-US" altLang="zh-CN" sz="7200">
                <a:solidFill>
                  <a:srgbClr val="800000"/>
                </a:solidFill>
                <a:latin typeface="Calibri" panose="020F0502020204030204" pitchFamily="2" charset="0"/>
                <a:ea typeface="微软雅黑" panose="020B0503020204020204" charset="-122"/>
              </a:rPr>
              <a:t>70</a:t>
            </a:r>
            <a:r>
              <a:rPr lang="zh-CN" altLang="en-US" sz="6000" dirty="0">
                <a:solidFill>
                  <a:srgbClr val="800000"/>
                </a:solidFill>
                <a:latin typeface="Calibri" panose="020F0502020204030204" pitchFamily="2" charset="0"/>
                <a:ea typeface="微软雅黑" panose="020B0503020204020204" charset="-122"/>
              </a:rPr>
              <a:t>后</a:t>
            </a:r>
            <a:endParaRPr lang="zh-CN" altLang="en-US" sz="3600" dirty="0">
              <a:latin typeface="Calibri" panose="020F0502020204030204" pitchFamily="2" charset="0"/>
              <a:ea typeface="微软雅黑" panose="020B0503020204020204" charset="-122"/>
            </a:endParaRPr>
          </a:p>
        </p:txBody>
      </p:sp>
      <p:sp>
        <p:nvSpPr>
          <p:cNvPr id="442382" name="矩形 442381"/>
          <p:cNvSpPr/>
          <p:nvPr/>
        </p:nvSpPr>
        <p:spPr>
          <a:xfrm>
            <a:off x="390525" y="2398713"/>
            <a:ext cx="2239963" cy="752475"/>
          </a:xfrm>
          <a:prstGeom prst="rect">
            <a:avLst/>
          </a:prstGeom>
          <a:noFill/>
          <a:ln w="9525">
            <a:noFill/>
          </a:ln>
        </p:spPr>
        <p:txBody>
          <a:bodyPr wrap="none" anchor="t">
            <a:spAutoFit/>
          </a:bodyPr>
          <a:p>
            <a:pPr lvl="0" eaLnBrk="0" fontAlgn="base" hangingPunct="0"/>
            <a:r>
              <a:rPr lang="zh-CN" altLang="en-US" sz="4050" strike="noStrike" noProof="1" dirty="0">
                <a:solidFill>
                  <a:schemeClr val="bg1"/>
                </a:solidFill>
                <a:latin typeface="Calibri" panose="020F0502020204030204" pitchFamily="2" charset="0"/>
                <a:ea typeface="微软雅黑" panose="020B0503020204020204" charset="-122"/>
                <a:cs typeface="+mn-ea"/>
              </a:rPr>
              <a:t>不愿种地</a:t>
            </a:r>
            <a:endParaRPr lang="zh-CN" altLang="en-US" sz="4050" strike="noStrike" noProof="1" dirty="0">
              <a:solidFill>
                <a:schemeClr val="bg1"/>
              </a:solidFill>
              <a:latin typeface="Calibri" panose="020F0502020204030204" pitchFamily="2" charset="0"/>
              <a:ea typeface="微软雅黑" panose="020B0503020204020204" charset="-122"/>
            </a:endParaRPr>
          </a:p>
        </p:txBody>
      </p:sp>
      <p:sp>
        <p:nvSpPr>
          <p:cNvPr id="442383" name="矩形 1"/>
          <p:cNvSpPr/>
          <p:nvPr/>
        </p:nvSpPr>
        <p:spPr>
          <a:xfrm>
            <a:off x="3348038" y="2347913"/>
            <a:ext cx="2214563" cy="906463"/>
          </a:xfrm>
          <a:prstGeom prst="rect">
            <a:avLst/>
          </a:prstGeom>
          <a:solidFill>
            <a:srgbClr val="808000"/>
          </a:solidFill>
          <a:ln w="12700">
            <a:noFill/>
          </a:ln>
        </p:spPr>
        <p:txBody>
          <a:bodyPr anchor="ctr"/>
          <a:lstStyle>
            <a:lvl1pPr marL="228600" lvl="0" indent="-228600" algn="l" defTabSz="914400" eaLnBrk="1" fontAlgn="base" latinLnBrk="0" hangingPunct="1">
              <a:lnSpc>
                <a:spcPct val="90000"/>
              </a:lnSpc>
              <a:spcBef>
                <a:spcPts val="1000"/>
              </a:spcBef>
              <a:spcAft>
                <a:spcPct val="0"/>
              </a:spcAft>
              <a:buFont typeface="Arial" panose="020B0604020202020204" pitchFamily="34" charset="0"/>
              <a:buChar char="•"/>
              <a:defRPr sz="2800" b="0" i="0" u="none" kern="1200" baseline="0">
                <a:solidFill>
                  <a:schemeClr val="tx1"/>
                </a:solidFill>
                <a:latin typeface="Calibri" panose="020F0502020204030204" pitchFamily="2" charset="0"/>
                <a:ea typeface="微软雅黑" panose="020B0503020204020204" charset="-122"/>
              </a:defRPr>
            </a:lvl1pPr>
            <a:lvl2pPr marL="685800" lvl="1" indent="-228600" algn="l" defTabSz="914400" eaLnBrk="1" fontAlgn="base" latinLnBrk="0" hangingPunct="1">
              <a:lnSpc>
                <a:spcPct val="90000"/>
              </a:lnSpc>
              <a:spcBef>
                <a:spcPts val="500"/>
              </a:spcBef>
              <a:spcAft>
                <a:spcPct val="0"/>
              </a:spcAft>
              <a:buFont typeface="Arial" panose="020B0604020202020204" pitchFamily="34" charset="0"/>
              <a:buChar char="•"/>
              <a:defRPr sz="2400" b="0" i="0" u="none" kern="1200" baseline="0">
                <a:solidFill>
                  <a:schemeClr val="tx1"/>
                </a:solidFill>
                <a:latin typeface="+mn-lt"/>
                <a:ea typeface="+mn-ea"/>
                <a:cs typeface="+mn-cs"/>
              </a:defRPr>
            </a:lvl2pPr>
            <a:lvl3pPr marL="1143000" lvl="2" indent="-228600" algn="l" defTabSz="914400" eaLnBrk="1" fontAlgn="base" latinLnBrk="0" hangingPunct="1">
              <a:lnSpc>
                <a:spcPct val="90000"/>
              </a:lnSpc>
              <a:spcBef>
                <a:spcPts val="500"/>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1600200" lvl="3" indent="-228600" algn="l" defTabSz="91440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2057400" lvl="4" indent="-228600" algn="l" defTabSz="91440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fontAlgn="base">
              <a:lnSpc>
                <a:spcPct val="100000"/>
              </a:lnSpc>
              <a:spcBef>
                <a:spcPct val="0"/>
              </a:spcBef>
              <a:buNone/>
            </a:pPr>
            <a:endParaRPr lang="zh-CN" altLang="zh-CN" sz="1350" strike="noStrike" noProof="1" dirty="0">
              <a:solidFill>
                <a:srgbClr val="996633"/>
              </a:solidFill>
              <a:latin typeface="宋体" panose="02010600030101010101" pitchFamily="2" charset="-122"/>
              <a:sym typeface="宋体" panose="02010600030101010101" pitchFamily="2" charset="-122"/>
            </a:endParaRPr>
          </a:p>
        </p:txBody>
      </p:sp>
      <p:sp>
        <p:nvSpPr>
          <p:cNvPr id="38918" name="矩形 442383"/>
          <p:cNvSpPr/>
          <p:nvPr/>
        </p:nvSpPr>
        <p:spPr>
          <a:xfrm>
            <a:off x="3408363" y="1187450"/>
            <a:ext cx="2200275" cy="1196975"/>
          </a:xfrm>
          <a:prstGeom prst="rect">
            <a:avLst/>
          </a:prstGeom>
          <a:noFill/>
          <a:ln w="9525">
            <a:noFill/>
          </a:ln>
        </p:spPr>
        <p:txBody>
          <a:bodyPr anchor="ctr">
            <a:spAutoFit/>
          </a:bodyPr>
          <a:p>
            <a:pPr lvl="0" indent="0"/>
            <a:r>
              <a:rPr lang="en-US" altLang="zh-CN" sz="7200">
                <a:solidFill>
                  <a:srgbClr val="666633"/>
                </a:solidFill>
                <a:latin typeface="Calibri" panose="020F0502020204030204" pitchFamily="2" charset="0"/>
                <a:ea typeface="微软雅黑" panose="020B0503020204020204" charset="-122"/>
              </a:rPr>
              <a:t>80</a:t>
            </a:r>
            <a:r>
              <a:rPr lang="zh-CN" altLang="en-US" sz="6000" dirty="0">
                <a:solidFill>
                  <a:srgbClr val="666633"/>
                </a:solidFill>
                <a:latin typeface="Calibri" panose="020F0502020204030204" pitchFamily="2" charset="0"/>
                <a:ea typeface="微软雅黑" panose="020B0503020204020204" charset="-122"/>
              </a:rPr>
              <a:t>后</a:t>
            </a:r>
            <a:endParaRPr lang="zh-CN" altLang="en-US" sz="3600" dirty="0">
              <a:solidFill>
                <a:srgbClr val="666633"/>
              </a:solidFill>
              <a:latin typeface="Calibri" panose="020F0502020204030204" pitchFamily="2" charset="0"/>
              <a:ea typeface="微软雅黑" panose="020B0503020204020204" charset="-122"/>
            </a:endParaRPr>
          </a:p>
        </p:txBody>
      </p:sp>
      <p:sp>
        <p:nvSpPr>
          <p:cNvPr id="38919" name="矩形 442384"/>
          <p:cNvSpPr/>
          <p:nvPr/>
        </p:nvSpPr>
        <p:spPr>
          <a:xfrm>
            <a:off x="3424238" y="2468563"/>
            <a:ext cx="2012950" cy="677862"/>
          </a:xfrm>
          <a:prstGeom prst="rect">
            <a:avLst/>
          </a:prstGeom>
          <a:noFill/>
          <a:ln w="9525">
            <a:noFill/>
          </a:ln>
        </p:spPr>
        <p:txBody>
          <a:bodyPr wrap="none" anchor="t">
            <a:spAutoFit/>
          </a:bodyPr>
          <a:p>
            <a:pPr lvl="0" indent="0" eaLnBrk="0" hangingPunct="0"/>
            <a:r>
              <a:rPr lang="zh-CN" altLang="en-US" sz="3600" dirty="0">
                <a:solidFill>
                  <a:schemeClr val="bg1"/>
                </a:solidFill>
                <a:latin typeface="Calibri" panose="020F0502020204030204" pitchFamily="2" charset="0"/>
                <a:ea typeface="微软雅黑" panose="020B0503020204020204" charset="-122"/>
              </a:rPr>
              <a:t>不会种地</a:t>
            </a:r>
            <a:endParaRPr lang="zh-CN" altLang="en-US" sz="3600" dirty="0">
              <a:solidFill>
                <a:schemeClr val="bg1"/>
              </a:solidFill>
              <a:latin typeface="Calibri" panose="020F0502020204030204" pitchFamily="2" charset="0"/>
              <a:ea typeface="微软雅黑" panose="020B0503020204020204" charset="-122"/>
            </a:endParaRPr>
          </a:p>
        </p:txBody>
      </p:sp>
      <p:sp>
        <p:nvSpPr>
          <p:cNvPr id="442386" name="矩形 1"/>
          <p:cNvSpPr/>
          <p:nvPr/>
        </p:nvSpPr>
        <p:spPr>
          <a:xfrm>
            <a:off x="5953125" y="2332038"/>
            <a:ext cx="2371725" cy="906463"/>
          </a:xfrm>
          <a:prstGeom prst="rect">
            <a:avLst/>
          </a:prstGeom>
          <a:solidFill>
            <a:srgbClr val="CC6600"/>
          </a:solidFill>
          <a:ln w="12700">
            <a:noFill/>
          </a:ln>
        </p:spPr>
        <p:txBody>
          <a:bodyPr anchor="ctr"/>
          <a:lstStyle>
            <a:lvl1pPr marL="228600" lvl="0" indent="-228600" algn="l" defTabSz="914400" eaLnBrk="1" fontAlgn="base" latinLnBrk="0" hangingPunct="1">
              <a:lnSpc>
                <a:spcPct val="90000"/>
              </a:lnSpc>
              <a:spcBef>
                <a:spcPts val="1000"/>
              </a:spcBef>
              <a:spcAft>
                <a:spcPct val="0"/>
              </a:spcAft>
              <a:buFont typeface="Arial" panose="020B0604020202020204" pitchFamily="34" charset="0"/>
              <a:buChar char="•"/>
              <a:defRPr sz="2800" b="0" i="0" u="none" kern="1200" baseline="0">
                <a:solidFill>
                  <a:schemeClr val="tx1"/>
                </a:solidFill>
                <a:latin typeface="Calibri" panose="020F0502020204030204" pitchFamily="2" charset="0"/>
                <a:ea typeface="微软雅黑" panose="020B0503020204020204" charset="-122"/>
              </a:defRPr>
            </a:lvl1pPr>
            <a:lvl2pPr marL="685800" lvl="1" indent="-228600" algn="l" defTabSz="914400" eaLnBrk="1" fontAlgn="base" latinLnBrk="0" hangingPunct="1">
              <a:lnSpc>
                <a:spcPct val="90000"/>
              </a:lnSpc>
              <a:spcBef>
                <a:spcPts val="500"/>
              </a:spcBef>
              <a:spcAft>
                <a:spcPct val="0"/>
              </a:spcAft>
              <a:buFont typeface="Arial" panose="020B0604020202020204" pitchFamily="34" charset="0"/>
              <a:buChar char="•"/>
              <a:defRPr sz="2400" b="0" i="0" u="none" kern="1200" baseline="0">
                <a:solidFill>
                  <a:schemeClr val="tx1"/>
                </a:solidFill>
                <a:latin typeface="+mn-lt"/>
                <a:ea typeface="+mn-ea"/>
                <a:cs typeface="+mn-cs"/>
              </a:defRPr>
            </a:lvl2pPr>
            <a:lvl3pPr marL="1143000" lvl="2" indent="-228600" algn="l" defTabSz="914400" eaLnBrk="1" fontAlgn="base" latinLnBrk="0" hangingPunct="1">
              <a:lnSpc>
                <a:spcPct val="90000"/>
              </a:lnSpc>
              <a:spcBef>
                <a:spcPts val="500"/>
              </a:spcBef>
              <a:spcAft>
                <a:spcPct val="0"/>
              </a:spcAft>
              <a:buFont typeface="Arial" panose="020B0604020202020204" pitchFamily="34" charset="0"/>
              <a:buChar char="•"/>
              <a:defRPr sz="2000" b="0" i="0" u="none" kern="1200" baseline="0">
                <a:solidFill>
                  <a:schemeClr val="tx1"/>
                </a:solidFill>
                <a:latin typeface="+mn-lt"/>
                <a:ea typeface="+mn-ea"/>
                <a:cs typeface="+mn-cs"/>
              </a:defRPr>
            </a:lvl3pPr>
            <a:lvl4pPr marL="1600200" lvl="3" indent="-228600" algn="l" defTabSz="91440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4pPr>
            <a:lvl5pPr marL="2057400" lvl="4" indent="-228600" algn="l" defTabSz="914400" eaLnBrk="1" fontAlgn="base" latinLnBrk="0" hangingPunct="1">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5pPr>
          </a:lstStyle>
          <a:p>
            <a:pPr marL="0" lvl="0" indent="0" algn="ctr" fontAlgn="base">
              <a:lnSpc>
                <a:spcPct val="100000"/>
              </a:lnSpc>
              <a:spcBef>
                <a:spcPct val="0"/>
              </a:spcBef>
              <a:buNone/>
            </a:pPr>
            <a:endParaRPr lang="zh-CN" altLang="zh-CN" sz="1350" strike="noStrike" noProof="1" dirty="0">
              <a:solidFill>
                <a:srgbClr val="FFFFFF"/>
              </a:solidFill>
              <a:latin typeface="宋体" panose="02010600030101010101" pitchFamily="2" charset="-122"/>
              <a:sym typeface="宋体" panose="02010600030101010101" pitchFamily="2" charset="-122"/>
            </a:endParaRPr>
          </a:p>
        </p:txBody>
      </p:sp>
      <p:sp>
        <p:nvSpPr>
          <p:cNvPr id="38921" name="矩形 442386"/>
          <p:cNvSpPr/>
          <p:nvPr/>
        </p:nvSpPr>
        <p:spPr>
          <a:xfrm>
            <a:off x="6015038" y="1171575"/>
            <a:ext cx="2200275" cy="1198563"/>
          </a:xfrm>
          <a:prstGeom prst="rect">
            <a:avLst/>
          </a:prstGeom>
          <a:noFill/>
          <a:ln w="9525">
            <a:noFill/>
          </a:ln>
        </p:spPr>
        <p:txBody>
          <a:bodyPr anchor="ctr">
            <a:spAutoFit/>
          </a:bodyPr>
          <a:p>
            <a:pPr lvl="0" indent="0"/>
            <a:r>
              <a:rPr lang="en-US" altLang="zh-CN" sz="7200">
                <a:solidFill>
                  <a:srgbClr val="CC6600"/>
                </a:solidFill>
                <a:latin typeface="Calibri" panose="020F0502020204030204" pitchFamily="2" charset="0"/>
                <a:ea typeface="微软雅黑" panose="020B0503020204020204" charset="-122"/>
              </a:rPr>
              <a:t>90</a:t>
            </a:r>
            <a:r>
              <a:rPr lang="zh-CN" altLang="en-US" sz="6000" dirty="0">
                <a:solidFill>
                  <a:srgbClr val="CC6600"/>
                </a:solidFill>
                <a:latin typeface="Calibri" panose="020F0502020204030204" pitchFamily="2" charset="0"/>
                <a:ea typeface="微软雅黑" panose="020B0503020204020204" charset="-122"/>
              </a:rPr>
              <a:t>后</a:t>
            </a:r>
            <a:endParaRPr lang="zh-CN" altLang="en-US" sz="3600" dirty="0">
              <a:solidFill>
                <a:srgbClr val="CC6600"/>
              </a:solidFill>
              <a:latin typeface="Calibri" panose="020F0502020204030204" pitchFamily="2" charset="0"/>
              <a:ea typeface="微软雅黑" panose="020B0503020204020204" charset="-122"/>
            </a:endParaRPr>
          </a:p>
        </p:txBody>
      </p:sp>
      <p:sp>
        <p:nvSpPr>
          <p:cNvPr id="442388" name="矩形 442387"/>
          <p:cNvSpPr/>
          <p:nvPr/>
        </p:nvSpPr>
        <p:spPr>
          <a:xfrm>
            <a:off x="5984875" y="2398713"/>
            <a:ext cx="2239963" cy="752475"/>
          </a:xfrm>
          <a:prstGeom prst="rect">
            <a:avLst/>
          </a:prstGeom>
          <a:noFill/>
          <a:ln w="9525">
            <a:noFill/>
          </a:ln>
        </p:spPr>
        <p:txBody>
          <a:bodyPr wrap="none" anchor="t">
            <a:spAutoFit/>
          </a:bodyPr>
          <a:p>
            <a:pPr lvl="0" eaLnBrk="0" fontAlgn="base" hangingPunct="0"/>
            <a:r>
              <a:rPr lang="zh-CN" altLang="en-US" sz="4050" strike="noStrike" noProof="1" dirty="0">
                <a:solidFill>
                  <a:schemeClr val="bg1"/>
                </a:solidFill>
                <a:latin typeface="Calibri" panose="020F0502020204030204" pitchFamily="2" charset="0"/>
                <a:ea typeface="微软雅黑" panose="020B0503020204020204" charset="-122"/>
                <a:cs typeface="+mn-ea"/>
              </a:rPr>
              <a:t>不谈种地</a:t>
            </a:r>
            <a:endParaRPr lang="zh-CN" altLang="en-US" sz="4050" strike="noStrike" noProof="1" dirty="0">
              <a:solidFill>
                <a:schemeClr val="bg1"/>
              </a:solidFill>
              <a:latin typeface="Calibri" panose="020F0502020204030204" pitchFamily="2" charset="0"/>
              <a:ea typeface="微软雅黑" panose="020B0503020204020204" charset="-122"/>
            </a:endParaRPr>
          </a:p>
        </p:txBody>
      </p:sp>
      <p:sp>
        <p:nvSpPr>
          <p:cNvPr id="38923" name="矩形 1"/>
          <p:cNvSpPr/>
          <p:nvPr/>
        </p:nvSpPr>
        <p:spPr>
          <a:xfrm>
            <a:off x="3348038" y="4216400"/>
            <a:ext cx="4976812" cy="1397000"/>
          </a:xfrm>
          <a:prstGeom prst="rect">
            <a:avLst/>
          </a:prstGeom>
          <a:noFill/>
          <a:ln w="9525">
            <a:noFill/>
          </a:ln>
        </p:spPr>
        <p:txBody>
          <a:bodyPr wrap="square" anchor="ctr">
            <a:spAutoFit/>
          </a:bodyPr>
          <a:p>
            <a:pPr lvl="0" indent="0" algn="r"/>
            <a:r>
              <a:rPr lang="en-US" altLang="zh-CN" sz="8000">
                <a:solidFill>
                  <a:srgbClr val="FF0000"/>
                </a:solidFill>
                <a:latin typeface="Calibri" panose="020F0502020204030204" pitchFamily="2" charset="0"/>
                <a:ea typeface="微软雅黑" panose="020B0503020204020204" charset="-122"/>
              </a:rPr>
              <a:t>00</a:t>
            </a:r>
            <a:r>
              <a:rPr lang="zh-CN" altLang="en-US" sz="8000" dirty="0">
                <a:solidFill>
                  <a:srgbClr val="FF0000"/>
                </a:solidFill>
                <a:latin typeface="Calibri" panose="020F0502020204030204" pitchFamily="2" charset="0"/>
                <a:ea typeface="微软雅黑" panose="020B0503020204020204" charset="-122"/>
              </a:rPr>
              <a:t>后</a:t>
            </a:r>
            <a:r>
              <a:rPr lang="en-US" altLang="zh-CN" sz="8000" dirty="0">
                <a:solidFill>
                  <a:srgbClr val="FF0000"/>
                </a:solidFill>
                <a:latin typeface="Calibri" panose="020F0502020204030204" pitchFamily="2" charset="0"/>
                <a:ea typeface="微软雅黑" panose="020B0503020204020204" charset="-122"/>
              </a:rPr>
              <a:t>......?</a:t>
            </a:r>
            <a:endParaRPr lang="en-US" altLang="zh-CN" sz="8000" dirty="0">
              <a:solidFill>
                <a:srgbClr val="FF0000"/>
              </a:solidFill>
              <a:latin typeface="Calibri" panose="020F0502020204030204" pitchFamily="2" charset="0"/>
              <a:ea typeface="微软雅黑" panose="020B050302020402020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0961"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40962"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国家微观场面：</a:t>
            </a:r>
            <a:r>
              <a:rPr lang="zh-CN" altLang="en-US" sz="3200" dirty="0">
                <a:latin typeface="宋体" panose="02010600030101010101" pitchFamily="2" charset="-122"/>
                <a:ea typeface="黑体" panose="02010600030101010101" pitchFamily="1" charset="-122"/>
                <a:sym typeface="Arial" panose="020B0604020202020204" pitchFamily="34" charset="0"/>
              </a:rPr>
              <a:t>玉城村</a:t>
            </a:r>
            <a:endParaRPr lang="zh-CN" altLang="en-US" sz="3200" dirty="0">
              <a:latin typeface="宋体" panose="02010600030101010101" pitchFamily="2" charset="-122"/>
              <a:ea typeface="黑体" panose="02010600030101010101" pitchFamily="1" charset="-122"/>
              <a:sym typeface="Arial" panose="020B0604020202020204" pitchFamily="34" charset="0"/>
            </a:endParaRPr>
          </a:p>
        </p:txBody>
      </p:sp>
      <p:sp>
        <p:nvSpPr>
          <p:cNvPr id="40963" name="内容占位符 2"/>
          <p:cNvSpPr>
            <a:spLocks noGrp="1"/>
          </p:cNvSpPr>
          <p:nvPr/>
        </p:nvSpPr>
        <p:spPr>
          <a:xfrm>
            <a:off x="323850" y="1341438"/>
            <a:ext cx="4175125" cy="4535487"/>
          </a:xfrm>
          <a:prstGeom prst="rect">
            <a:avLst/>
          </a:prstGeom>
          <a:noFill/>
          <a:ln w="9525">
            <a:noFill/>
          </a:ln>
        </p:spPr>
        <p:txBody>
          <a:bodyPr anchor="t"/>
          <a:p>
            <a:pPr lvl="0" indent="0">
              <a:lnSpc>
                <a:spcPct val="190000"/>
              </a:lnSpc>
              <a:spcBef>
                <a:spcPct val="20000"/>
              </a:spcBef>
              <a:buClr>
                <a:schemeClr val="hlink"/>
              </a:buClr>
              <a:buFont typeface="Wingdings" panose="05000000000000000000" pitchFamily="2" charset="2"/>
              <a:buNone/>
            </a:pPr>
            <a:r>
              <a:rPr lang="zh-CN" altLang="en-US" dirty="0">
                <a:latin typeface="宋体" panose="02010600030101010101" pitchFamily="2" charset="-122"/>
                <a:ea typeface="宋体" panose="02010600030101010101" pitchFamily="2" charset="-122"/>
                <a:sym typeface="Arial" panose="020B0604020202020204" pitchFamily="34" charset="0"/>
              </a:rPr>
              <a:t>    </a:t>
            </a:r>
            <a:r>
              <a:rPr lang="zh-CN" altLang="en-US" dirty="0">
                <a:solidFill>
                  <a:srgbClr val="FF3300"/>
                </a:solidFill>
                <a:latin typeface="宋体" panose="02010600030101010101" pitchFamily="2" charset="-122"/>
                <a:ea typeface="宋体" panose="02010600030101010101" pitchFamily="2" charset="-122"/>
                <a:sym typeface="Arial" panose="020B0604020202020204" pitchFamily="34" charset="0"/>
              </a:rPr>
              <a:t>玉城村</a:t>
            </a:r>
            <a:r>
              <a:rPr lang="zh-CN" altLang="en-US" dirty="0">
                <a:latin typeface="宋体" panose="02010600030101010101" pitchFamily="2" charset="-122"/>
                <a:ea typeface="宋体" panose="02010600030101010101" pitchFamily="2" charset="-122"/>
                <a:sym typeface="Arial" panose="020B0604020202020204" pitchFamily="34" charset="0"/>
              </a:rPr>
              <a:t>地处盐亭林农镇，离县城</a:t>
            </a:r>
            <a:r>
              <a:rPr lang="en-US" altLang="x-none" dirty="0">
                <a:latin typeface="宋体" panose="02010600030101010101" pitchFamily="2" charset="-122"/>
                <a:ea typeface="宋体" panose="02010600030101010101" pitchFamily="2" charset="-122"/>
                <a:sym typeface="Arial" panose="020B0604020202020204" pitchFamily="34" charset="0"/>
              </a:rPr>
              <a:t>45</a:t>
            </a:r>
            <a:r>
              <a:rPr lang="zh-CN" altLang="en-US" dirty="0">
                <a:latin typeface="宋体" panose="02010600030101010101" pitchFamily="2" charset="-122"/>
                <a:ea typeface="宋体" panose="02010600030101010101" pitchFamily="2" charset="-122"/>
                <a:sym typeface="Arial" panose="020B0604020202020204" pitchFamily="34" charset="0"/>
              </a:rPr>
              <a:t>公里，距场镇</a:t>
            </a:r>
            <a:r>
              <a:rPr lang="en-US" altLang="x-none" dirty="0">
                <a:latin typeface="宋体" panose="02010600030101010101" pitchFamily="2" charset="-122"/>
                <a:ea typeface="宋体" panose="02010600030101010101" pitchFamily="2" charset="-122"/>
                <a:sym typeface="Arial" panose="020B0604020202020204" pitchFamily="34" charset="0"/>
              </a:rPr>
              <a:t>15</a:t>
            </a:r>
            <a:r>
              <a:rPr lang="zh-CN" altLang="en-US" dirty="0">
                <a:latin typeface="宋体" panose="02010600030101010101" pitchFamily="2" charset="-122"/>
                <a:ea typeface="宋体" panose="02010600030101010101" pitchFamily="2" charset="-122"/>
                <a:sym typeface="Arial" panose="020B0604020202020204" pitchFamily="34" charset="0"/>
              </a:rPr>
              <a:t>公里，属盐亭老旱区，深丘地带。全村耕地面积</a:t>
            </a:r>
            <a:r>
              <a:rPr lang="en-US" altLang="x-none" dirty="0">
                <a:latin typeface="宋体" panose="02010600030101010101" pitchFamily="2" charset="-122"/>
                <a:ea typeface="宋体" panose="02010600030101010101" pitchFamily="2" charset="-122"/>
                <a:sym typeface="Arial" panose="020B0604020202020204" pitchFamily="34" charset="0"/>
              </a:rPr>
              <a:t>1211</a:t>
            </a:r>
            <a:r>
              <a:rPr lang="zh-CN" altLang="en-US" dirty="0">
                <a:latin typeface="宋体" panose="02010600030101010101" pitchFamily="2" charset="-122"/>
                <a:ea typeface="宋体" panose="02010600030101010101" pitchFamily="2" charset="-122"/>
                <a:sym typeface="Arial" panose="020B0604020202020204" pitchFamily="34" charset="0"/>
              </a:rPr>
              <a:t>亩，水田</a:t>
            </a:r>
            <a:r>
              <a:rPr lang="en-US" altLang="x-none" dirty="0">
                <a:latin typeface="宋体" panose="02010600030101010101" pitchFamily="2" charset="-122"/>
                <a:ea typeface="宋体" panose="02010600030101010101" pitchFamily="2" charset="-122"/>
                <a:sym typeface="Arial" panose="020B0604020202020204" pitchFamily="34" charset="0"/>
              </a:rPr>
              <a:t>420</a:t>
            </a:r>
            <a:r>
              <a:rPr lang="zh-CN" altLang="en-US" dirty="0">
                <a:latin typeface="宋体" panose="02010600030101010101" pitchFamily="2" charset="-122"/>
                <a:ea typeface="宋体" panose="02010600030101010101" pitchFamily="2" charset="-122"/>
                <a:sym typeface="Arial" panose="020B0604020202020204" pitchFamily="34" charset="0"/>
              </a:rPr>
              <a:t>亩，目前撂荒</a:t>
            </a:r>
            <a:r>
              <a:rPr lang="en-US" altLang="x-none" dirty="0">
                <a:latin typeface="宋体" panose="02010600030101010101" pitchFamily="2" charset="-122"/>
                <a:ea typeface="宋体" panose="02010600030101010101" pitchFamily="2" charset="-122"/>
                <a:sym typeface="Arial" panose="020B0604020202020204" pitchFamily="34" charset="0"/>
              </a:rPr>
              <a:t>168</a:t>
            </a:r>
            <a:r>
              <a:rPr lang="zh-CN" altLang="en-US" dirty="0">
                <a:latin typeface="宋体" panose="02010600030101010101" pitchFamily="2" charset="-122"/>
                <a:ea typeface="宋体" panose="02010600030101010101" pitchFamily="2" charset="-122"/>
                <a:sym typeface="Arial" panose="020B0604020202020204" pitchFamily="34" charset="0"/>
              </a:rPr>
              <a:t>亩；总人口</a:t>
            </a:r>
            <a:r>
              <a:rPr lang="en-US" altLang="x-none" dirty="0">
                <a:latin typeface="宋体" panose="02010600030101010101" pitchFamily="2" charset="-122"/>
                <a:ea typeface="宋体" panose="02010600030101010101" pitchFamily="2" charset="-122"/>
                <a:sym typeface="Arial" panose="020B0604020202020204" pitchFamily="34" charset="0"/>
              </a:rPr>
              <a:t>1126</a:t>
            </a:r>
            <a:r>
              <a:rPr lang="zh-CN" altLang="en-US" dirty="0">
                <a:latin typeface="宋体" panose="02010600030101010101" pitchFamily="2" charset="-122"/>
                <a:ea typeface="宋体" panose="02010600030101010101" pitchFamily="2" charset="-122"/>
                <a:sym typeface="Arial" panose="020B0604020202020204" pitchFamily="34" charset="0"/>
              </a:rPr>
              <a:t>人，</a:t>
            </a:r>
            <a:r>
              <a:rPr lang="en-US" altLang="x-none" dirty="0">
                <a:latin typeface="宋体" panose="02010600030101010101" pitchFamily="2" charset="-122"/>
                <a:ea typeface="宋体" panose="02010600030101010101" pitchFamily="2" charset="-122"/>
                <a:sym typeface="Arial" panose="020B0604020202020204" pitchFamily="34" charset="0"/>
              </a:rPr>
              <a:t>385</a:t>
            </a:r>
            <a:r>
              <a:rPr lang="zh-CN" altLang="en-US" dirty="0">
                <a:latin typeface="宋体" panose="02010600030101010101" pitchFamily="2" charset="-122"/>
                <a:ea typeface="宋体" panose="02010600030101010101" pitchFamily="2" charset="-122"/>
                <a:sym typeface="Arial" panose="020B0604020202020204" pitchFamily="34" charset="0"/>
              </a:rPr>
              <a:t>户，初中及以下学历</a:t>
            </a:r>
            <a:r>
              <a:rPr lang="en-US" altLang="x-none" dirty="0">
                <a:latin typeface="宋体" panose="02010600030101010101" pitchFamily="2" charset="-122"/>
                <a:ea typeface="宋体" panose="02010600030101010101" pitchFamily="2" charset="-122"/>
                <a:sym typeface="Arial" panose="020B0604020202020204" pitchFamily="34" charset="0"/>
              </a:rPr>
              <a:t>991</a:t>
            </a:r>
            <a:r>
              <a:rPr lang="zh-CN" altLang="en-US" dirty="0">
                <a:latin typeface="宋体" panose="02010600030101010101" pitchFamily="2" charset="-122"/>
                <a:ea typeface="宋体" panose="02010600030101010101" pitchFamily="2" charset="-122"/>
                <a:sym typeface="Arial" panose="020B0604020202020204" pitchFamily="34" charset="0"/>
              </a:rPr>
              <a:t>人，劳动力</a:t>
            </a:r>
            <a:r>
              <a:rPr lang="en-US" altLang="x-none" dirty="0">
                <a:latin typeface="宋体" panose="02010600030101010101" pitchFamily="2" charset="-122"/>
                <a:ea typeface="宋体" panose="02010600030101010101" pitchFamily="2" charset="-122"/>
                <a:sym typeface="Arial" panose="020B0604020202020204" pitchFamily="34" charset="0"/>
              </a:rPr>
              <a:t>653</a:t>
            </a:r>
            <a:r>
              <a:rPr lang="zh-CN" altLang="en-US" dirty="0">
                <a:latin typeface="宋体" panose="02010600030101010101" pitchFamily="2" charset="-122"/>
                <a:ea typeface="宋体" panose="02010600030101010101" pitchFamily="2" charset="-122"/>
                <a:sym typeface="Arial" panose="020B0604020202020204" pitchFamily="34" charset="0"/>
              </a:rPr>
              <a:t>人。目前在家人口</a:t>
            </a:r>
            <a:r>
              <a:rPr lang="en-US" altLang="x-none" dirty="0">
                <a:latin typeface="宋体" panose="02010600030101010101" pitchFamily="2" charset="-122"/>
                <a:ea typeface="宋体" panose="02010600030101010101" pitchFamily="2" charset="-122"/>
                <a:sym typeface="Arial" panose="020B0604020202020204" pitchFamily="34" charset="0"/>
              </a:rPr>
              <a:t>215</a:t>
            </a:r>
            <a:r>
              <a:rPr lang="zh-CN" altLang="en-US" dirty="0">
                <a:latin typeface="宋体" panose="02010600030101010101" pitchFamily="2" charset="-122"/>
                <a:ea typeface="宋体" panose="02010600030101010101" pitchFamily="2" charset="-122"/>
                <a:sym typeface="Arial" panose="020B0604020202020204" pitchFamily="34" charset="0"/>
              </a:rPr>
              <a:t>人，其中劳动力</a:t>
            </a:r>
            <a:r>
              <a:rPr lang="en-US" altLang="x-none" dirty="0">
                <a:latin typeface="宋体" panose="02010600030101010101" pitchFamily="2" charset="-122"/>
                <a:ea typeface="宋体" panose="02010600030101010101" pitchFamily="2" charset="-122"/>
                <a:sym typeface="Arial" panose="020B0604020202020204" pitchFamily="34" charset="0"/>
              </a:rPr>
              <a:t>85</a:t>
            </a:r>
            <a:r>
              <a:rPr lang="zh-CN" altLang="en-US" dirty="0">
                <a:latin typeface="宋体" panose="02010600030101010101" pitchFamily="2" charset="-122"/>
                <a:ea typeface="宋体" panose="02010600030101010101" pitchFamily="2" charset="-122"/>
                <a:sym typeface="Arial" panose="020B0604020202020204" pitchFamily="34" charset="0"/>
              </a:rPr>
              <a:t>人，初中及以下学历者占据大多数。</a:t>
            </a:r>
            <a:endParaRPr lang="zh-CN" altLang="en-US" dirty="0">
              <a:latin typeface="宋体" panose="02010600030101010101" pitchFamily="2" charset="-122"/>
              <a:ea typeface="宋体" panose="02010600030101010101" pitchFamily="2" charset="-122"/>
              <a:sym typeface="Arial" panose="020B0604020202020204" pitchFamily="34" charset="0"/>
            </a:endParaRPr>
          </a:p>
        </p:txBody>
      </p:sp>
      <p:cxnSp>
        <p:nvCxnSpPr>
          <p:cNvPr id="40964" name="直接连接符 16"/>
          <p:cNvCxnSpPr/>
          <p:nvPr/>
        </p:nvCxnSpPr>
        <p:spPr>
          <a:xfrm>
            <a:off x="973138" y="4221163"/>
            <a:ext cx="0" cy="0"/>
          </a:xfrm>
          <a:prstGeom prst="line">
            <a:avLst/>
          </a:prstGeom>
          <a:ln w="9525" cap="flat" cmpd="sng">
            <a:solidFill>
              <a:srgbClr val="1598D9"/>
            </a:solidFill>
            <a:prstDash val="solid"/>
            <a:round/>
            <a:headEnd type="none" w="med" len="med"/>
            <a:tailEnd type="none" w="med" len="med"/>
          </a:ln>
        </p:spPr>
      </p:cxnSp>
      <p:sp>
        <p:nvSpPr>
          <p:cNvPr id="40965" name="文本框 24581"/>
          <p:cNvSpPr txBox="1"/>
          <p:nvPr/>
        </p:nvSpPr>
        <p:spPr>
          <a:xfrm>
            <a:off x="5724525" y="3933825"/>
            <a:ext cx="2749550" cy="2138363"/>
          </a:xfrm>
          <a:prstGeom prst="rect">
            <a:avLst/>
          </a:prstGeom>
          <a:noFill/>
          <a:ln w="9525">
            <a:noFill/>
          </a:ln>
        </p:spPr>
        <p:txBody>
          <a:bodyPr wrap="square" anchor="t">
            <a:spAutoFit/>
          </a:bodyPr>
          <a:p>
            <a:pPr lvl="0" indent="0" algn="ctr">
              <a:lnSpc>
                <a:spcPct val="120000"/>
              </a:lnSpc>
            </a:pPr>
            <a:r>
              <a:rPr lang="zh-CN" altLang="en-US" sz="2800" dirty="0">
                <a:solidFill>
                  <a:srgbClr val="CC3300"/>
                </a:solidFill>
                <a:latin typeface="Arial" panose="020B0604020202020204" pitchFamily="34" charset="0"/>
                <a:ea typeface="黑体" panose="02010600030101010101" pitchFamily="1" charset="-122"/>
              </a:rPr>
              <a:t>远看是个村，</a:t>
            </a:r>
            <a:endParaRPr lang="zh-CN" altLang="en-US" sz="2800" dirty="0">
              <a:solidFill>
                <a:srgbClr val="CC3300"/>
              </a:solidFill>
              <a:latin typeface="Arial" panose="020B0604020202020204" pitchFamily="34" charset="0"/>
              <a:ea typeface="黑体" panose="02010600030101010101" pitchFamily="1" charset="-122"/>
            </a:endParaRPr>
          </a:p>
          <a:p>
            <a:pPr lvl="0" indent="0" algn="ctr">
              <a:lnSpc>
                <a:spcPct val="120000"/>
              </a:lnSpc>
            </a:pPr>
            <a:r>
              <a:rPr lang="zh-CN" altLang="en-US" sz="2800" dirty="0">
                <a:solidFill>
                  <a:srgbClr val="CC3300"/>
                </a:solidFill>
                <a:latin typeface="Arial" panose="020B0604020202020204" pitchFamily="34" charset="0"/>
                <a:ea typeface="黑体" panose="02010600030101010101" pitchFamily="1" charset="-122"/>
              </a:rPr>
              <a:t>近看不是村，</a:t>
            </a:r>
            <a:endParaRPr lang="zh-CN" altLang="en-US" sz="2800" dirty="0">
              <a:solidFill>
                <a:srgbClr val="CC3300"/>
              </a:solidFill>
              <a:latin typeface="Arial" panose="020B0604020202020204" pitchFamily="34" charset="0"/>
              <a:ea typeface="黑体" panose="02010600030101010101" pitchFamily="1" charset="-122"/>
            </a:endParaRPr>
          </a:p>
          <a:p>
            <a:pPr lvl="0" indent="0" algn="ctr">
              <a:lnSpc>
                <a:spcPct val="120000"/>
              </a:lnSpc>
            </a:pPr>
            <a:r>
              <a:rPr lang="zh-CN" altLang="en-US" sz="2800" dirty="0">
                <a:solidFill>
                  <a:srgbClr val="CC3300"/>
                </a:solidFill>
                <a:latin typeface="Arial" panose="020B0604020202020204" pitchFamily="34" charset="0"/>
                <a:ea typeface="黑体" panose="02010600030101010101" pitchFamily="1" charset="-122"/>
              </a:rPr>
              <a:t>田地无人种，</a:t>
            </a:r>
            <a:endParaRPr lang="zh-CN" altLang="en-US" sz="2800" dirty="0">
              <a:solidFill>
                <a:srgbClr val="CC3300"/>
              </a:solidFill>
              <a:latin typeface="Arial" panose="020B0604020202020204" pitchFamily="34" charset="0"/>
              <a:ea typeface="黑体" panose="02010600030101010101" pitchFamily="1" charset="-122"/>
            </a:endParaRPr>
          </a:p>
          <a:p>
            <a:pPr lvl="0" indent="0" algn="ctr">
              <a:lnSpc>
                <a:spcPct val="120000"/>
              </a:lnSpc>
            </a:pPr>
            <a:r>
              <a:rPr lang="zh-CN" altLang="en-US" sz="2800" dirty="0">
                <a:solidFill>
                  <a:srgbClr val="CC3300"/>
                </a:solidFill>
                <a:latin typeface="Arial" panose="020B0604020202020204" pitchFamily="34" charset="0"/>
                <a:ea typeface="黑体" panose="02010600030101010101" pitchFamily="1" charset="-122"/>
              </a:rPr>
              <a:t>门前杂草生。</a:t>
            </a:r>
            <a:endParaRPr lang="zh-CN" altLang="en-US" sz="2800" dirty="0">
              <a:solidFill>
                <a:srgbClr val="CC3300"/>
              </a:solidFill>
              <a:latin typeface="Arial" panose="020B0604020202020204" pitchFamily="34" charset="0"/>
              <a:ea typeface="黑体" panose="02010600030101010101" pitchFamily="1" charset="-122"/>
            </a:endParaRPr>
          </a:p>
        </p:txBody>
      </p:sp>
      <p:pic>
        <p:nvPicPr>
          <p:cNvPr id="40966" name="图片 2" descr="SAM_1488"/>
          <p:cNvPicPr>
            <a:picLocks noChangeAspect="1"/>
          </p:cNvPicPr>
          <p:nvPr/>
        </p:nvPicPr>
        <p:blipFill>
          <a:blip r:embed="rId1"/>
          <a:stretch>
            <a:fillRect/>
          </a:stretch>
        </p:blipFill>
        <p:spPr>
          <a:xfrm>
            <a:off x="4932363" y="981075"/>
            <a:ext cx="3802062" cy="2851150"/>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1985" name="对象 25601"/>
          <p:cNvGraphicFramePr>
            <a:graphicFrameLocks noChangeAspect="1"/>
          </p:cNvGraphicFramePr>
          <p:nvPr/>
        </p:nvGraphicFramePr>
        <p:xfrm>
          <a:off x="3203575" y="3789363"/>
          <a:ext cx="3095625" cy="2087562"/>
        </p:xfrm>
        <a:graphic>
          <a:graphicData uri="http://schemas.openxmlformats.org/presentationml/2006/ole">
            <mc:AlternateContent xmlns:mc="http://schemas.openxmlformats.org/markup-compatibility/2006">
              <mc:Choice xmlns:v="urn:schemas-microsoft-com:vml" Requires="v">
                <p:oleObj spid="_x0000_s3076" name="" r:id="rId1" imgW="3542030" imgH="2627630" progId="Excel.Chart.8">
                  <p:embed/>
                </p:oleObj>
              </mc:Choice>
              <mc:Fallback>
                <p:oleObj name="" r:id="rId1" imgW="3542030" imgH="2627630" progId="Excel.Chart.8">
                  <p:embed/>
                  <p:pic>
                    <p:nvPicPr>
                      <p:cNvPr id="0" name="图片 3075"/>
                      <p:cNvPicPr/>
                      <p:nvPr/>
                    </p:nvPicPr>
                    <p:blipFill>
                      <a:blip r:embed="rId2"/>
                      <a:stretch>
                        <a:fillRect/>
                      </a:stretch>
                    </p:blipFill>
                    <p:spPr>
                      <a:xfrm>
                        <a:off x="3203575" y="3789363"/>
                        <a:ext cx="3095625" cy="2087562"/>
                      </a:xfrm>
                      <a:prstGeom prst="rect">
                        <a:avLst/>
                      </a:prstGeom>
                      <a:noFill/>
                      <a:ln w="38100">
                        <a:noFill/>
                        <a:miter/>
                      </a:ln>
                    </p:spPr>
                  </p:pic>
                </p:oleObj>
              </mc:Fallback>
            </mc:AlternateContent>
          </a:graphicData>
        </a:graphic>
      </p:graphicFrame>
      <p:graphicFrame>
        <p:nvGraphicFramePr>
          <p:cNvPr id="41986" name="对象 25602"/>
          <p:cNvGraphicFramePr>
            <a:graphicFrameLocks noChangeAspect="1"/>
          </p:cNvGraphicFramePr>
          <p:nvPr/>
        </p:nvGraphicFramePr>
        <p:xfrm>
          <a:off x="323850" y="1628775"/>
          <a:ext cx="3025775" cy="2095500"/>
        </p:xfrm>
        <a:graphic>
          <a:graphicData uri="http://schemas.openxmlformats.org/presentationml/2006/ole">
            <mc:AlternateContent xmlns:mc="http://schemas.openxmlformats.org/markup-compatibility/2006">
              <mc:Choice xmlns:v="urn:schemas-microsoft-com:vml" Requires="v">
                <p:oleObj spid="_x0000_s3077" name="" r:id="rId3" imgW="3542030" imgH="2627630" progId="Excel.Chart.8">
                  <p:embed/>
                </p:oleObj>
              </mc:Choice>
              <mc:Fallback>
                <p:oleObj name="" r:id="rId3" imgW="3542030" imgH="2627630" progId="Excel.Chart.8">
                  <p:embed/>
                  <p:pic>
                    <p:nvPicPr>
                      <p:cNvPr id="0" name="图片 3076"/>
                      <p:cNvPicPr/>
                      <p:nvPr/>
                    </p:nvPicPr>
                    <p:blipFill>
                      <a:blip r:embed="rId4"/>
                      <a:stretch>
                        <a:fillRect/>
                      </a:stretch>
                    </p:blipFill>
                    <p:spPr>
                      <a:xfrm>
                        <a:off x="323850" y="1628775"/>
                        <a:ext cx="3025775" cy="2095500"/>
                      </a:xfrm>
                      <a:prstGeom prst="rect">
                        <a:avLst/>
                      </a:prstGeom>
                      <a:noFill/>
                      <a:ln w="38100">
                        <a:noFill/>
                        <a:miter/>
                      </a:ln>
                    </p:spPr>
                  </p:pic>
                </p:oleObj>
              </mc:Fallback>
            </mc:AlternateContent>
          </a:graphicData>
        </a:graphic>
      </p:graphicFrame>
      <p:graphicFrame>
        <p:nvGraphicFramePr>
          <p:cNvPr id="41987" name="Object 2"/>
          <p:cNvGraphicFramePr>
            <a:graphicFrameLocks noChangeAspect="1"/>
          </p:cNvGraphicFramePr>
          <p:nvPr/>
        </p:nvGraphicFramePr>
        <p:xfrm>
          <a:off x="6013450" y="1628775"/>
          <a:ext cx="2879725" cy="2089150"/>
        </p:xfrm>
        <a:graphic>
          <a:graphicData uri="http://schemas.openxmlformats.org/presentationml/2006/ole">
            <mc:AlternateContent xmlns:mc="http://schemas.openxmlformats.org/markup-compatibility/2006">
              <mc:Choice xmlns:v="urn:schemas-microsoft-com:vml" Requires="v">
                <p:oleObj spid="_x0000_s3078" name="" r:id="rId5" imgW="3542030" imgH="2627630" progId="Excel.Chart.8">
                  <p:embed/>
                </p:oleObj>
              </mc:Choice>
              <mc:Fallback>
                <p:oleObj name="" r:id="rId5" imgW="3542030" imgH="2627630" progId="Excel.Chart.8">
                  <p:embed/>
                  <p:pic>
                    <p:nvPicPr>
                      <p:cNvPr id="0" name="图片 3077"/>
                      <p:cNvPicPr/>
                      <p:nvPr/>
                    </p:nvPicPr>
                    <p:blipFill>
                      <a:blip r:embed="rId6"/>
                      <a:stretch>
                        <a:fillRect/>
                      </a:stretch>
                    </p:blipFill>
                    <p:spPr>
                      <a:xfrm>
                        <a:off x="6013450" y="1628775"/>
                        <a:ext cx="2879725" cy="2089150"/>
                      </a:xfrm>
                      <a:prstGeom prst="rect">
                        <a:avLst/>
                      </a:prstGeom>
                      <a:noFill/>
                      <a:ln w="38100">
                        <a:noFill/>
                        <a:miter/>
                      </a:ln>
                    </p:spPr>
                  </p:pic>
                </p:oleObj>
              </mc:Fallback>
            </mc:AlternateContent>
          </a:graphicData>
        </a:graphic>
      </p:graphicFrame>
      <p:cxnSp>
        <p:nvCxnSpPr>
          <p:cNvPr id="41988"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41989"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国家微观场面：</a:t>
            </a:r>
            <a:r>
              <a:rPr lang="zh-CN" altLang="en-US" sz="3200" dirty="0">
                <a:latin typeface="宋体" panose="02010600030101010101" pitchFamily="2" charset="-122"/>
                <a:ea typeface="黑体" panose="02010600030101010101" pitchFamily="1" charset="-122"/>
                <a:sym typeface="Arial" panose="020B0604020202020204" pitchFamily="34" charset="0"/>
              </a:rPr>
              <a:t>玉城村</a:t>
            </a:r>
            <a:endParaRPr lang="zh-CN" altLang="en-US" sz="3200" dirty="0">
              <a:latin typeface="宋体" panose="02010600030101010101" pitchFamily="2" charset="-122"/>
              <a:ea typeface="黑体" panose="02010600030101010101" pitchFamily="1" charset="-122"/>
              <a:sym typeface="Arial" panose="020B0604020202020204" pitchFamily="34" charset="0"/>
            </a:endParaRPr>
          </a:p>
        </p:txBody>
      </p:sp>
      <p:cxnSp>
        <p:nvCxnSpPr>
          <p:cNvPr id="41990" name="直接连接符 16"/>
          <p:cNvCxnSpPr/>
          <p:nvPr/>
        </p:nvCxnSpPr>
        <p:spPr>
          <a:xfrm>
            <a:off x="973138" y="4221163"/>
            <a:ext cx="0" cy="0"/>
          </a:xfrm>
          <a:prstGeom prst="line">
            <a:avLst/>
          </a:prstGeom>
          <a:ln w="9525" cap="flat" cmpd="sng">
            <a:solidFill>
              <a:srgbClr val="1598D9"/>
            </a:solidFill>
            <a:prstDash val="solid"/>
            <a:round/>
            <a:headEnd type="none" w="med" len="med"/>
            <a:tailEnd type="none" w="med" len="med"/>
          </a:ln>
        </p:spPr>
      </p:cxnSp>
      <p:sp>
        <p:nvSpPr>
          <p:cNvPr id="41991" name="Text Box 7"/>
          <p:cNvSpPr txBox="1"/>
          <p:nvPr/>
        </p:nvSpPr>
        <p:spPr>
          <a:xfrm>
            <a:off x="179388" y="1196975"/>
            <a:ext cx="2851150" cy="304800"/>
          </a:xfrm>
          <a:prstGeom prst="rect">
            <a:avLst/>
          </a:prstGeom>
          <a:noFill/>
          <a:ln w="9525">
            <a:noFill/>
          </a:ln>
        </p:spPr>
        <p:txBody>
          <a:bodyPr wrap="none" anchor="t">
            <a:spAutoFit/>
          </a:bodyPr>
          <a:p>
            <a:pPr lvl="0" indent="0"/>
            <a:r>
              <a:rPr lang="zh-CN" altLang="en-US" sz="1400" dirty="0">
                <a:latin typeface="Arial" panose="020B0604020202020204" pitchFamily="34" charset="0"/>
                <a:ea typeface="黑体" panose="02010600030101010101" pitchFamily="1" charset="-122"/>
              </a:rPr>
              <a:t>在家劳动力与外出劳动力数据对比</a:t>
            </a:r>
            <a:endParaRPr lang="zh-CN" altLang="en-US" sz="1400" dirty="0">
              <a:latin typeface="Arial" panose="020B0604020202020204" pitchFamily="34" charset="0"/>
              <a:ea typeface="黑体" panose="02010600030101010101" pitchFamily="1" charset="-122"/>
            </a:endParaRPr>
          </a:p>
        </p:txBody>
      </p:sp>
      <p:sp>
        <p:nvSpPr>
          <p:cNvPr id="41992" name="Text Box 9"/>
          <p:cNvSpPr txBox="1"/>
          <p:nvPr/>
        </p:nvSpPr>
        <p:spPr>
          <a:xfrm>
            <a:off x="539750" y="4078288"/>
            <a:ext cx="1698625" cy="639762"/>
          </a:xfrm>
          <a:prstGeom prst="rect">
            <a:avLst/>
          </a:prstGeom>
          <a:noFill/>
          <a:ln w="9525">
            <a:noFill/>
          </a:ln>
        </p:spPr>
        <p:txBody>
          <a:bodyPr anchor="t">
            <a:spAutoFit/>
          </a:bodyPr>
          <a:p>
            <a:pPr lvl="0" indent="0"/>
            <a:r>
              <a:rPr lang="zh-CN" altLang="en-US" sz="1200" dirty="0">
                <a:latin typeface="楷体_GB2312" panose="02010609030101010101" pitchFamily="1" charset="-122"/>
                <a:ea typeface="楷体_GB2312" panose="02010609030101010101" pitchFamily="1" charset="-122"/>
              </a:rPr>
              <a:t>全村总人口：</a:t>
            </a:r>
            <a:r>
              <a:rPr lang="en-US" altLang="x-none" sz="1200" dirty="0">
                <a:latin typeface="宋体" panose="02010600030101010101" pitchFamily="2" charset="-122"/>
                <a:ea typeface="宋体" panose="02010600030101010101" pitchFamily="2" charset="-122"/>
              </a:rPr>
              <a:t>1126</a:t>
            </a:r>
            <a:r>
              <a:rPr lang="zh-CN" altLang="en-US" sz="1200" dirty="0">
                <a:latin typeface="宋体" panose="02010600030101010101" pitchFamily="2" charset="-122"/>
                <a:ea typeface="宋体" panose="02010600030101010101" pitchFamily="2" charset="-122"/>
              </a:rPr>
              <a:t>人</a:t>
            </a:r>
            <a:endParaRPr lang="zh-CN" altLang="en-US" sz="1200" dirty="0">
              <a:latin typeface="宋体" panose="02010600030101010101" pitchFamily="2" charset="-122"/>
              <a:ea typeface="宋体" panose="02010600030101010101" pitchFamily="2" charset="-122"/>
            </a:endParaRPr>
          </a:p>
          <a:p>
            <a:pPr lvl="0" indent="0"/>
            <a:r>
              <a:rPr lang="zh-CN" altLang="en-US" sz="1200" dirty="0">
                <a:latin typeface="楷体_GB2312" panose="02010609030101010101" pitchFamily="1" charset="-122"/>
                <a:ea typeface="楷体_GB2312" panose="02010609030101010101" pitchFamily="1" charset="-122"/>
              </a:rPr>
              <a:t>在</a:t>
            </a:r>
            <a:r>
              <a:rPr lang="zh-CN" altLang="en-US" sz="1200" dirty="0">
                <a:latin typeface="楷体_GB2312" panose="02010609030101010101" pitchFamily="1" charset="-122"/>
                <a:ea typeface="楷体_GB2312" panose="02010609030101010101" pitchFamily="1" charset="-122"/>
                <a:sym typeface="Arial" panose="020B0604020202020204" pitchFamily="34" charset="0"/>
              </a:rPr>
              <a:t>家人口：   </a:t>
            </a:r>
            <a:r>
              <a:rPr lang="en-US" altLang="x-none" sz="1200" dirty="0">
                <a:latin typeface="楷体_GB2312" panose="02010609030101010101" pitchFamily="1" charset="-122"/>
                <a:ea typeface="楷体_GB2312" panose="02010609030101010101" pitchFamily="1" charset="-122"/>
                <a:sym typeface="Arial" panose="020B0604020202020204" pitchFamily="34" charset="0"/>
              </a:rPr>
              <a:t>215</a:t>
            </a:r>
            <a:r>
              <a:rPr lang="zh-CN" altLang="en-US" sz="1200" dirty="0">
                <a:latin typeface="楷体_GB2312" panose="02010609030101010101" pitchFamily="1" charset="-122"/>
                <a:ea typeface="楷体_GB2312" panose="02010609030101010101" pitchFamily="1" charset="-122"/>
                <a:sym typeface="Arial" panose="020B0604020202020204" pitchFamily="34" charset="0"/>
              </a:rPr>
              <a:t>人</a:t>
            </a:r>
            <a:endParaRPr lang="zh-CN" altLang="en-US" sz="1200" dirty="0">
              <a:latin typeface="楷体_GB2312" panose="02010609030101010101" pitchFamily="1" charset="-122"/>
              <a:ea typeface="楷体_GB2312" panose="02010609030101010101" pitchFamily="1" charset="-122"/>
              <a:sym typeface="Arial" panose="020B0604020202020204" pitchFamily="34" charset="0"/>
            </a:endParaRPr>
          </a:p>
          <a:p>
            <a:pPr lvl="0" indent="0"/>
            <a:r>
              <a:rPr lang="zh-CN" altLang="en-US" sz="1200" dirty="0">
                <a:latin typeface="楷体_GB2312" panose="02010609030101010101" pitchFamily="1" charset="-122"/>
                <a:ea typeface="楷体_GB2312" panose="02010609030101010101" pitchFamily="1" charset="-122"/>
                <a:sym typeface="Arial" panose="020B0604020202020204" pitchFamily="34" charset="0"/>
              </a:rPr>
              <a:t>占            </a:t>
            </a:r>
            <a:r>
              <a:rPr lang="zh-CN" altLang="en-US" sz="1200" dirty="0">
                <a:solidFill>
                  <a:srgbClr val="FF3300"/>
                </a:solidFill>
                <a:latin typeface="方正小标宋简体" panose="03000509000000000000" pitchFamily="1" charset="-122"/>
                <a:ea typeface="方正小标宋简体" panose="03000509000000000000" pitchFamily="1" charset="-122"/>
                <a:sym typeface="Arial" panose="020B0604020202020204" pitchFamily="34" charset="0"/>
              </a:rPr>
              <a:t>16%</a:t>
            </a:r>
            <a:endParaRPr lang="zh-CN" altLang="en-US" sz="1200" dirty="0">
              <a:solidFill>
                <a:srgbClr val="FF3300"/>
              </a:solidFill>
              <a:latin typeface="方正小标宋简体" panose="03000509000000000000" pitchFamily="1" charset="-122"/>
              <a:ea typeface="方正小标宋简体" panose="03000509000000000000" pitchFamily="1" charset="-122"/>
              <a:sym typeface="Arial" panose="020B0604020202020204" pitchFamily="34" charset="0"/>
            </a:endParaRPr>
          </a:p>
        </p:txBody>
      </p:sp>
      <p:sp>
        <p:nvSpPr>
          <p:cNvPr id="41993" name="Text Box 10"/>
          <p:cNvSpPr txBox="1"/>
          <p:nvPr/>
        </p:nvSpPr>
        <p:spPr>
          <a:xfrm>
            <a:off x="3563938" y="3502025"/>
            <a:ext cx="2495550" cy="304800"/>
          </a:xfrm>
          <a:prstGeom prst="rect">
            <a:avLst/>
          </a:prstGeom>
          <a:noFill/>
          <a:ln w="9525">
            <a:noFill/>
          </a:ln>
        </p:spPr>
        <p:txBody>
          <a:bodyPr wrap="none" anchor="t">
            <a:spAutoFit/>
          </a:bodyPr>
          <a:p>
            <a:pPr lvl="0" indent="0"/>
            <a:r>
              <a:rPr lang="zh-CN" altLang="en-US" sz="1400" dirty="0">
                <a:latin typeface="Arial" panose="020B0604020202020204" pitchFamily="34" charset="0"/>
                <a:ea typeface="黑体" panose="02010600030101010101" pitchFamily="1" charset="-122"/>
              </a:rPr>
              <a:t>落荒耕地与现种耕地数据对比</a:t>
            </a:r>
            <a:endParaRPr lang="zh-CN" altLang="en-US" sz="1400" dirty="0">
              <a:latin typeface="Arial" panose="020B0604020202020204" pitchFamily="34" charset="0"/>
              <a:ea typeface="黑体" panose="02010600030101010101" pitchFamily="1" charset="-122"/>
            </a:endParaRPr>
          </a:p>
        </p:txBody>
      </p:sp>
      <p:sp>
        <p:nvSpPr>
          <p:cNvPr id="41994" name="Text Box 12"/>
          <p:cNvSpPr txBox="1"/>
          <p:nvPr/>
        </p:nvSpPr>
        <p:spPr>
          <a:xfrm>
            <a:off x="3779838" y="2709863"/>
            <a:ext cx="1741487" cy="639762"/>
          </a:xfrm>
          <a:prstGeom prst="rect">
            <a:avLst/>
          </a:prstGeom>
          <a:noFill/>
          <a:ln w="9525">
            <a:noFill/>
          </a:ln>
        </p:spPr>
        <p:txBody>
          <a:bodyPr anchor="t">
            <a:spAutoFit/>
          </a:bodyPr>
          <a:p>
            <a:pPr lvl="0" indent="0"/>
            <a:r>
              <a:rPr lang="zh-CN" altLang="en-US" sz="1200" dirty="0">
                <a:latin typeface="楷体_GB2312" panose="02010609030101010101" pitchFamily="1" charset="-122"/>
                <a:ea typeface="楷体_GB2312" panose="02010609030101010101" pitchFamily="1" charset="-122"/>
              </a:rPr>
              <a:t>全村总耕地：</a:t>
            </a:r>
            <a:r>
              <a:rPr lang="en-US" altLang="x-none" sz="1200" dirty="0">
                <a:latin typeface="宋体" panose="02010600030101010101" pitchFamily="2" charset="-122"/>
                <a:ea typeface="宋体" panose="02010600030101010101" pitchFamily="2" charset="-122"/>
                <a:sym typeface="Arial" panose="020B0604020202020204" pitchFamily="34" charset="0"/>
              </a:rPr>
              <a:t>1211</a:t>
            </a:r>
            <a:r>
              <a:rPr lang="zh-CN" altLang="en-US" sz="1200" dirty="0">
                <a:latin typeface="宋体" panose="02010600030101010101" pitchFamily="2" charset="-122"/>
                <a:ea typeface="宋体" panose="02010600030101010101" pitchFamily="2" charset="-122"/>
                <a:sym typeface="Arial" panose="020B0604020202020204" pitchFamily="34" charset="0"/>
              </a:rPr>
              <a:t>亩</a:t>
            </a:r>
            <a:endParaRPr lang="zh-CN" altLang="en-US" sz="1200" dirty="0">
              <a:latin typeface="宋体" panose="02010600030101010101" pitchFamily="2" charset="-122"/>
              <a:ea typeface="宋体" panose="02010600030101010101" pitchFamily="2" charset="-122"/>
            </a:endParaRPr>
          </a:p>
          <a:p>
            <a:pPr lvl="0" indent="0"/>
            <a:r>
              <a:rPr lang="zh-CN" altLang="en-US" sz="1200" dirty="0">
                <a:latin typeface="楷体_GB2312" panose="02010609030101010101" pitchFamily="1" charset="-122"/>
                <a:ea typeface="楷体_GB2312" panose="02010609030101010101" pitchFamily="1" charset="-122"/>
              </a:rPr>
              <a:t>撂荒耕地</a:t>
            </a:r>
            <a:r>
              <a:rPr lang="zh-CN" altLang="en-US" sz="1200" dirty="0">
                <a:latin typeface="楷体_GB2312" panose="02010609030101010101" pitchFamily="1" charset="-122"/>
                <a:ea typeface="楷体_GB2312" panose="02010609030101010101" pitchFamily="1" charset="-122"/>
                <a:sym typeface="Arial" panose="020B0604020202020204" pitchFamily="34" charset="0"/>
              </a:rPr>
              <a:t>：   </a:t>
            </a:r>
            <a:r>
              <a:rPr lang="en-US" altLang="x-none" sz="1200" dirty="0">
                <a:latin typeface="宋体" panose="02010600030101010101" pitchFamily="2" charset="-122"/>
                <a:ea typeface="宋体" panose="02010600030101010101" pitchFamily="2" charset="-122"/>
                <a:sym typeface="Arial" panose="020B0604020202020204" pitchFamily="34" charset="0"/>
              </a:rPr>
              <a:t>168</a:t>
            </a:r>
            <a:r>
              <a:rPr lang="zh-CN" altLang="en-US" sz="1200" dirty="0">
                <a:latin typeface="宋体" panose="02010600030101010101" pitchFamily="2" charset="-122"/>
                <a:ea typeface="宋体" panose="02010600030101010101" pitchFamily="2" charset="-122"/>
                <a:sym typeface="Arial" panose="020B0604020202020204" pitchFamily="34" charset="0"/>
              </a:rPr>
              <a:t>亩</a:t>
            </a:r>
            <a:endParaRPr lang="zh-CN" altLang="en-US" sz="1200" dirty="0">
              <a:latin typeface="楷体_GB2312" panose="02010609030101010101" pitchFamily="1" charset="-122"/>
              <a:ea typeface="楷体_GB2312" panose="02010609030101010101" pitchFamily="1" charset="-122"/>
              <a:sym typeface="Arial" panose="020B0604020202020204" pitchFamily="34" charset="0"/>
            </a:endParaRPr>
          </a:p>
          <a:p>
            <a:pPr lvl="0" indent="0"/>
            <a:r>
              <a:rPr lang="zh-CN" altLang="en-US" sz="1200" dirty="0">
                <a:latin typeface="楷体_GB2312" panose="02010609030101010101" pitchFamily="1" charset="-122"/>
                <a:ea typeface="楷体_GB2312" panose="02010609030101010101" pitchFamily="1" charset="-122"/>
                <a:sym typeface="Arial" panose="020B0604020202020204" pitchFamily="34" charset="0"/>
              </a:rPr>
              <a:t>占            </a:t>
            </a:r>
            <a:r>
              <a:rPr lang="zh-CN" altLang="en-US" sz="1200" dirty="0">
                <a:solidFill>
                  <a:srgbClr val="FF3300"/>
                </a:solidFill>
                <a:latin typeface="方正小标宋简体" panose="03000509000000000000" pitchFamily="1" charset="-122"/>
                <a:ea typeface="方正小标宋简体" panose="03000509000000000000" pitchFamily="1" charset="-122"/>
                <a:sym typeface="Arial" panose="020B0604020202020204" pitchFamily="34" charset="0"/>
              </a:rPr>
              <a:t>12%</a:t>
            </a:r>
            <a:endParaRPr lang="zh-CN" altLang="en-US" sz="1200" dirty="0">
              <a:latin typeface="Arial" panose="020B0604020202020204" pitchFamily="34" charset="0"/>
              <a:ea typeface="宋体" panose="02010600030101010101" pitchFamily="2" charset="-122"/>
            </a:endParaRPr>
          </a:p>
        </p:txBody>
      </p:sp>
      <p:sp>
        <p:nvSpPr>
          <p:cNvPr id="41995" name="Text Box 13"/>
          <p:cNvSpPr txBox="1"/>
          <p:nvPr/>
        </p:nvSpPr>
        <p:spPr>
          <a:xfrm>
            <a:off x="7019925" y="3789363"/>
            <a:ext cx="1512888" cy="639762"/>
          </a:xfrm>
          <a:prstGeom prst="rect">
            <a:avLst/>
          </a:prstGeom>
          <a:noFill/>
          <a:ln w="9525">
            <a:noFill/>
          </a:ln>
        </p:spPr>
        <p:txBody>
          <a:bodyPr anchor="t">
            <a:spAutoFit/>
          </a:bodyPr>
          <a:p>
            <a:pPr lvl="0" indent="0"/>
            <a:r>
              <a:rPr lang="zh-CN" altLang="en-US" sz="1200" dirty="0">
                <a:latin typeface="楷体_GB2312" panose="02010609030101010101" pitchFamily="1" charset="-122"/>
                <a:ea typeface="楷体_GB2312" panose="02010609030101010101" pitchFamily="1" charset="-122"/>
              </a:rPr>
              <a:t>全村劳动力：</a:t>
            </a:r>
            <a:r>
              <a:rPr lang="en-US" altLang="x-none" sz="1200" dirty="0">
                <a:latin typeface="宋体" panose="02010600030101010101" pitchFamily="2" charset="-122"/>
                <a:ea typeface="宋体" panose="02010600030101010101" pitchFamily="2" charset="-122"/>
                <a:sym typeface="Arial" panose="020B0604020202020204" pitchFamily="34" charset="0"/>
              </a:rPr>
              <a:t>653</a:t>
            </a:r>
            <a:r>
              <a:rPr lang="zh-CN" altLang="en-US" sz="1200" dirty="0">
                <a:latin typeface="宋体" panose="02010600030101010101" pitchFamily="2" charset="-122"/>
                <a:ea typeface="宋体" panose="02010600030101010101" pitchFamily="2" charset="-122"/>
                <a:sym typeface="Arial" panose="020B0604020202020204" pitchFamily="34" charset="0"/>
              </a:rPr>
              <a:t>人</a:t>
            </a:r>
            <a:endParaRPr lang="zh-CN" altLang="en-US" sz="1200" dirty="0">
              <a:latin typeface="宋体" panose="02010600030101010101" pitchFamily="2" charset="-122"/>
              <a:ea typeface="宋体" panose="02010600030101010101" pitchFamily="2" charset="-122"/>
            </a:endParaRPr>
          </a:p>
          <a:p>
            <a:pPr lvl="0" indent="0"/>
            <a:r>
              <a:rPr lang="zh-CN" altLang="en-US" sz="1200" dirty="0">
                <a:latin typeface="楷体_GB2312" panose="02010609030101010101" pitchFamily="1" charset="-122"/>
                <a:ea typeface="楷体_GB2312" panose="02010609030101010101" pitchFamily="1" charset="-122"/>
              </a:rPr>
              <a:t>在家劳动力</a:t>
            </a:r>
            <a:r>
              <a:rPr lang="zh-CN" altLang="en-US" sz="1200" dirty="0">
                <a:latin typeface="楷体_GB2312" panose="02010609030101010101" pitchFamily="1" charset="-122"/>
                <a:ea typeface="楷体_GB2312" panose="02010609030101010101" pitchFamily="1" charset="-122"/>
                <a:sym typeface="Arial" panose="020B0604020202020204" pitchFamily="34" charset="0"/>
              </a:rPr>
              <a:t>： </a:t>
            </a:r>
            <a:r>
              <a:rPr lang="zh-CN" altLang="en-US" sz="1200" dirty="0">
                <a:latin typeface="宋体" panose="02010600030101010101" pitchFamily="2" charset="-122"/>
                <a:ea typeface="宋体" panose="02010600030101010101" pitchFamily="2" charset="-122"/>
                <a:sym typeface="Arial" panose="020B0604020202020204" pitchFamily="34" charset="0"/>
              </a:rPr>
              <a:t>85人</a:t>
            </a:r>
            <a:endParaRPr lang="zh-CN" altLang="en-US" sz="1200" dirty="0">
              <a:latin typeface="楷体_GB2312" panose="02010609030101010101" pitchFamily="1" charset="-122"/>
              <a:ea typeface="楷体_GB2312" panose="02010609030101010101" pitchFamily="1" charset="-122"/>
              <a:sym typeface="Arial" panose="020B0604020202020204" pitchFamily="34" charset="0"/>
            </a:endParaRPr>
          </a:p>
          <a:p>
            <a:pPr lvl="0" indent="0"/>
            <a:r>
              <a:rPr lang="zh-CN" altLang="en-US" sz="1200" dirty="0">
                <a:latin typeface="楷体_GB2312" panose="02010609030101010101" pitchFamily="1" charset="-122"/>
                <a:ea typeface="楷体_GB2312" panose="02010609030101010101" pitchFamily="1" charset="-122"/>
                <a:sym typeface="Arial" panose="020B0604020202020204" pitchFamily="34" charset="0"/>
              </a:rPr>
              <a:t>占           </a:t>
            </a:r>
            <a:r>
              <a:rPr lang="zh-CN" altLang="en-US" sz="1200" dirty="0">
                <a:solidFill>
                  <a:srgbClr val="FF3300"/>
                </a:solidFill>
                <a:latin typeface="方正小标宋简体" panose="03000509000000000000" pitchFamily="1" charset="-122"/>
                <a:ea typeface="方正小标宋简体" panose="03000509000000000000" pitchFamily="1" charset="-122"/>
                <a:sym typeface="Arial" panose="020B0604020202020204" pitchFamily="34" charset="0"/>
              </a:rPr>
              <a:t>12%</a:t>
            </a:r>
            <a:endParaRPr lang="zh-CN" altLang="en-US" sz="1200" dirty="0">
              <a:latin typeface="Arial" panose="020B0604020202020204" pitchFamily="34" charset="0"/>
              <a:ea typeface="宋体" panose="02010600030101010101" pitchFamily="2" charset="-122"/>
            </a:endParaRPr>
          </a:p>
        </p:txBody>
      </p:sp>
      <p:sp>
        <p:nvSpPr>
          <p:cNvPr id="41996" name="Text Box 14"/>
          <p:cNvSpPr txBox="1"/>
          <p:nvPr/>
        </p:nvSpPr>
        <p:spPr>
          <a:xfrm>
            <a:off x="6084888" y="1270000"/>
            <a:ext cx="2851150" cy="304800"/>
          </a:xfrm>
          <a:prstGeom prst="rect">
            <a:avLst/>
          </a:prstGeom>
          <a:noFill/>
          <a:ln w="9525">
            <a:noFill/>
          </a:ln>
        </p:spPr>
        <p:txBody>
          <a:bodyPr wrap="none" anchor="t">
            <a:spAutoFit/>
          </a:bodyPr>
          <a:p>
            <a:pPr lvl="0" indent="0"/>
            <a:r>
              <a:rPr lang="zh-CN" altLang="en-US" sz="1400" dirty="0">
                <a:latin typeface="Arial" panose="020B0604020202020204" pitchFamily="34" charset="0"/>
                <a:ea typeface="黑体" panose="02010600030101010101" pitchFamily="1" charset="-122"/>
              </a:rPr>
              <a:t>在家劳动力与全村劳动力数据对比</a:t>
            </a:r>
            <a:endParaRPr lang="zh-CN" altLang="en-US" sz="1400" dirty="0">
              <a:latin typeface="Arial" panose="020B0604020202020204" pitchFamily="34" charset="0"/>
              <a:ea typeface="黑体" panose="02010600030101010101" pitchFamily="1" charset="-122"/>
            </a:endParaRPr>
          </a:p>
        </p:txBody>
      </p:sp>
      <p:sp>
        <p:nvSpPr>
          <p:cNvPr id="30734" name="Rectangle 15"/>
          <p:cNvSpPr/>
          <p:nvPr/>
        </p:nvSpPr>
        <p:spPr>
          <a:xfrm>
            <a:off x="900113" y="5878513"/>
            <a:ext cx="7704137" cy="519112"/>
          </a:xfrm>
          <a:prstGeom prst="rect">
            <a:avLst/>
          </a:prstGeom>
          <a:noFill/>
          <a:ln w="9525">
            <a:noFill/>
          </a:ln>
        </p:spPr>
        <p:txBody>
          <a:bodyPr anchor="t">
            <a:spAutoFit/>
          </a:bodyPr>
          <a:p>
            <a:pPr lvl="0" indent="0" algn="ctr"/>
            <a:r>
              <a:rPr lang="zh-CN" altLang="en-US" sz="2800" dirty="0">
                <a:solidFill>
                  <a:srgbClr val="FF3300"/>
                </a:solidFill>
                <a:latin typeface="Verdana" panose="020B0604030504040204" pitchFamily="2" charset="0"/>
                <a:ea typeface="黑体" panose="02010600030101010101" pitchFamily="1" charset="-122"/>
                <a:sym typeface="Arial" panose="020B0604020202020204" pitchFamily="34" charset="0"/>
              </a:rPr>
              <a:t>农村非常缺劳动力，撂荒现象比较突出！</a:t>
            </a:r>
            <a:endParaRPr lang="zh-CN" altLang="en-US" sz="2800" dirty="0">
              <a:solidFill>
                <a:srgbClr val="FF3300"/>
              </a:solidFill>
              <a:latin typeface="Verdana" panose="020B0604030504040204" pitchFamily="2" charset="0"/>
              <a:ea typeface="黑体" panose="02010600030101010101" pitchFamily="1"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0734"/>
                                        </p:tgtEl>
                                        <p:attrNameLst>
                                          <p:attrName>style.visibility</p:attrName>
                                        </p:attrNameLst>
                                      </p:cBhvr>
                                      <p:to>
                                        <p:strVal val="visible"/>
                                      </p:to>
                                    </p:set>
                                    <p:animEffect transition="in" filter="checkerboard(across)">
                                      <p:cBhvr>
                                        <p:cTn id="7" dur="1000"/>
                                        <p:tgtEl>
                                          <p:spTgt spid="30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内容占位符 2"/>
          <p:cNvSpPr>
            <a:spLocks noGrp="1"/>
          </p:cNvSpPr>
          <p:nvPr>
            <p:ph idx="4294967295"/>
          </p:nvPr>
        </p:nvSpPr>
        <p:spPr>
          <a:xfrm>
            <a:off x="3027363" y="333375"/>
            <a:ext cx="1620837" cy="627063"/>
          </a:xfrm>
        </p:spPr>
        <p:txBody>
          <a:bodyPr wrap="square" anchor="t"/>
          <a:p>
            <a:pPr marL="0" lvl="0" indent="0" eaLnBrk="1" hangingPunct="1">
              <a:buNone/>
            </a:pPr>
            <a:r>
              <a:rPr lang="en-US" altLang="x-none" sz="3600" dirty="0">
                <a:latin typeface="黑体" panose="02010600030101010101" pitchFamily="1" charset="-122"/>
                <a:ea typeface="黑体" panose="02010600030101010101" pitchFamily="1" charset="-122"/>
              </a:rPr>
              <a:t>“</a:t>
            </a:r>
            <a:r>
              <a:rPr lang="zh-CN" altLang="en-US" sz="3600" dirty="0">
                <a:latin typeface="黑体" panose="02010600030101010101" pitchFamily="1" charset="-122"/>
                <a:ea typeface="黑体" panose="02010600030101010101" pitchFamily="1" charset="-122"/>
              </a:rPr>
              <a:t>地”</a:t>
            </a:r>
            <a:endParaRPr lang="zh-CN" altLang="en-US" sz="3600" dirty="0">
              <a:latin typeface="黑体" panose="02010600030101010101" pitchFamily="1" charset="-122"/>
              <a:ea typeface="黑体" panose="02010600030101010101" pitchFamily="1" charset="-122"/>
            </a:endParaRPr>
          </a:p>
        </p:txBody>
      </p:sp>
      <p:cxnSp>
        <p:nvCxnSpPr>
          <p:cNvPr id="43010"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pic>
        <p:nvPicPr>
          <p:cNvPr id="43011" name="Picture 5"/>
          <p:cNvPicPr>
            <a:picLocks noChangeAspect="1"/>
          </p:cNvPicPr>
          <p:nvPr/>
        </p:nvPicPr>
        <p:blipFill>
          <a:blip r:embed="rId1"/>
          <a:stretch>
            <a:fillRect/>
          </a:stretch>
        </p:blipFill>
        <p:spPr>
          <a:xfrm>
            <a:off x="623888" y="2071688"/>
            <a:ext cx="4437062" cy="3884612"/>
          </a:xfrm>
          <a:prstGeom prst="rect">
            <a:avLst/>
          </a:prstGeom>
          <a:noFill/>
          <a:ln w="9525">
            <a:noFill/>
          </a:ln>
        </p:spPr>
      </p:pic>
      <p:sp>
        <p:nvSpPr>
          <p:cNvPr id="43012"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endPar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endParaRPr>
          </a:p>
        </p:txBody>
      </p:sp>
      <p:sp>
        <p:nvSpPr>
          <p:cNvPr id="36871" name="Text Box 7"/>
          <p:cNvSpPr txBox="1"/>
          <p:nvPr/>
        </p:nvSpPr>
        <p:spPr>
          <a:xfrm>
            <a:off x="5508625" y="6094413"/>
            <a:ext cx="2735263" cy="396875"/>
          </a:xfrm>
          <a:prstGeom prst="rect">
            <a:avLst/>
          </a:prstGeom>
          <a:noFill/>
          <a:ln w="9525">
            <a:noFill/>
          </a:ln>
        </p:spPr>
        <p:txBody>
          <a:bodyPr anchor="t">
            <a:spAutoFit/>
          </a:bodyPr>
          <a:p>
            <a:pPr lvl="0" indent="0" algn="ctr"/>
            <a:r>
              <a:rPr lang="zh-CN" altLang="en-US" sz="2000" dirty="0">
                <a:solidFill>
                  <a:srgbClr val="FF3300"/>
                </a:solidFill>
                <a:latin typeface="黑体" panose="02010600030101010101" pitchFamily="1" charset="-122"/>
                <a:ea typeface="黑体" panose="02010600030101010101" pitchFamily="1" charset="-122"/>
              </a:rPr>
              <a:t>土地是农民的命根子</a:t>
            </a:r>
            <a:r>
              <a:rPr lang="zh-CN" altLang="en-US" sz="2000" dirty="0">
                <a:latin typeface="黑体" panose="02010600030101010101" pitchFamily="1" charset="-122"/>
                <a:ea typeface="黑体" panose="02010600030101010101" pitchFamily="1" charset="-122"/>
              </a:rPr>
              <a:t> </a:t>
            </a:r>
            <a:endParaRPr lang="zh-CN" altLang="en-US" dirty="0">
              <a:latin typeface="Arial" panose="020B0604020202020204" pitchFamily="34" charset="0"/>
              <a:ea typeface="宋体" panose="02010600030101010101" pitchFamily="2" charset="-122"/>
            </a:endParaRPr>
          </a:p>
        </p:txBody>
      </p:sp>
      <p:pic>
        <p:nvPicPr>
          <p:cNvPr id="43014" name="Picture 8"/>
          <p:cNvPicPr>
            <a:picLocks noChangeAspect="1"/>
          </p:cNvPicPr>
          <p:nvPr/>
        </p:nvPicPr>
        <p:blipFill>
          <a:blip r:embed="rId2"/>
          <a:stretch>
            <a:fillRect/>
          </a:stretch>
        </p:blipFill>
        <p:spPr>
          <a:xfrm>
            <a:off x="5364163" y="2339975"/>
            <a:ext cx="3024187" cy="3616325"/>
          </a:xfrm>
          <a:prstGeom prst="rect">
            <a:avLst/>
          </a:prstGeom>
          <a:noFill/>
          <a:ln w="9525">
            <a:noFill/>
          </a:ln>
        </p:spPr>
      </p:pic>
      <p:sp>
        <p:nvSpPr>
          <p:cNvPr id="43015" name="文本框 26632"/>
          <p:cNvSpPr txBox="1"/>
          <p:nvPr/>
        </p:nvSpPr>
        <p:spPr>
          <a:xfrm>
            <a:off x="7453313" y="5589588"/>
            <a:ext cx="931862" cy="366712"/>
          </a:xfrm>
          <a:prstGeom prst="rect">
            <a:avLst/>
          </a:prstGeom>
          <a:noFill/>
          <a:ln w="9525">
            <a:noFill/>
          </a:ln>
        </p:spPr>
        <p:txBody>
          <a:bodyPr wrap="none" anchor="t">
            <a:spAutoFit/>
          </a:bodyPr>
          <a:p>
            <a:pPr lvl="0" indent="0"/>
            <a:r>
              <a:rPr lang="zh-CN" altLang="en-US" dirty="0">
                <a:latin typeface="Arial" panose="020B0604020202020204" pitchFamily="34" charset="0"/>
                <a:ea typeface="宋体" panose="02010600030101010101" pitchFamily="2" charset="-122"/>
              </a:rPr>
              <a:t>李冉 著</a:t>
            </a:r>
            <a:endParaRPr lang="zh-CN" altLang="en-US" dirty="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1" nodeType="afterEffect">
                                  <p:stCondLst>
                                    <p:cond delay="0"/>
                                  </p:stCondLst>
                                  <p:childTnLst>
                                    <p:set>
                                      <p:cBhvr>
                                        <p:cTn id="6" dur="1" fill="hold">
                                          <p:stCondLst>
                                            <p:cond delay="0"/>
                                          </p:stCondLst>
                                        </p:cTn>
                                        <p:tgtEl>
                                          <p:spTgt spid="36871"/>
                                        </p:tgtEl>
                                        <p:attrNameLst>
                                          <p:attrName>style.visibility</p:attrName>
                                        </p:attrNameLst>
                                      </p:cBhvr>
                                      <p:to>
                                        <p:strVal val="visible"/>
                                      </p:to>
                                    </p:set>
                                    <p:anim calcmode="lin" valueType="num">
                                      <p:cBhvr>
                                        <p:cTn id="7" dur="1000" fill="hold"/>
                                        <p:tgtEl>
                                          <p:spTgt spid="36871"/>
                                        </p:tgtEl>
                                        <p:attrNameLst>
                                          <p:attrName>ppt_w</p:attrName>
                                        </p:attrNameLst>
                                      </p:cBhvr>
                                      <p:tavLst>
                                        <p:tav tm="0">
                                          <p:val>
                                            <p:strVal val="#ppt_w*0.70"/>
                                          </p:val>
                                        </p:tav>
                                        <p:tav tm="100000">
                                          <p:val>
                                            <p:strVal val="#ppt_w"/>
                                          </p:val>
                                        </p:tav>
                                      </p:tavLst>
                                    </p:anim>
                                    <p:anim calcmode="lin" valueType="num">
                                      <p:cBhvr>
                                        <p:cTn id="8" dur="1000" fill="hold"/>
                                        <p:tgtEl>
                                          <p:spTgt spid="36871"/>
                                        </p:tgtEl>
                                        <p:attrNameLst>
                                          <p:attrName>ppt_h</p:attrName>
                                        </p:attrNameLst>
                                      </p:cBhvr>
                                      <p:tavLst>
                                        <p:tav tm="0">
                                          <p:val>
                                            <p:strVal val="#ppt_h"/>
                                          </p:val>
                                        </p:tav>
                                        <p:tav tm="100000">
                                          <p:val>
                                            <p:strVal val="#ppt_h"/>
                                          </p:val>
                                        </p:tav>
                                      </p:tavLst>
                                    </p:anim>
                                    <p:animEffect transition="in" filter="fade">
                                      <p:cBhvr>
                                        <p:cTn id="9" dur="1000"/>
                                        <p:tgtEl>
                                          <p:spTgt spid="36871"/>
                                        </p:tgtEl>
                                      </p:cBhvr>
                                    </p:animEffect>
                                  </p:childTnLst>
                                </p:cTn>
                              </p:par>
                            </p:childTnLst>
                          </p:cTn>
                        </p:par>
                        <p:par>
                          <p:cTn id="10" fill="hold">
                            <p:stCondLst>
                              <p:cond delay="1000"/>
                            </p:stCondLst>
                            <p:childTnLst>
                              <p:par>
                                <p:cTn id="11" presetID="6" presetClass="emph" presetSubtype="0" fill="hold" grpId="0" nodeType="afterEffect">
                                  <p:stCondLst>
                                    <p:cond delay="0"/>
                                  </p:stCondLst>
                                  <p:childTnLst>
                                    <p:animScale>
                                      <p:cBhvr>
                                        <p:cTn id="12" dur="2000" fill="hold"/>
                                        <p:tgtEl>
                                          <p:spTgt spid="3687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P spid="36871"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Rectangle 2"/>
          <p:cNvSpPr>
            <a:spLocks noGrp="1"/>
          </p:cNvSpPr>
          <p:nvPr>
            <p:ph type="body"/>
          </p:nvPr>
        </p:nvSpPr>
        <p:spPr>
          <a:xfrm>
            <a:off x="684213" y="1485900"/>
            <a:ext cx="5688012" cy="644525"/>
          </a:xfrm>
        </p:spPr>
        <p:txBody>
          <a:bodyPr wrap="square" anchor="t"/>
          <a:p>
            <a:pPr lvl="0" indent="-342900">
              <a:lnSpc>
                <a:spcPct val="110000"/>
              </a:lnSpc>
            </a:pPr>
            <a:r>
              <a:rPr lang="zh-CN" altLang="en-US" sz="2400" dirty="0">
                <a:latin typeface="黑体" panose="02010600030101010101" pitchFamily="1" charset="-122"/>
                <a:ea typeface="黑体" panose="02010600030101010101" pitchFamily="1" charset="-122"/>
              </a:rPr>
              <a:t>十八届三中全会：</a:t>
            </a:r>
            <a:r>
              <a:rPr lang="en-US" altLang="x-none" sz="2400" dirty="0">
                <a:latin typeface="黑体" panose="02010600030101010101" pitchFamily="1" charset="-122"/>
                <a:ea typeface="黑体" panose="02010600030101010101" pitchFamily="1" charset="-122"/>
              </a:rPr>
              <a:t>60</a:t>
            </a:r>
            <a:r>
              <a:rPr lang="zh-CN" altLang="en-US" sz="2400" dirty="0">
                <a:latin typeface="黑体" panose="02010600030101010101" pitchFamily="1" charset="-122"/>
                <a:ea typeface="黑体" panose="02010600030101010101" pitchFamily="1" charset="-122"/>
              </a:rPr>
              <a:t>项改革任务</a:t>
            </a:r>
            <a:endParaRPr lang="zh-CN" altLang="en-US" sz="2400" dirty="0">
              <a:latin typeface="黑体" panose="02010600030101010101" pitchFamily="1" charset="-122"/>
              <a:ea typeface="黑体" panose="02010600030101010101" pitchFamily="1" charset="-122"/>
            </a:endParaRPr>
          </a:p>
          <a:p>
            <a:pPr lvl="0" indent="-342900">
              <a:lnSpc>
                <a:spcPct val="110000"/>
              </a:lnSpc>
              <a:buNone/>
            </a:pPr>
            <a:endParaRPr lang="zh-CN" altLang="en-US" sz="2400" dirty="0">
              <a:latin typeface="黑体" panose="02010600030101010101" pitchFamily="1" charset="-122"/>
              <a:ea typeface="黑体" panose="02010600030101010101" pitchFamily="1" charset="-122"/>
            </a:endParaRPr>
          </a:p>
        </p:txBody>
      </p:sp>
      <p:sp>
        <p:nvSpPr>
          <p:cNvPr id="37891" name="WordArt 3"/>
          <p:cNvSpPr/>
          <p:nvPr/>
        </p:nvSpPr>
        <p:spPr>
          <a:xfrm>
            <a:off x="1116013" y="4149725"/>
            <a:ext cx="3365500" cy="568325"/>
          </a:xfrm>
          <a:prstGeom prst="rect">
            <a:avLst/>
          </a:prstGeom>
        </p:spPr>
        <p:txBody>
          <a:bodyPr wrap="none" fromWordArt="1">
            <a:prstTxWarp prst="textPlain">
              <a:avLst>
                <a:gd name="adj" fmla="val 50000"/>
              </a:avLst>
            </a:prstTxWarp>
            <a:normAutofit/>
          </a:bodyPr>
          <a:p>
            <a:pPr algn="ctr"/>
            <a:r>
              <a:rPr lang="zh-CN" altLang="en-US" sz="3200" b="1">
                <a:ln w="19050" cap="flat" cmpd="sng">
                  <a:solidFill>
                    <a:srgbClr val="FF0066"/>
                  </a:solidFill>
                  <a:prstDash val="solid"/>
                  <a:round/>
                  <a:headEnd type="none" w="med" len="med"/>
                  <a:tailEnd type="none" w="med" len="med"/>
                </a:ln>
                <a:solidFill>
                  <a:srgbClr val="FF0066"/>
                </a:solidFill>
                <a:effectLst>
                  <a:outerShdw dist="35921" dir="2699999" algn="ctr" rotWithShape="0">
                    <a:srgbClr val="990000"/>
                  </a:outerShdw>
                </a:effectLst>
                <a:latin typeface="华文彩云" panose="02010800040101010101" charset="-122"/>
                <a:ea typeface="华文彩云" panose="02010800040101010101" charset="-122"/>
              </a:rPr>
              <a:t>土地制度改革</a:t>
            </a:r>
            <a:endParaRPr lang="zh-CN" altLang="en-US" sz="3200" b="1">
              <a:ln w="19050" cap="flat" cmpd="sng">
                <a:solidFill>
                  <a:srgbClr val="FF0066"/>
                </a:solidFill>
                <a:prstDash val="solid"/>
                <a:round/>
                <a:headEnd type="none" w="med" len="med"/>
                <a:tailEnd type="none" w="med" len="med"/>
              </a:ln>
              <a:solidFill>
                <a:srgbClr val="FF0066"/>
              </a:solidFill>
              <a:effectLst>
                <a:outerShdw dist="35921" dir="2699999" algn="ctr" rotWithShape="0">
                  <a:srgbClr val="990000"/>
                </a:outerShdw>
              </a:effectLst>
              <a:latin typeface="华文彩云" panose="02010800040101010101" charset="-122"/>
              <a:ea typeface="华文彩云" panose="02010800040101010101" charset="-122"/>
            </a:endParaRPr>
          </a:p>
        </p:txBody>
      </p:sp>
      <p:pic>
        <p:nvPicPr>
          <p:cNvPr id="37892" name="WordArt 4"/>
          <p:cNvPicPr/>
          <p:nvPr/>
        </p:nvPicPr>
        <p:blipFill>
          <a:blip r:embed="rId1"/>
          <a:stretch>
            <a:fillRect/>
          </a:stretch>
        </p:blipFill>
        <p:spPr>
          <a:xfrm>
            <a:off x="1169988" y="3054350"/>
            <a:ext cx="2865437" cy="560388"/>
          </a:xfrm>
          <a:prstGeom prst="rect">
            <a:avLst/>
          </a:prstGeom>
          <a:noFill/>
          <a:ln w="9525">
            <a:noFill/>
          </a:ln>
        </p:spPr>
      </p:pic>
      <p:pic>
        <p:nvPicPr>
          <p:cNvPr id="37893" name="Picture 5" descr="6c9017a4gx6DrlazIKS32&amp;690[1]"/>
          <p:cNvPicPr>
            <a:picLocks noChangeAspect="1"/>
          </p:cNvPicPr>
          <p:nvPr/>
        </p:nvPicPr>
        <p:blipFill>
          <a:blip r:embed="rId2"/>
          <a:stretch>
            <a:fillRect/>
          </a:stretch>
        </p:blipFill>
        <p:spPr>
          <a:xfrm>
            <a:off x="5364163" y="2643188"/>
            <a:ext cx="3194050" cy="3378200"/>
          </a:xfrm>
          <a:prstGeom prst="rect">
            <a:avLst/>
          </a:prstGeom>
          <a:noFill/>
          <a:ln w="9525">
            <a:noFill/>
          </a:ln>
        </p:spPr>
      </p:pic>
      <p:sp>
        <p:nvSpPr>
          <p:cNvPr id="37894" name="AutoShape 6"/>
          <p:cNvSpPr/>
          <p:nvPr/>
        </p:nvSpPr>
        <p:spPr>
          <a:xfrm>
            <a:off x="1116013" y="4943475"/>
            <a:ext cx="4249737" cy="360363"/>
          </a:xfrm>
          <a:prstGeom prst="rightArrow">
            <a:avLst>
              <a:gd name="adj1" fmla="val 50000"/>
              <a:gd name="adj2" fmla="val 293458"/>
            </a:avLst>
          </a:prstGeom>
          <a:solidFill>
            <a:srgbClr val="FF0066"/>
          </a:solidFill>
          <a:ln w="9525" cap="flat" cmpd="sng">
            <a:solidFill>
              <a:srgbClr val="FF0066"/>
            </a:solidFill>
            <a:prstDash val="solid"/>
            <a:miter/>
            <a:headEnd type="none" w="med" len="med"/>
            <a:tailEnd type="none" w="med" len="med"/>
          </a:ln>
        </p:spPr>
        <p:txBody>
          <a:bodyPr wrap="none" anchor="ctr"/>
          <a:p>
            <a:pPr lvl="0" indent="0" algn="ctr"/>
            <a:endParaRPr lang="zh-CN" altLang="en-US" sz="1000" dirty="0">
              <a:latin typeface="Arial" panose="020B0604020202020204" pitchFamily="34" charset="0"/>
              <a:ea typeface="宋体" panose="02010600030101010101" pitchFamily="2" charset="-122"/>
            </a:endParaRPr>
          </a:p>
        </p:txBody>
      </p:sp>
      <p:sp>
        <p:nvSpPr>
          <p:cNvPr id="44038"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endPar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dissolve">
                                      <p:cBhvr>
                                        <p:cTn id="7" dur="1000"/>
                                        <p:tgtEl>
                                          <p:spTgt spid="37892"/>
                                        </p:tgtEl>
                                      </p:cBhvr>
                                    </p:animEffect>
                                  </p:childTnLst>
                                </p:cTn>
                              </p:par>
                              <p:par>
                                <p:cTn id="8" presetID="4" presetClass="entr" presetSubtype="16" fill="hold" nodeType="withEffect">
                                  <p:stCondLst>
                                    <p:cond delay="0"/>
                                  </p:stCondLst>
                                  <p:childTnLst>
                                    <p:set>
                                      <p:cBhvr>
                                        <p:cTn id="9" dur="1" fill="hold">
                                          <p:stCondLst>
                                            <p:cond delay="0"/>
                                          </p:stCondLst>
                                        </p:cTn>
                                        <p:tgtEl>
                                          <p:spTgt spid="37891"/>
                                        </p:tgtEl>
                                        <p:attrNameLst>
                                          <p:attrName>style.visibility</p:attrName>
                                        </p:attrNameLst>
                                      </p:cBhvr>
                                      <p:to>
                                        <p:strVal val="visible"/>
                                      </p:to>
                                    </p:set>
                                    <p:animEffect transition="in" filter="box(in)">
                                      <p:cBhvr>
                                        <p:cTn id="10" dur="1000"/>
                                        <p:tgtEl>
                                          <p:spTgt spid="3789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7894"/>
                                        </p:tgtEl>
                                        <p:attrNameLst>
                                          <p:attrName>style.visibility</p:attrName>
                                        </p:attrNameLst>
                                      </p:cBhvr>
                                      <p:to>
                                        <p:strVal val="visible"/>
                                      </p:to>
                                    </p:set>
                                    <p:animEffect transition="in" filter="wipe(left)">
                                      <p:cBhvr>
                                        <p:cTn id="14" dur="1000"/>
                                        <p:tgtEl>
                                          <p:spTgt spid="37894"/>
                                        </p:tgtEl>
                                      </p:cBhvr>
                                    </p:animEffect>
                                  </p:childTnLst>
                                </p:cTn>
                              </p:par>
                            </p:childTnLst>
                          </p:cTn>
                        </p:par>
                        <p:par>
                          <p:cTn id="15" fill="hold">
                            <p:stCondLst>
                              <p:cond delay="2000"/>
                            </p:stCondLst>
                            <p:childTnLst>
                              <p:par>
                                <p:cTn id="16" presetID="18" presetClass="entr" presetSubtype="6" fill="hold" nodeType="afterEffect">
                                  <p:stCondLst>
                                    <p:cond delay="0"/>
                                  </p:stCondLst>
                                  <p:childTnLst>
                                    <p:set>
                                      <p:cBhvr>
                                        <p:cTn id="17" dur="1" fill="hold">
                                          <p:stCondLst>
                                            <p:cond delay="0"/>
                                          </p:stCondLst>
                                        </p:cTn>
                                        <p:tgtEl>
                                          <p:spTgt spid="37893"/>
                                        </p:tgtEl>
                                        <p:attrNameLst>
                                          <p:attrName>style.visibility</p:attrName>
                                        </p:attrNameLst>
                                      </p:cBhvr>
                                      <p:to>
                                        <p:strVal val="visible"/>
                                      </p:to>
                                    </p:set>
                                    <p:animEffect transition="in" filter="strips(downRight)">
                                      <p:cBhvr>
                                        <p:cTn id="18" dur="10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Rectangle 2"/>
          <p:cNvSpPr>
            <a:spLocks noGrp="1"/>
          </p:cNvSpPr>
          <p:nvPr>
            <p:ph type="body" sz="half"/>
          </p:nvPr>
        </p:nvSpPr>
        <p:spPr>
          <a:xfrm>
            <a:off x="250825" y="331788"/>
            <a:ext cx="8075613" cy="550862"/>
          </a:xfrm>
        </p:spPr>
        <p:txBody>
          <a:bodyPr wrap="square" anchor="t"/>
          <a:lstStyle>
            <a:lvl1pPr lvl="0">
              <a:defRPr sz="2800"/>
            </a:lvl1pPr>
            <a:lvl2pPr lvl="1">
              <a:defRPr sz="2400"/>
            </a:lvl2pPr>
            <a:lvl3pPr lvl="2">
              <a:defRPr sz="2000"/>
            </a:lvl3pPr>
            <a:lvl4pPr lvl="3">
              <a:defRPr sz="1800"/>
            </a:lvl4pPr>
            <a:lvl5pPr lvl="4">
              <a:defRPr sz="1800"/>
            </a:lvl5pPr>
          </a:lstStyle>
          <a:p>
            <a:pPr lvl="0" indent="-342900">
              <a:lnSpc>
                <a:spcPct val="110000"/>
              </a:lnSpc>
            </a:pPr>
            <a:r>
              <a:rPr lang="zh-CN" altLang="en-US" sz="2400">
                <a:solidFill>
                  <a:srgbClr val="FF0000"/>
                </a:solidFill>
                <a:latin typeface="黑体" panose="02010600030101010101" pitchFamily="1" charset="-122"/>
                <a:ea typeface="黑体" panose="02010600030101010101" pitchFamily="1" charset="-122"/>
              </a:rPr>
              <a:t>绵阳农村改革</a:t>
            </a:r>
            <a:endParaRPr lang="zh-CN" altLang="en-US" sz="2400">
              <a:solidFill>
                <a:srgbClr val="FF0000"/>
              </a:solidFill>
              <a:latin typeface="黑体" panose="02010600030101010101" pitchFamily="1" charset="-122"/>
              <a:ea typeface="黑体" panose="02010600030101010101" pitchFamily="1" charset="-122"/>
            </a:endParaRPr>
          </a:p>
        </p:txBody>
      </p:sp>
      <p:sp>
        <p:nvSpPr>
          <p:cNvPr id="45058" name="矩形 161795"/>
          <p:cNvSpPr/>
          <p:nvPr/>
        </p:nvSpPr>
        <p:spPr>
          <a:xfrm>
            <a:off x="323850" y="1485900"/>
            <a:ext cx="8518525" cy="4205288"/>
          </a:xfrm>
          <a:prstGeom prst="rect">
            <a:avLst/>
          </a:prstGeom>
          <a:noFill/>
          <a:ln w="9525">
            <a:noFill/>
          </a:ln>
          <a:effectLst>
            <a:prstShdw prst="shdw17" dist="17961" dir="2699999">
              <a:srgbClr val="105C82"/>
            </a:prstShdw>
          </a:effectLst>
        </p:spPr>
        <p:txBody>
          <a:bodyPr wrap="square" anchor="ctr">
            <a:spAutoFit/>
          </a:bodyPr>
          <a:p>
            <a:pPr lvl="0" indent="0" eaLnBrk="0" hangingPunct="0">
              <a:lnSpc>
                <a:spcPct val="150000"/>
              </a:lnSpc>
            </a:pPr>
            <a:r>
              <a:rPr lang="en-US" altLang="x-none" sz="2000" dirty="0">
                <a:latin typeface="Arial" panose="020B0604020202020204" pitchFamily="34" charset="0"/>
                <a:ea typeface="宋体" panose="02010600030101010101" pitchFamily="2" charset="-122"/>
              </a:rPr>
              <a:t>        </a:t>
            </a:r>
            <a:r>
              <a:rPr lang="zh-CN" altLang="en-US" sz="2000" dirty="0">
                <a:latin typeface="Arial" panose="020B0604020202020204" pitchFamily="34" charset="0"/>
                <a:ea typeface="宋体" panose="02010600030101010101" pitchFamily="2" charset="-122"/>
              </a:rPr>
              <a:t>按照市委市政府的统一安排部署，坚定不移深化农村改革，在抓好三台县南部地区农村综合改革试验区建设，推进游仙区农村综合改革试点的基础上，力争在关键领域、重点环节上率先取得突破。一是基本完成农村土地承包经营权确权登记工作；二是引导农村土地经营权依法规范有序流转，维护农民合法权益，发展农业适度规模经营。三是大力培育新型农业经营主体。四是抓好农村集体资产股份制改革试点。五是探索增加农民财产性收入的有效途径，让农民有更多的财产性收入。六是整合农业、畜牧、水产三部门资源，建立健全运行高效、服务到位、支撑有力、农民满意的基层农业技术推广机构。</a:t>
            </a:r>
            <a:endParaRPr lang="zh-CN" altLang="en-US" sz="2000" dirty="0">
              <a:latin typeface="Arial" panose="020B0604020202020204" pitchFamily="34" charset="0"/>
              <a:ea typeface="宋体" panose="02010600030101010101" pitchFamily="2"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1" name="图片 1"/>
          <p:cNvPicPr>
            <a:picLocks noChangeAspect="1"/>
          </p:cNvPicPr>
          <p:nvPr/>
        </p:nvPicPr>
        <p:blipFill>
          <a:blip r:embed="rId1"/>
          <a:stretch>
            <a:fillRect/>
          </a:stretch>
        </p:blipFill>
        <p:spPr>
          <a:xfrm>
            <a:off x="463550" y="1304925"/>
            <a:ext cx="4191000" cy="2519363"/>
          </a:xfrm>
          <a:prstGeom prst="rect">
            <a:avLst/>
          </a:prstGeom>
          <a:noFill/>
          <a:ln w="9525">
            <a:noFill/>
          </a:ln>
        </p:spPr>
      </p:pic>
      <p:sp>
        <p:nvSpPr>
          <p:cNvPr id="46082" name="文本框 4"/>
          <p:cNvSpPr txBox="1"/>
          <p:nvPr/>
        </p:nvSpPr>
        <p:spPr>
          <a:xfrm>
            <a:off x="5083175" y="1612900"/>
            <a:ext cx="3368675" cy="1463675"/>
          </a:xfrm>
          <a:prstGeom prst="rect">
            <a:avLst/>
          </a:prstGeom>
          <a:noFill/>
          <a:ln w="9525">
            <a:noFill/>
          </a:ln>
        </p:spPr>
        <p:txBody>
          <a:bodyPr wrap="square" anchor="t">
            <a:spAutoFit/>
          </a:bodyPr>
          <a:p>
            <a:pPr lvl="0" indent="0"/>
            <a:r>
              <a:rPr lang="en-US" altLang="zh-CN">
                <a:latin typeface="Arial" panose="020B0604020202020204" pitchFamily="34" charset="0"/>
                <a:ea typeface="宋体" panose="02010600030101010101" pitchFamily="2" charset="-122"/>
              </a:rPr>
              <a:t>10</a:t>
            </a:r>
            <a:r>
              <a:rPr lang="zh-CN" altLang="zh-CN">
                <a:latin typeface="Arial" panose="020B0604020202020204" pitchFamily="34" charset="0"/>
                <a:ea typeface="宋体" panose="02010600030101010101" pitchFamily="2" charset="-122"/>
              </a:rPr>
              <a:t>月</a:t>
            </a:r>
            <a:r>
              <a:rPr lang="zh-CN" altLang="en-US">
                <a:latin typeface="Arial" panose="020B0604020202020204" pitchFamily="34" charset="0"/>
                <a:ea typeface="宋体" panose="02010600030101010101" pitchFamily="2" charset="-122"/>
              </a:rPr>
              <a:t>３０日中共中央办公厅、国务院办公厅《关于完善农村土地所有权承包权经营权分置办法的意见》</a:t>
            </a:r>
            <a:endParaRPr lang="zh-CN" altLang="en-US">
              <a:latin typeface="Arial" panose="020B0604020202020204" pitchFamily="34" charset="0"/>
              <a:ea typeface="宋体" panose="02010600030101010101" pitchFamily="2" charset="-122"/>
            </a:endParaRPr>
          </a:p>
          <a:p>
            <a:pPr lvl="0" indent="0"/>
            <a:endParaRPr lang="zh-CN" altLang="en-US">
              <a:latin typeface="Arial" panose="020B0604020202020204" pitchFamily="34" charset="0"/>
              <a:ea typeface="宋体" panose="02010600030101010101" pitchFamily="2" charset="-122"/>
            </a:endParaRPr>
          </a:p>
        </p:txBody>
      </p:sp>
      <p:sp>
        <p:nvSpPr>
          <p:cNvPr id="46083" name="文本框 5"/>
          <p:cNvSpPr txBox="1"/>
          <p:nvPr/>
        </p:nvSpPr>
        <p:spPr>
          <a:xfrm>
            <a:off x="215900" y="4630738"/>
            <a:ext cx="8150225" cy="914400"/>
          </a:xfrm>
          <a:prstGeom prst="rect">
            <a:avLst/>
          </a:prstGeom>
          <a:noFill/>
          <a:ln w="9525">
            <a:noFill/>
          </a:ln>
        </p:spPr>
        <p:txBody>
          <a:bodyPr wrap="square" anchor="t">
            <a:spAutoFit/>
          </a:bodyPr>
          <a:p>
            <a:pPr lvl="0" indent="0"/>
            <a:r>
              <a:rPr lang="zh-CN" altLang="en-US">
                <a:latin typeface="Arial" panose="020B0604020202020204" pitchFamily="34" charset="0"/>
                <a:ea typeface="宋体" panose="02010600030101010101" pitchFamily="2" charset="-122"/>
              </a:rPr>
              <a:t>提出，逐步建立规范高效的“三权”运行机制，不断健全归属清晰、权能完整、流转顺畅、保护严格的农村土地产权制度，为发展现代农业、增加农民收入、建设社会主义新农村提供坚实保障。</a:t>
            </a:r>
            <a:endParaRPr lang="zh-CN" altLang="en-US">
              <a:latin typeface="Arial" panose="020B0604020202020204" pitchFamily="34" charset="0"/>
              <a:ea typeface="宋体" panose="02010600030101010101" pitchFamily="2"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5" name="图片 1" descr="143edf2"/>
          <p:cNvPicPr>
            <a:picLocks noChangeAspect="1"/>
          </p:cNvPicPr>
          <p:nvPr/>
        </p:nvPicPr>
        <p:blipFill>
          <a:blip r:embed="rId1"/>
          <a:stretch>
            <a:fillRect/>
          </a:stretch>
        </p:blipFill>
        <p:spPr>
          <a:xfrm>
            <a:off x="14288" y="214313"/>
            <a:ext cx="4413250" cy="6219825"/>
          </a:xfrm>
          <a:prstGeom prst="rect">
            <a:avLst/>
          </a:prstGeom>
          <a:noFill/>
          <a:ln w="9525">
            <a:noFill/>
          </a:ln>
        </p:spPr>
      </p:pic>
      <p:pic>
        <p:nvPicPr>
          <p:cNvPr id="47106" name="图片 2" descr="143edf2"/>
          <p:cNvPicPr>
            <a:picLocks noChangeAspect="1"/>
          </p:cNvPicPr>
          <p:nvPr/>
        </p:nvPicPr>
        <p:blipFill>
          <a:blip r:embed="rId2"/>
          <a:stretch>
            <a:fillRect/>
          </a:stretch>
        </p:blipFill>
        <p:spPr>
          <a:xfrm>
            <a:off x="4552950" y="214313"/>
            <a:ext cx="4503738" cy="6165850"/>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29" name="图片 2"/>
          <p:cNvPicPr>
            <a:picLocks noChangeAspect="1"/>
          </p:cNvPicPr>
          <p:nvPr/>
        </p:nvPicPr>
        <p:blipFill>
          <a:blip r:embed="rId1"/>
          <a:stretch>
            <a:fillRect/>
          </a:stretch>
        </p:blipFill>
        <p:spPr>
          <a:xfrm>
            <a:off x="4763" y="219075"/>
            <a:ext cx="2881312" cy="2344738"/>
          </a:xfrm>
          <a:prstGeom prst="rect">
            <a:avLst/>
          </a:prstGeom>
          <a:noFill/>
          <a:ln w="9525">
            <a:noFill/>
          </a:ln>
        </p:spPr>
      </p:pic>
      <p:sp>
        <p:nvSpPr>
          <p:cNvPr id="48130" name="文本框 6"/>
          <p:cNvSpPr txBox="1"/>
          <p:nvPr/>
        </p:nvSpPr>
        <p:spPr>
          <a:xfrm>
            <a:off x="215900" y="2390775"/>
            <a:ext cx="8501063" cy="3717925"/>
          </a:xfrm>
          <a:prstGeom prst="rect">
            <a:avLst/>
          </a:prstGeom>
          <a:noFill/>
          <a:ln w="9525">
            <a:noFill/>
          </a:ln>
        </p:spPr>
        <p:txBody>
          <a:bodyPr wrap="square" anchor="t">
            <a:spAutoFit/>
          </a:bodyPr>
          <a:p>
            <a:pPr lvl="0" indent="0">
              <a:spcBef>
                <a:spcPts val="600"/>
              </a:spcBef>
              <a:spcAft>
                <a:spcPts val="600"/>
              </a:spcAft>
            </a:pPr>
            <a:endParaRPr lang="zh-CN" altLang="en-US">
              <a:latin typeface="Arial" panose="020B0604020202020204" pitchFamily="34" charset="0"/>
              <a:ea typeface="宋体" panose="02010600030101010101" pitchFamily="2" charset="-122"/>
            </a:endParaRPr>
          </a:p>
          <a:p>
            <a:pPr lvl="0" indent="0">
              <a:spcBef>
                <a:spcPts val="600"/>
              </a:spcBef>
              <a:spcAft>
                <a:spcPts val="600"/>
              </a:spcAft>
            </a:pPr>
            <a:r>
              <a:rPr lang="zh-CN" altLang="en-US">
                <a:latin typeface="Arial" panose="020B0604020202020204" pitchFamily="34" charset="0"/>
                <a:ea typeface="宋体" panose="02010600030101010101" pitchFamily="2" charset="-122"/>
              </a:rPr>
              <a:t>——尊重农民意愿。坚持农民主体地位，维护农民合法权益，把选择权交给农民，发挥其主动性和创造性，加强示范引导，不搞强迫命令、不搞一刀切。</a:t>
            </a:r>
            <a:endParaRPr lang="zh-CN" altLang="en-US">
              <a:latin typeface="Arial" panose="020B0604020202020204" pitchFamily="34" charset="0"/>
              <a:ea typeface="宋体" panose="02010600030101010101" pitchFamily="2" charset="-122"/>
            </a:endParaRPr>
          </a:p>
          <a:p>
            <a:pPr lvl="0" indent="0">
              <a:spcBef>
                <a:spcPts val="600"/>
              </a:spcBef>
              <a:spcAft>
                <a:spcPts val="600"/>
              </a:spcAft>
            </a:pPr>
            <a:r>
              <a:rPr lang="zh-CN" altLang="en-US">
                <a:latin typeface="Arial" panose="020B0604020202020204" pitchFamily="34" charset="0"/>
                <a:ea typeface="宋体" panose="02010600030101010101" pitchFamily="2" charset="-122"/>
              </a:rPr>
              <a:t>——守住政策底线。坚持和完善农村基本经营制度，坚持农村土地集体所有，坚持家庭经营基础性地位，坚持稳定土地承包关系，不能把农村土地集体所有制改垮了，不能把耕地改少了，不能把粮食生产能力改弱了，不能把农民利益损害了。</a:t>
            </a:r>
            <a:endParaRPr lang="zh-CN" altLang="en-US">
              <a:latin typeface="Arial" panose="020B0604020202020204" pitchFamily="34" charset="0"/>
              <a:ea typeface="宋体" panose="02010600030101010101" pitchFamily="2" charset="-122"/>
            </a:endParaRPr>
          </a:p>
          <a:p>
            <a:pPr lvl="0" indent="0">
              <a:spcBef>
                <a:spcPts val="600"/>
              </a:spcBef>
              <a:spcAft>
                <a:spcPts val="600"/>
              </a:spcAft>
            </a:pPr>
            <a:r>
              <a:rPr lang="zh-CN" altLang="en-US">
                <a:latin typeface="Arial" panose="020B0604020202020204" pitchFamily="34" charset="0"/>
                <a:ea typeface="宋体" panose="02010600030101010101" pitchFamily="2" charset="-122"/>
              </a:rPr>
              <a:t>——坚持循序渐进。充分认识农村土地制度改革的长期性和复杂性，保持足够历史耐心，审慎稳妥推进改革，由点及面开展，不操之过急，逐步将实践经验上升为制度安排。</a:t>
            </a:r>
            <a:endParaRPr lang="zh-CN" altLang="en-US">
              <a:latin typeface="Arial" panose="020B0604020202020204" pitchFamily="34" charset="0"/>
              <a:ea typeface="宋体" panose="02010600030101010101" pitchFamily="2" charset="-122"/>
            </a:endParaRPr>
          </a:p>
          <a:p>
            <a:pPr lvl="0" indent="0">
              <a:spcBef>
                <a:spcPts val="600"/>
              </a:spcBef>
              <a:spcAft>
                <a:spcPts val="600"/>
              </a:spcAft>
            </a:pPr>
            <a:r>
              <a:rPr lang="zh-CN" altLang="en-US">
                <a:latin typeface="Arial" panose="020B0604020202020204" pitchFamily="34" charset="0"/>
                <a:ea typeface="宋体" panose="02010600030101010101" pitchFamily="2" charset="-122"/>
              </a:rPr>
              <a:t>——坚持因地制宜。充分考虑各地资源禀赋和经济社会发展差异，鼓励进行符合实际的实践探索和制度创新，总结形成适合不同地区的“三权分置”具体路径和办法。</a:t>
            </a:r>
            <a:endParaRPr lang="zh-CN" altLang="en-US">
              <a:latin typeface="Arial" panose="020B0604020202020204" pitchFamily="34" charset="0"/>
              <a:ea typeface="宋体" panose="02010600030101010101" pitchFamily="2" charset="-122"/>
            </a:endParaRPr>
          </a:p>
        </p:txBody>
      </p:sp>
      <p:sp>
        <p:nvSpPr>
          <p:cNvPr id="48131" name="文本框 4"/>
          <p:cNvSpPr txBox="1"/>
          <p:nvPr/>
        </p:nvSpPr>
        <p:spPr>
          <a:xfrm>
            <a:off x="6438900" y="1944688"/>
            <a:ext cx="1612900" cy="525462"/>
          </a:xfrm>
          <a:prstGeom prst="rect">
            <a:avLst/>
          </a:prstGeom>
          <a:noFill/>
          <a:ln w="9525">
            <a:noFill/>
          </a:ln>
        </p:spPr>
        <p:txBody>
          <a:bodyPr wrap="none" anchor="t">
            <a:spAutoFit/>
          </a:bodyPr>
          <a:p>
            <a:pPr lvl="0" indent="0"/>
            <a:r>
              <a:rPr lang="zh-CN" altLang="en-US" sz="2800">
                <a:solidFill>
                  <a:srgbClr val="FF0000"/>
                </a:solidFill>
                <a:latin typeface="方正小标宋简体" panose="03000509000000000000" pitchFamily="1" charset="-122"/>
                <a:ea typeface="方正小标宋简体" panose="03000509000000000000" pitchFamily="1" charset="-122"/>
              </a:rPr>
              <a:t>基本原则</a:t>
            </a:r>
            <a:endParaRPr lang="zh-CN" altLang="en-US" sz="2800">
              <a:solidFill>
                <a:srgbClr val="FF0000"/>
              </a:solidFill>
              <a:latin typeface="方正小标宋简体" panose="03000509000000000000" pitchFamily="1" charset="-122"/>
              <a:ea typeface="方正小标宋简体" panose="03000509000000000000" pitchFamily="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5" name="图片 3"/>
          <p:cNvPicPr>
            <a:picLocks noChangeAspect="1"/>
          </p:cNvPicPr>
          <p:nvPr/>
        </p:nvPicPr>
        <p:blipFill>
          <a:blip r:embed="rId1"/>
          <a:stretch>
            <a:fillRect/>
          </a:stretch>
        </p:blipFill>
        <p:spPr>
          <a:xfrm>
            <a:off x="936625" y="819150"/>
            <a:ext cx="7143750" cy="5197475"/>
          </a:xfrm>
          <a:prstGeom prst="rect">
            <a:avLst/>
          </a:prstGeom>
          <a:noFill/>
          <a:ln w="9525">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文本框 99"/>
          <p:cNvSpPr txBox="1"/>
          <p:nvPr/>
        </p:nvSpPr>
        <p:spPr>
          <a:xfrm>
            <a:off x="255588" y="2438400"/>
            <a:ext cx="8632825" cy="3749675"/>
          </a:xfrm>
          <a:prstGeom prst="rect">
            <a:avLst/>
          </a:prstGeom>
          <a:noFill/>
          <a:ln w="9525">
            <a:noFill/>
          </a:ln>
        </p:spPr>
        <p:txBody>
          <a:bodyPr wrap="square" anchor="t">
            <a:spAutoFit/>
          </a:bodyPr>
          <a:p>
            <a:pPr lvl="0" indent="266700">
              <a:lnSpc>
                <a:spcPct val="150000"/>
              </a:lnSpc>
            </a:pPr>
            <a:r>
              <a:rPr lang="zh-CN" altLang="en-US" sz="2000" b="0">
                <a:solidFill>
                  <a:srgbClr val="000000"/>
                </a:solidFill>
                <a:latin typeface="方正黑体简体" charset="0"/>
                <a:ea typeface="方正黑体简体" charset="0"/>
              </a:rPr>
              <a:t>问：怎样健全土地流转管理制度？</a:t>
            </a:r>
            <a:endParaRPr lang="zh-CN" altLang="en-US" sz="2000" b="0">
              <a:solidFill>
                <a:srgbClr val="000000"/>
              </a:solidFill>
              <a:latin typeface="方正书宋简体" charset="0"/>
              <a:ea typeface="方正书宋简体" charset="0"/>
            </a:endParaRPr>
          </a:p>
          <a:p>
            <a:pPr lvl="0" indent="266700">
              <a:lnSpc>
                <a:spcPct val="150000"/>
              </a:lnSpc>
            </a:pPr>
            <a:r>
              <a:rPr lang="zh-CN" altLang="en-US" sz="2000" b="0">
                <a:solidFill>
                  <a:srgbClr val="000000"/>
                </a:solidFill>
                <a:latin typeface="方正书宋简体" charset="0"/>
                <a:ea typeface="方正书宋简体" charset="0"/>
              </a:rPr>
              <a:t>  </a:t>
            </a:r>
            <a:r>
              <a:rPr lang="zh-CN" altLang="en-US" sz="2000" b="0">
                <a:solidFill>
                  <a:srgbClr val="000000"/>
                </a:solidFill>
                <a:latin typeface="楷体" panose="02010609060101010101" pitchFamily="1" charset="-122"/>
                <a:ea typeface="楷体" panose="02010609060101010101" pitchFamily="1" charset="-122"/>
              </a:rPr>
              <a:t>答：主要体现在两个方面：一是登记监管。为摸清辖区内大面积流转土地情况，且便于与种粮大户补贴工作相衔接，</a:t>
            </a:r>
            <a:r>
              <a:rPr lang="en-US" altLang="zh-CN" sz="2000" b="0">
                <a:solidFill>
                  <a:srgbClr val="000000"/>
                </a:solidFill>
                <a:latin typeface="楷体" panose="02010609060101010101" pitchFamily="1" charset="-122"/>
                <a:ea typeface="楷体" panose="02010609060101010101" pitchFamily="1" charset="-122"/>
              </a:rPr>
              <a:t>《</a:t>
            </a:r>
            <a:r>
              <a:rPr lang="zh-CN" altLang="en-US" sz="2000" b="0">
                <a:solidFill>
                  <a:srgbClr val="000000"/>
                </a:solidFill>
                <a:latin typeface="楷体" panose="02010609060101010101" pitchFamily="1" charset="-122"/>
                <a:ea typeface="楷体" panose="02010609060101010101" pitchFamily="1" charset="-122"/>
              </a:rPr>
              <a:t>实施意见</a:t>
            </a:r>
            <a:r>
              <a:rPr lang="en-US" altLang="zh-CN" sz="2000" b="0">
                <a:solidFill>
                  <a:srgbClr val="000000"/>
                </a:solidFill>
                <a:latin typeface="楷体" panose="02010609060101010101" pitchFamily="1" charset="-122"/>
                <a:ea typeface="楷体" panose="02010609060101010101" pitchFamily="1" charset="-122"/>
              </a:rPr>
              <a:t>》</a:t>
            </a:r>
            <a:r>
              <a:rPr lang="zh-CN" altLang="en-US" sz="2000" b="0">
                <a:solidFill>
                  <a:srgbClr val="000000"/>
                </a:solidFill>
                <a:latin typeface="楷体" panose="02010609060101010101" pitchFamily="1" charset="-122"/>
                <a:ea typeface="楷体" panose="02010609060101010101" pitchFamily="1" charset="-122"/>
              </a:rPr>
              <a:t>要求，从</a:t>
            </a:r>
            <a:r>
              <a:rPr lang="en-US" altLang="zh-CN" sz="2000" b="0">
                <a:solidFill>
                  <a:srgbClr val="000000"/>
                </a:solidFill>
                <a:latin typeface="楷体" panose="02010609060101010101" pitchFamily="1" charset="-122"/>
                <a:ea typeface="楷体" panose="02010609060101010101" pitchFamily="1" charset="-122"/>
              </a:rPr>
              <a:t>2015</a:t>
            </a:r>
            <a:r>
              <a:rPr lang="zh-CN" altLang="en-US" sz="2000" b="0">
                <a:solidFill>
                  <a:srgbClr val="000000"/>
                </a:solidFill>
                <a:latin typeface="楷体" panose="02010609060101010101" pitchFamily="1" charset="-122"/>
                <a:ea typeface="楷体" panose="02010609060101010101" pitchFamily="1" charset="-122"/>
              </a:rPr>
              <a:t>年起，对一次性流转面积</a:t>
            </a:r>
            <a:r>
              <a:rPr lang="en-US" altLang="zh-CN" sz="2000" b="0">
                <a:solidFill>
                  <a:srgbClr val="000000"/>
                </a:solidFill>
                <a:latin typeface="楷体" panose="02010609060101010101" pitchFamily="1" charset="-122"/>
                <a:ea typeface="楷体" panose="02010609060101010101" pitchFamily="1" charset="-122"/>
              </a:rPr>
              <a:t>30</a:t>
            </a:r>
            <a:r>
              <a:rPr lang="zh-CN" altLang="en-US" sz="2000" b="0">
                <a:solidFill>
                  <a:srgbClr val="000000"/>
                </a:solidFill>
                <a:latin typeface="楷体" panose="02010609060101010101" pitchFamily="1" charset="-122"/>
                <a:ea typeface="楷体" panose="02010609060101010101" pitchFamily="1" charset="-122"/>
              </a:rPr>
              <a:t>亩及以上的，乡镇政府应做好登记工作，逐级汇总上报省农业厅；二是资格审查。为保护流转农户的合法权益，降低流转风险，</a:t>
            </a:r>
            <a:r>
              <a:rPr lang="en-US" altLang="zh-CN" sz="2000" b="0">
                <a:solidFill>
                  <a:srgbClr val="000000"/>
                </a:solidFill>
                <a:latin typeface="楷体" panose="02010609060101010101" pitchFamily="1" charset="-122"/>
                <a:ea typeface="楷体" panose="02010609060101010101" pitchFamily="1" charset="-122"/>
              </a:rPr>
              <a:t>《</a:t>
            </a:r>
            <a:r>
              <a:rPr lang="zh-CN" altLang="en-US" sz="2000" b="0">
                <a:solidFill>
                  <a:srgbClr val="000000"/>
                </a:solidFill>
                <a:latin typeface="楷体" panose="02010609060101010101" pitchFamily="1" charset="-122"/>
                <a:ea typeface="楷体" panose="02010609060101010101" pitchFamily="1" charset="-122"/>
              </a:rPr>
              <a:t>实施意见</a:t>
            </a:r>
            <a:r>
              <a:rPr lang="en-US" altLang="zh-CN" sz="2000" b="0">
                <a:solidFill>
                  <a:srgbClr val="000000"/>
                </a:solidFill>
                <a:latin typeface="楷体" panose="02010609060101010101" pitchFamily="1" charset="-122"/>
                <a:ea typeface="楷体" panose="02010609060101010101" pitchFamily="1" charset="-122"/>
              </a:rPr>
              <a:t>》</a:t>
            </a:r>
            <a:r>
              <a:rPr lang="zh-CN" altLang="en-US" sz="2000" b="0">
                <a:solidFill>
                  <a:srgbClr val="000000"/>
                </a:solidFill>
                <a:latin typeface="楷体" panose="02010609060101010101" pitchFamily="1" charset="-122"/>
                <a:ea typeface="楷体" panose="02010609060101010101" pitchFamily="1" charset="-122"/>
              </a:rPr>
              <a:t>要求，对土地流转面积</a:t>
            </a:r>
            <a:r>
              <a:rPr lang="en-US" altLang="zh-CN" sz="2000" b="0">
                <a:solidFill>
                  <a:srgbClr val="000000"/>
                </a:solidFill>
                <a:latin typeface="楷体" panose="02010609060101010101" pitchFamily="1" charset="-122"/>
                <a:ea typeface="楷体" panose="02010609060101010101" pitchFamily="1" charset="-122"/>
              </a:rPr>
              <a:t>30</a:t>
            </a:r>
            <a:r>
              <a:rPr lang="zh-CN" altLang="en-US" sz="2000" b="0">
                <a:solidFill>
                  <a:srgbClr val="000000"/>
                </a:solidFill>
                <a:latin typeface="楷体" panose="02010609060101010101" pitchFamily="1" charset="-122"/>
                <a:ea typeface="楷体" panose="02010609060101010101" pitchFamily="1" charset="-122"/>
              </a:rPr>
              <a:t>亩及以上的，实行县、乡分级审查。值得注意的是，这里的接受审查的主体，不单单是指流转</a:t>
            </a:r>
            <a:r>
              <a:rPr lang="en-US" altLang="zh-CN" sz="2000" b="0">
                <a:solidFill>
                  <a:srgbClr val="000000"/>
                </a:solidFill>
                <a:latin typeface="楷体" panose="02010609060101010101" pitchFamily="1" charset="-122"/>
                <a:ea typeface="楷体" panose="02010609060101010101" pitchFamily="1" charset="-122"/>
              </a:rPr>
              <a:t>30</a:t>
            </a:r>
            <a:r>
              <a:rPr lang="zh-CN" altLang="en-US" sz="2000" b="0">
                <a:solidFill>
                  <a:srgbClr val="000000"/>
                </a:solidFill>
                <a:latin typeface="楷体" panose="02010609060101010101" pitchFamily="1" charset="-122"/>
                <a:ea typeface="楷体" panose="02010609060101010101" pitchFamily="1" charset="-122"/>
              </a:rPr>
              <a:t>亩及以上的工商企业，而是流转</a:t>
            </a:r>
            <a:r>
              <a:rPr lang="en-US" altLang="zh-CN" sz="2000" b="0">
                <a:solidFill>
                  <a:srgbClr val="000000"/>
                </a:solidFill>
                <a:latin typeface="楷体" panose="02010609060101010101" pitchFamily="1" charset="-122"/>
                <a:ea typeface="楷体" panose="02010609060101010101" pitchFamily="1" charset="-122"/>
              </a:rPr>
              <a:t>30</a:t>
            </a:r>
            <a:r>
              <a:rPr lang="zh-CN" altLang="en-US" sz="2000" b="0">
                <a:solidFill>
                  <a:srgbClr val="000000"/>
                </a:solidFill>
                <a:latin typeface="楷体" panose="02010609060101010101" pitchFamily="1" charset="-122"/>
                <a:ea typeface="楷体" panose="02010609060101010101" pitchFamily="1" charset="-122"/>
              </a:rPr>
              <a:t>亩及以上的所有经营主体（即流入方）。</a:t>
            </a:r>
            <a:endParaRPr lang="zh-CN" altLang="en-US" sz="2000" b="0">
              <a:latin typeface="楷体" panose="02010609060101010101" pitchFamily="1" charset="-122"/>
              <a:ea typeface="楷体" panose="02010609060101010101" pitchFamily="1" charset="-122"/>
            </a:endParaRPr>
          </a:p>
        </p:txBody>
      </p:sp>
      <p:sp>
        <p:nvSpPr>
          <p:cNvPr id="49154" name="文本框 1"/>
          <p:cNvSpPr txBox="1"/>
          <p:nvPr/>
        </p:nvSpPr>
        <p:spPr>
          <a:xfrm>
            <a:off x="257175" y="460375"/>
            <a:ext cx="8631238" cy="1882775"/>
          </a:xfrm>
          <a:prstGeom prst="rect">
            <a:avLst/>
          </a:prstGeom>
          <a:noFill/>
          <a:ln w="9525">
            <a:noFill/>
          </a:ln>
        </p:spPr>
        <p:txBody>
          <a:bodyPr wrap="square" anchor="t">
            <a:spAutoFit/>
          </a:bodyPr>
          <a:p>
            <a:pPr lvl="0" indent="0" algn="ctr">
              <a:lnSpc>
                <a:spcPct val="120000"/>
              </a:lnSpc>
            </a:pPr>
            <a:r>
              <a:rPr lang="zh-CN" altLang="en-US" sz="2800" b="0">
                <a:solidFill>
                  <a:srgbClr val="000000"/>
                </a:solidFill>
                <a:latin typeface="方正小标宋简体" panose="03000509000000000000" pitchFamily="1" charset="-122"/>
                <a:ea typeface="方正小标宋简体" panose="03000509000000000000" pitchFamily="1" charset="-122"/>
              </a:rPr>
              <a:t>引导土地有序流转  发展适度规模经营</a:t>
            </a:r>
            <a:endParaRPr lang="zh-CN" altLang="en-US" sz="2800" b="0">
              <a:solidFill>
                <a:srgbClr val="000000"/>
              </a:solidFill>
              <a:latin typeface="方正小标宋简体" panose="03000509000000000000" pitchFamily="1" charset="-122"/>
              <a:ea typeface="方正小标宋简体" panose="03000509000000000000" pitchFamily="1" charset="-122"/>
            </a:endParaRPr>
          </a:p>
          <a:p>
            <a:pPr lvl="0" indent="0" algn="ctr">
              <a:lnSpc>
                <a:spcPct val="120000"/>
              </a:lnSpc>
            </a:pPr>
            <a:endParaRPr lang="zh-CN" altLang="en-US" sz="1000" b="0">
              <a:solidFill>
                <a:srgbClr val="000000"/>
              </a:solidFill>
              <a:latin typeface="方正小标宋简体" panose="03000509000000000000" pitchFamily="1" charset="-122"/>
              <a:ea typeface="方正小标宋简体" panose="03000509000000000000" pitchFamily="1" charset="-122"/>
            </a:endParaRPr>
          </a:p>
          <a:p>
            <a:pPr lvl="0" indent="0">
              <a:lnSpc>
                <a:spcPct val="120000"/>
              </a:lnSpc>
            </a:pPr>
            <a:r>
              <a:rPr lang="en-US" altLang="zh-CN" sz="2000">
                <a:solidFill>
                  <a:srgbClr val="000000"/>
                </a:solidFill>
                <a:latin typeface="楷体" panose="02010609060101010101" pitchFamily="1" charset="-122"/>
                <a:ea typeface="楷体" panose="02010609060101010101" pitchFamily="1" charset="-122"/>
              </a:rPr>
              <a:t>--</a:t>
            </a:r>
            <a:r>
              <a:rPr lang="zh-CN" altLang="en-US" sz="2000">
                <a:solidFill>
                  <a:srgbClr val="000000"/>
                </a:solidFill>
                <a:latin typeface="楷体" panose="02010609060101010101" pitchFamily="1" charset="-122"/>
                <a:ea typeface="楷体" panose="02010609060101010101" pitchFamily="1" charset="-122"/>
              </a:rPr>
              <a:t>四川省农业厅就</a:t>
            </a:r>
            <a:r>
              <a:rPr lang="en-US" altLang="zh-CN" sz="2000">
                <a:solidFill>
                  <a:srgbClr val="000000"/>
                </a:solidFill>
                <a:latin typeface="楷体" panose="02010609060101010101" pitchFamily="1" charset="-122"/>
                <a:ea typeface="楷体" panose="02010609060101010101" pitchFamily="1" charset="-122"/>
              </a:rPr>
              <a:t>《</a:t>
            </a:r>
            <a:r>
              <a:rPr lang="zh-CN" altLang="en-US" sz="2000">
                <a:solidFill>
                  <a:srgbClr val="000000"/>
                </a:solidFill>
                <a:latin typeface="楷体" panose="02010609060101010101" pitchFamily="1" charset="-122"/>
                <a:ea typeface="楷体" panose="02010609060101010101" pitchFamily="1" charset="-122"/>
              </a:rPr>
              <a:t>关于进一步引导农村土地经营权规范有序流转发展农业适度规模经营的实施意见</a:t>
            </a:r>
            <a:r>
              <a:rPr lang="en-US" altLang="zh-CN" sz="2000">
                <a:solidFill>
                  <a:srgbClr val="000000"/>
                </a:solidFill>
                <a:latin typeface="楷体" panose="02010609060101010101" pitchFamily="1" charset="-122"/>
                <a:ea typeface="楷体" panose="02010609060101010101" pitchFamily="1" charset="-122"/>
              </a:rPr>
              <a:t>》（川农业〔2015〕36号）</a:t>
            </a:r>
            <a:r>
              <a:rPr lang="zh-CN" altLang="en-US" sz="2000">
                <a:solidFill>
                  <a:srgbClr val="000000"/>
                </a:solidFill>
                <a:latin typeface="楷体" panose="02010609060101010101" pitchFamily="1" charset="-122"/>
                <a:ea typeface="楷体" panose="02010609060101010101" pitchFamily="1" charset="-122"/>
              </a:rPr>
              <a:t>答公众问（</a:t>
            </a:r>
            <a:r>
              <a:rPr lang="en-US" altLang="zh-CN" sz="2000">
                <a:solidFill>
                  <a:srgbClr val="000000"/>
                </a:solidFill>
                <a:latin typeface="楷体" panose="02010609060101010101" pitchFamily="1" charset="-122"/>
                <a:ea typeface="楷体" panose="02010609060101010101" pitchFamily="1" charset="-122"/>
              </a:rPr>
              <a:t>《</a:t>
            </a:r>
            <a:r>
              <a:rPr lang="zh-CN" altLang="en-US" sz="2000">
                <a:solidFill>
                  <a:srgbClr val="000000"/>
                </a:solidFill>
                <a:latin typeface="楷体" panose="02010609060101010101" pitchFamily="1" charset="-122"/>
                <a:ea typeface="楷体" panose="02010609060101010101" pitchFamily="1" charset="-122"/>
              </a:rPr>
              <a:t>四川日报</a:t>
            </a:r>
            <a:r>
              <a:rPr lang="en-US" altLang="zh-CN" sz="2000">
                <a:solidFill>
                  <a:srgbClr val="000000"/>
                </a:solidFill>
                <a:latin typeface="楷体" panose="02010609060101010101" pitchFamily="1" charset="-122"/>
                <a:ea typeface="楷体" panose="02010609060101010101" pitchFamily="1" charset="-122"/>
              </a:rPr>
              <a:t>》2015</a:t>
            </a:r>
            <a:r>
              <a:rPr lang="zh-CN" altLang="en-US" sz="2000">
                <a:solidFill>
                  <a:srgbClr val="000000"/>
                </a:solidFill>
                <a:latin typeface="楷体" panose="02010609060101010101" pitchFamily="1" charset="-122"/>
                <a:ea typeface="楷体" panose="02010609060101010101" pitchFamily="1" charset="-122"/>
              </a:rPr>
              <a:t>年</a:t>
            </a:r>
            <a:r>
              <a:rPr lang="en-US" altLang="zh-CN" sz="2000">
                <a:solidFill>
                  <a:srgbClr val="000000"/>
                </a:solidFill>
                <a:latin typeface="楷体" panose="02010609060101010101" pitchFamily="1" charset="-122"/>
                <a:ea typeface="楷体" panose="02010609060101010101" pitchFamily="1" charset="-122"/>
              </a:rPr>
              <a:t>4</a:t>
            </a:r>
            <a:r>
              <a:rPr lang="zh-CN" altLang="en-US" sz="2000">
                <a:solidFill>
                  <a:srgbClr val="000000"/>
                </a:solidFill>
                <a:latin typeface="楷体" panose="02010609060101010101" pitchFamily="1" charset="-122"/>
                <a:ea typeface="楷体" panose="02010609060101010101" pitchFamily="1" charset="-122"/>
              </a:rPr>
              <a:t>月</a:t>
            </a:r>
            <a:r>
              <a:rPr lang="en-US" altLang="zh-CN" sz="2000">
                <a:solidFill>
                  <a:srgbClr val="000000"/>
                </a:solidFill>
                <a:latin typeface="楷体" panose="02010609060101010101" pitchFamily="1" charset="-122"/>
                <a:ea typeface="楷体" panose="02010609060101010101" pitchFamily="1" charset="-122"/>
              </a:rPr>
              <a:t>22</a:t>
            </a:r>
            <a:r>
              <a:rPr lang="zh-CN" altLang="en-US" sz="2000">
                <a:solidFill>
                  <a:srgbClr val="000000"/>
                </a:solidFill>
                <a:latin typeface="楷体" panose="02010609060101010101" pitchFamily="1" charset="-122"/>
                <a:ea typeface="楷体" panose="02010609060101010101" pitchFamily="1" charset="-122"/>
              </a:rPr>
              <a:t>日）</a:t>
            </a:r>
            <a:endParaRPr lang="zh-CN" altLang="en-US" sz="2000">
              <a:latin typeface="楷体" panose="02010609060101010101" pitchFamily="1" charset="-122"/>
              <a:ea typeface="楷体" panose="02010609060101010101" pitchFamily="1"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文本框 99"/>
          <p:cNvSpPr txBox="1"/>
          <p:nvPr/>
        </p:nvSpPr>
        <p:spPr>
          <a:xfrm>
            <a:off x="47625" y="1406525"/>
            <a:ext cx="9048750" cy="463550"/>
          </a:xfrm>
          <a:prstGeom prst="rect">
            <a:avLst/>
          </a:prstGeom>
          <a:solidFill>
            <a:srgbClr val="FFFFFF"/>
          </a:solidFill>
          <a:ln w="9525">
            <a:noFill/>
          </a:ln>
        </p:spPr>
        <p:txBody>
          <a:bodyPr wrap="square" anchor="t">
            <a:spAutoFit/>
          </a:bodyPr>
          <a:p>
            <a:pPr lvl="0" indent="0"/>
            <a:r>
              <a:rPr lang="zh-CN" altLang="en-US" sz="2200">
                <a:latin typeface="方正书宋简体" charset="0"/>
                <a:ea typeface="方正书宋简体" charset="0"/>
              </a:rPr>
              <a:t> 附件</a:t>
            </a:r>
            <a:r>
              <a:rPr lang="en-US" altLang="zh-CN" sz="2200">
                <a:latin typeface="方正书宋简体" charset="0"/>
                <a:ea typeface="方正书宋简体" charset="0"/>
              </a:rPr>
              <a:t>1</a:t>
            </a:r>
            <a:r>
              <a:rPr lang="zh-CN" altLang="en-US" sz="2200">
                <a:latin typeface="方正书宋简体" charset="0"/>
                <a:ea typeface="方正书宋简体" charset="0"/>
              </a:rPr>
              <a:t>：</a:t>
            </a:r>
            <a:r>
              <a:rPr lang="zh-CN" altLang="en-US" sz="2400" b="0">
                <a:latin typeface="方正小标宋简体" panose="03000509000000000000" pitchFamily="1" charset="-122"/>
                <a:ea typeface="方正小标宋简体" panose="03000509000000000000" pitchFamily="1" charset="-122"/>
              </a:rPr>
              <a:t>四川省农村土地承包经营权流转合同示范文本</a:t>
            </a:r>
            <a:endParaRPr lang="zh-CN" altLang="en-US" sz="2400">
              <a:latin typeface="Arial" panose="020B0604020202020204" pitchFamily="34" charset="0"/>
              <a:ea typeface="宋体" panose="02010600030101010101" pitchFamily="2" charset="-122"/>
            </a:endParaRPr>
          </a:p>
        </p:txBody>
      </p:sp>
      <p:sp>
        <p:nvSpPr>
          <p:cNvPr id="50178" name="文本框 10"/>
          <p:cNvSpPr txBox="1"/>
          <p:nvPr/>
        </p:nvSpPr>
        <p:spPr>
          <a:xfrm>
            <a:off x="73025" y="260350"/>
            <a:ext cx="9023350" cy="828675"/>
          </a:xfrm>
          <a:prstGeom prst="rect">
            <a:avLst/>
          </a:prstGeom>
          <a:noFill/>
          <a:ln w="9525">
            <a:noFill/>
          </a:ln>
        </p:spPr>
        <p:txBody>
          <a:bodyPr wrap="square" anchor="t">
            <a:spAutoFit/>
          </a:bodyPr>
          <a:p>
            <a:pPr lvl="0" indent="0"/>
            <a:r>
              <a:rPr lang="zh-CN" altLang="en-US" sz="2400" b="0">
                <a:latin typeface="方正小标宋简体" panose="03000509000000000000" pitchFamily="1" charset="-122"/>
                <a:ea typeface="方正小标宋简体" panose="03000509000000000000" pitchFamily="1" charset="-122"/>
              </a:rPr>
              <a:t>四川省农业厅关于印发</a:t>
            </a:r>
            <a:r>
              <a:rPr lang="en-US" altLang="zh-CN" sz="2400" b="0">
                <a:latin typeface="方正小标宋简体" panose="03000509000000000000" pitchFamily="1" charset="-122"/>
                <a:ea typeface="方正小标宋简体" panose="03000509000000000000" pitchFamily="1" charset="-122"/>
              </a:rPr>
              <a:t>《</a:t>
            </a:r>
            <a:r>
              <a:rPr lang="zh-CN" altLang="en-US" sz="2400" b="0">
                <a:latin typeface="方正小标宋简体" panose="03000509000000000000" pitchFamily="1" charset="-122"/>
                <a:ea typeface="方正小标宋简体" panose="03000509000000000000" pitchFamily="1" charset="-122"/>
              </a:rPr>
              <a:t>四川省农村土地承包经营权流转合同示范文本</a:t>
            </a:r>
            <a:r>
              <a:rPr lang="en-US" altLang="zh-CN" sz="2400" b="0">
                <a:latin typeface="方正小标宋简体" panose="03000509000000000000" pitchFamily="1" charset="-122"/>
                <a:ea typeface="方正小标宋简体" panose="03000509000000000000" pitchFamily="1" charset="-122"/>
              </a:rPr>
              <a:t>》</a:t>
            </a:r>
            <a:r>
              <a:rPr lang="zh-CN" altLang="en-US" sz="2400" b="0">
                <a:latin typeface="方正小标宋简体" panose="03000509000000000000" pitchFamily="1" charset="-122"/>
                <a:ea typeface="方正小标宋简体" panose="03000509000000000000" pitchFamily="1" charset="-122"/>
              </a:rPr>
              <a:t>的通知 </a:t>
            </a:r>
            <a:r>
              <a:rPr lang="zh-CN" altLang="en-US" sz="2400">
                <a:latin typeface="楷体" panose="02010609060101010101" pitchFamily="1" charset="-122"/>
                <a:ea typeface="楷体" panose="02010609060101010101" pitchFamily="1" charset="-122"/>
              </a:rPr>
              <a:t> </a:t>
            </a:r>
            <a:r>
              <a:rPr lang="zh-CN" altLang="en-US" sz="2400">
                <a:latin typeface="楷体" panose="02010609060101010101" pitchFamily="1" charset="-122"/>
                <a:ea typeface="楷体" panose="02010609060101010101" pitchFamily="1" charset="-122"/>
                <a:sym typeface="宋体" panose="02010600030101010101" pitchFamily="2" charset="-122"/>
              </a:rPr>
              <a:t>（川农业〔</a:t>
            </a:r>
            <a:r>
              <a:rPr lang="en-US" altLang="zh-CN" sz="2400">
                <a:latin typeface="楷体" panose="02010609060101010101" pitchFamily="1" charset="-122"/>
                <a:ea typeface="楷体" panose="02010609060101010101" pitchFamily="1" charset="-122"/>
                <a:sym typeface="宋体" panose="02010600030101010101" pitchFamily="2" charset="-122"/>
              </a:rPr>
              <a:t>2010</a:t>
            </a:r>
            <a:r>
              <a:rPr lang="zh-CN" altLang="en-US" sz="2400">
                <a:latin typeface="楷体" panose="02010609060101010101" pitchFamily="1" charset="-122"/>
                <a:ea typeface="楷体" panose="02010609060101010101" pitchFamily="1" charset="-122"/>
                <a:sym typeface="宋体" panose="02010600030101010101" pitchFamily="2" charset="-122"/>
              </a:rPr>
              <a:t>〕</a:t>
            </a:r>
            <a:r>
              <a:rPr lang="en-US" altLang="zh-CN" sz="2400">
                <a:latin typeface="楷体" panose="02010609060101010101" pitchFamily="1" charset="-122"/>
                <a:ea typeface="楷体" panose="02010609060101010101" pitchFamily="1" charset="-122"/>
                <a:sym typeface="宋体" panose="02010600030101010101" pitchFamily="2" charset="-122"/>
              </a:rPr>
              <a:t>72</a:t>
            </a:r>
            <a:r>
              <a:rPr lang="zh-CN" altLang="en-US" sz="2400">
                <a:latin typeface="楷体" panose="02010609060101010101" pitchFamily="1" charset="-122"/>
                <a:ea typeface="楷体" panose="02010609060101010101" pitchFamily="1" charset="-122"/>
                <a:sym typeface="宋体" panose="02010600030101010101" pitchFamily="2" charset="-122"/>
              </a:rPr>
              <a:t>号）  </a:t>
            </a:r>
            <a:r>
              <a:rPr lang="zh-CN" altLang="en-US" sz="2400">
                <a:latin typeface="方正书宋简体" charset="0"/>
                <a:ea typeface="方正书宋简体" charset="0"/>
              </a:rPr>
              <a:t>二〇一〇年五月十九日</a:t>
            </a:r>
            <a:endParaRPr lang="zh-CN" altLang="en-US" sz="2400">
              <a:latin typeface="方正书宋简体" charset="0"/>
              <a:ea typeface="方正书宋简体" charset="0"/>
            </a:endParaRPr>
          </a:p>
        </p:txBody>
      </p:sp>
      <p:sp>
        <p:nvSpPr>
          <p:cNvPr id="50179" name="文本框 99"/>
          <p:cNvSpPr txBox="1"/>
          <p:nvPr/>
        </p:nvSpPr>
        <p:spPr>
          <a:xfrm>
            <a:off x="1084263" y="2089150"/>
            <a:ext cx="6975475" cy="4114800"/>
          </a:xfrm>
          <a:prstGeom prst="rect">
            <a:avLst/>
          </a:prstGeom>
          <a:solidFill>
            <a:srgbClr val="FFFFFF"/>
          </a:solidFill>
          <a:ln w="9525" cap="flat" cmpd="sng">
            <a:solidFill>
              <a:srgbClr val="000000"/>
            </a:solidFill>
            <a:prstDash val="solid"/>
            <a:round/>
            <a:headEnd type="none" w="med" len="med"/>
            <a:tailEnd type="none" w="med" len="med"/>
          </a:ln>
        </p:spPr>
        <p:txBody>
          <a:bodyPr wrap="square" anchor="t">
            <a:spAutoFit/>
          </a:bodyPr>
          <a:p>
            <a:pPr lvl="0" indent="0"/>
            <a:r>
              <a:rPr lang="zh-CN" altLang="en-US" sz="2400" b="0">
                <a:latin typeface="方正书宋简体" charset="0"/>
                <a:ea typeface="方正书宋简体" charset="0"/>
              </a:rPr>
              <a:t> </a:t>
            </a:r>
            <a:endParaRPr lang="zh-CN" altLang="en-US" sz="2400" b="0">
              <a:latin typeface="方正小标宋简体" panose="03000509000000000000" pitchFamily="1" charset="-122"/>
              <a:ea typeface="方正小标宋简体" panose="03000509000000000000" pitchFamily="1" charset="-122"/>
            </a:endParaRPr>
          </a:p>
          <a:p>
            <a:pPr lvl="0" indent="0"/>
            <a:r>
              <a:rPr lang="en-US" altLang="zh-CN" sz="2400" b="0">
                <a:latin typeface="方正小标宋简体" panose="03000509000000000000" pitchFamily="1" charset="-122"/>
                <a:ea typeface="方正小标宋简体" panose="03000509000000000000" pitchFamily="1" charset="-122"/>
              </a:rPr>
              <a:t>1</a:t>
            </a:r>
            <a:r>
              <a:rPr lang="zh-CN" altLang="en-US" sz="2400" b="0">
                <a:latin typeface="方正小标宋简体" panose="03000509000000000000" pitchFamily="1" charset="-122"/>
                <a:ea typeface="方正小标宋简体" panose="03000509000000000000" pitchFamily="1" charset="-122"/>
              </a:rPr>
              <a:t>、农村土地承包经营权转包</a:t>
            </a:r>
            <a:r>
              <a:rPr lang="en-US" altLang="zh-CN" sz="2400" b="0">
                <a:latin typeface="方正小标宋简体" panose="03000509000000000000" pitchFamily="1" charset="-122"/>
                <a:ea typeface="方正小标宋简体" panose="03000509000000000000" pitchFamily="1" charset="-122"/>
              </a:rPr>
              <a:t>/</a:t>
            </a:r>
            <a:r>
              <a:rPr lang="zh-CN" altLang="en-US" sz="2400" b="0">
                <a:latin typeface="方正小标宋简体" panose="03000509000000000000" pitchFamily="1" charset="-122"/>
                <a:ea typeface="方正小标宋简体" panose="03000509000000000000" pitchFamily="1" charset="-122"/>
              </a:rPr>
              <a:t>出租合同</a:t>
            </a:r>
            <a:endParaRPr lang="zh-CN" altLang="en-US" sz="2400" b="0">
              <a:latin typeface="方正书宋简体" charset="0"/>
              <a:ea typeface="方正书宋简体" charset="0"/>
            </a:endParaRPr>
          </a:p>
          <a:p>
            <a:pPr lvl="0" indent="0"/>
            <a:r>
              <a:rPr lang="zh-CN" altLang="en-US" sz="2400" b="0">
                <a:latin typeface="方正书宋简体" charset="0"/>
                <a:ea typeface="方正书宋简体" charset="0"/>
              </a:rPr>
              <a:t> </a:t>
            </a:r>
            <a:endParaRPr lang="zh-CN" altLang="en-US" sz="2400" b="0">
              <a:latin typeface="楷体_GB2312" panose="02010609030101010101" pitchFamily="1" charset="-122"/>
              <a:ea typeface="楷体_GB2312" panose="02010609030101010101" pitchFamily="1" charset="-122"/>
            </a:endParaRPr>
          </a:p>
          <a:p>
            <a:pPr lvl="0" indent="0"/>
            <a:r>
              <a:rPr lang="en-US" altLang="zh-CN" sz="2400" b="0">
                <a:latin typeface="方正小标宋简体" panose="03000509000000000000" pitchFamily="1" charset="-122"/>
                <a:ea typeface="方正小标宋简体" panose="03000509000000000000" pitchFamily="1" charset="-122"/>
              </a:rPr>
              <a:t>2</a:t>
            </a:r>
            <a:r>
              <a:rPr lang="zh-CN" altLang="en-US" sz="2400" b="0">
                <a:latin typeface="方正小标宋简体" panose="03000509000000000000" pitchFamily="1" charset="-122"/>
                <a:ea typeface="方正小标宋简体" panose="03000509000000000000" pitchFamily="1" charset="-122"/>
              </a:rPr>
              <a:t>、农村土地承包经营权互换合同</a:t>
            </a:r>
            <a:endParaRPr lang="zh-CN" altLang="en-US" sz="2400" b="0">
              <a:latin typeface="方正书宋简体" charset="0"/>
              <a:ea typeface="方正书宋简体" charset="0"/>
            </a:endParaRPr>
          </a:p>
          <a:p>
            <a:pPr lvl="0" indent="0"/>
            <a:r>
              <a:rPr lang="zh-CN" altLang="en-US" sz="2400" b="0">
                <a:latin typeface="方正书宋简体" charset="0"/>
                <a:ea typeface="方正书宋简体" charset="0"/>
              </a:rPr>
              <a:t> </a:t>
            </a:r>
            <a:endParaRPr lang="zh-CN" altLang="en-US" sz="2400" b="0">
              <a:latin typeface="楷体_GB2312" panose="02010609030101010101" pitchFamily="1" charset="-122"/>
              <a:ea typeface="楷体_GB2312" panose="02010609030101010101" pitchFamily="1" charset="-122"/>
            </a:endParaRPr>
          </a:p>
          <a:p>
            <a:pPr lvl="0" indent="0"/>
            <a:r>
              <a:rPr lang="en-US" altLang="zh-CN" sz="2400" b="0">
                <a:latin typeface="方正小标宋简体" panose="03000509000000000000" pitchFamily="1" charset="-122"/>
                <a:ea typeface="方正小标宋简体" panose="03000509000000000000" pitchFamily="1" charset="-122"/>
              </a:rPr>
              <a:t>3</a:t>
            </a:r>
            <a:r>
              <a:rPr lang="zh-CN" altLang="en-US" sz="2400" b="0">
                <a:latin typeface="方正小标宋简体" panose="03000509000000000000" pitchFamily="1" charset="-122"/>
                <a:ea typeface="方正小标宋简体" panose="03000509000000000000" pitchFamily="1" charset="-122"/>
              </a:rPr>
              <a:t>、农村土地承包经营权转让合同</a:t>
            </a:r>
            <a:endParaRPr lang="zh-CN" altLang="en-US" sz="2400" b="0">
              <a:latin typeface="方正书宋简体" charset="0"/>
              <a:ea typeface="方正书宋简体" charset="0"/>
            </a:endParaRPr>
          </a:p>
          <a:p>
            <a:pPr lvl="0" indent="0"/>
            <a:r>
              <a:rPr lang="zh-CN" altLang="en-US" sz="2400" b="0">
                <a:latin typeface="方正书宋简体" charset="0"/>
                <a:ea typeface="方正书宋简体" charset="0"/>
              </a:rPr>
              <a:t> </a:t>
            </a:r>
            <a:endParaRPr lang="zh-CN" altLang="en-US" sz="2400" b="0">
              <a:latin typeface="楷体_GB2312" panose="02010609030101010101" pitchFamily="1" charset="-122"/>
              <a:ea typeface="楷体_GB2312" panose="02010609030101010101" pitchFamily="1" charset="-122"/>
            </a:endParaRPr>
          </a:p>
          <a:p>
            <a:pPr lvl="0" indent="0"/>
            <a:r>
              <a:rPr lang="en-US" altLang="zh-CN" sz="2400" b="0">
                <a:latin typeface="方正小标宋简体" panose="03000509000000000000" pitchFamily="1" charset="-122"/>
                <a:ea typeface="方正小标宋简体" panose="03000509000000000000" pitchFamily="1" charset="-122"/>
              </a:rPr>
              <a:t>4</a:t>
            </a:r>
            <a:r>
              <a:rPr lang="zh-CN" altLang="en-US" sz="2400" b="0">
                <a:latin typeface="方正小标宋简体" panose="03000509000000000000" pitchFamily="1" charset="-122"/>
                <a:ea typeface="方正小标宋简体" panose="03000509000000000000" pitchFamily="1" charset="-122"/>
              </a:rPr>
              <a:t>、农村土地承包经营权股份合作合同</a:t>
            </a:r>
            <a:endParaRPr lang="zh-CN" altLang="en-US" sz="2400" b="0">
              <a:latin typeface="方正书宋简体" charset="0"/>
              <a:ea typeface="方正书宋简体" charset="0"/>
            </a:endParaRPr>
          </a:p>
          <a:p>
            <a:pPr lvl="0" indent="0"/>
            <a:r>
              <a:rPr lang="zh-CN" altLang="en-US" sz="2400" b="0">
                <a:latin typeface="方正书宋简体" charset="0"/>
                <a:ea typeface="方正书宋简体" charset="0"/>
              </a:rPr>
              <a:t>  </a:t>
            </a:r>
            <a:endParaRPr lang="zh-CN" altLang="en-US" sz="2400" b="0">
              <a:latin typeface="方正小标宋简体" panose="03000509000000000000" pitchFamily="1" charset="-122"/>
              <a:ea typeface="方正小标宋简体" panose="03000509000000000000" pitchFamily="1" charset="-122"/>
            </a:endParaRPr>
          </a:p>
          <a:p>
            <a:pPr lvl="0" indent="0"/>
            <a:r>
              <a:rPr lang="en-US" altLang="zh-CN" sz="2400" b="0">
                <a:latin typeface="方正小标宋简体" panose="03000509000000000000" pitchFamily="1" charset="-122"/>
                <a:ea typeface="方正小标宋简体" panose="03000509000000000000" pitchFamily="1" charset="-122"/>
              </a:rPr>
              <a:t>5</a:t>
            </a:r>
            <a:r>
              <a:rPr lang="zh-CN" altLang="en-US" sz="2400" b="0">
                <a:latin typeface="方正小标宋简体" panose="03000509000000000000" pitchFamily="1" charset="-122"/>
                <a:ea typeface="方正小标宋简体" panose="03000509000000000000" pitchFamily="1" charset="-122"/>
              </a:rPr>
              <a:t>、农村土地承包经营权委托流转协议</a:t>
            </a:r>
            <a:endParaRPr lang="zh-CN" altLang="en-US" sz="2400" b="0">
              <a:latin typeface="方正书宋简体" charset="0"/>
              <a:ea typeface="方正书宋简体" charset="0"/>
            </a:endParaRPr>
          </a:p>
          <a:p>
            <a:pPr lvl="0" indent="0"/>
            <a:r>
              <a:rPr lang="zh-CN" altLang="en-US" sz="2400" b="0">
                <a:latin typeface="方正书宋简体" charset="0"/>
                <a:ea typeface="方正书宋简体" charset="0"/>
              </a:rPr>
              <a:t> </a:t>
            </a:r>
            <a:endParaRPr lang="zh-CN" altLang="en-US" sz="2400">
              <a:latin typeface="Arial" panose="020B0604020202020204" pitchFamily="34" charset="0"/>
              <a:ea typeface="宋体" panose="02010600030101010101" pitchFamily="2"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文本框 99"/>
          <p:cNvSpPr txBox="1"/>
          <p:nvPr/>
        </p:nvSpPr>
        <p:spPr>
          <a:xfrm>
            <a:off x="196850" y="206375"/>
            <a:ext cx="8775700" cy="882650"/>
          </a:xfrm>
          <a:prstGeom prst="rect">
            <a:avLst/>
          </a:prstGeom>
          <a:solidFill>
            <a:srgbClr val="FFFFFF"/>
          </a:solidFill>
          <a:ln w="9525" cap="flat" cmpd="sng">
            <a:solidFill>
              <a:srgbClr val="000000"/>
            </a:solidFill>
            <a:prstDash val="solid"/>
            <a:round/>
            <a:headEnd type="none" w="med" len="med"/>
            <a:tailEnd type="none" w="med" len="med"/>
          </a:ln>
        </p:spPr>
        <p:txBody>
          <a:bodyPr wrap="square" anchor="t">
            <a:spAutoFit/>
          </a:bodyPr>
          <a:p>
            <a:pPr lvl="0" indent="0"/>
            <a:r>
              <a:rPr lang="zh-CN" altLang="en-US" sz="1000" b="0">
                <a:latin typeface="方正书宋简体" charset="0"/>
                <a:ea typeface="方正书宋简体" charset="0"/>
              </a:rPr>
              <a:t>附件</a:t>
            </a:r>
            <a:r>
              <a:rPr lang="en-US" altLang="zh-CN" sz="1000" b="0">
                <a:latin typeface="方正书宋简体" charset="0"/>
                <a:ea typeface="方正书宋简体" charset="0"/>
              </a:rPr>
              <a:t>3</a:t>
            </a:r>
            <a:r>
              <a:rPr lang="zh-CN" altLang="en-US" sz="1000" b="0">
                <a:latin typeface="方正书宋简体" charset="0"/>
                <a:ea typeface="方正书宋简体" charset="0"/>
              </a:rPr>
              <a:t>：</a:t>
            </a:r>
            <a:endParaRPr lang="zh-CN" altLang="en-US" sz="1500" b="0">
              <a:latin typeface="方正小标宋简体" panose="03000509000000000000" pitchFamily="1" charset="-122"/>
              <a:ea typeface="方正小标宋简体" panose="03000509000000000000" pitchFamily="1" charset="-122"/>
            </a:endParaRPr>
          </a:p>
          <a:p>
            <a:pPr lvl="0" indent="0" algn="ctr"/>
            <a:r>
              <a:rPr lang="zh-CN" altLang="en-US" sz="1500" b="0">
                <a:latin typeface="方正小标宋简体" panose="03000509000000000000" pitchFamily="1" charset="-122"/>
                <a:ea typeface="方正小标宋简体" panose="03000509000000000000" pitchFamily="1" charset="-122"/>
              </a:rPr>
              <a:t>农村土地承包经营权转让申请表</a:t>
            </a:r>
            <a:endParaRPr lang="zh-CN" altLang="en-US" sz="1000" b="0">
              <a:latin typeface="方正书宋简体" charset="0"/>
              <a:ea typeface="方正书宋简体" charset="0"/>
            </a:endParaRPr>
          </a:p>
          <a:p>
            <a:pPr lvl="0" indent="0" algn="ctr"/>
            <a:r>
              <a:rPr lang="zh-CN" altLang="en-US" sz="1000" b="0">
                <a:latin typeface="方正书宋简体" charset="0"/>
                <a:ea typeface="方正书宋简体" charset="0"/>
              </a:rPr>
              <a:t> </a:t>
            </a:r>
            <a:endParaRPr lang="zh-CN" altLang="en-US" sz="700" b="0" u="sng">
              <a:latin typeface="宋体" panose="02010600030101010101" pitchFamily="2" charset="-122"/>
              <a:ea typeface="宋体" panose="02010600030101010101" pitchFamily="2" charset="-122"/>
            </a:endParaRPr>
          </a:p>
          <a:p>
            <a:pPr lvl="0" indent="0" algn="ctr"/>
            <a:r>
              <a:rPr lang="zh-CN" altLang="en-US" sz="1600" b="0" u="sng">
                <a:latin typeface="宋体" panose="02010600030101010101" pitchFamily="2" charset="-122"/>
                <a:ea typeface="宋体" panose="02010600030101010101" pitchFamily="2" charset="-122"/>
              </a:rPr>
              <a:t>         </a:t>
            </a:r>
            <a:r>
              <a:rPr lang="zh-CN" altLang="en-US" sz="1600" b="0">
                <a:latin typeface="宋体" panose="02010600030101010101" pitchFamily="2" charset="-122"/>
                <a:ea typeface="宋体" panose="02010600030101010101" pitchFamily="2" charset="-122"/>
              </a:rPr>
              <a:t>县（市、区）</a:t>
            </a:r>
            <a:r>
              <a:rPr lang="zh-CN" altLang="en-US" sz="1600" b="0" u="sng">
                <a:latin typeface="宋体" panose="02010600030101010101" pitchFamily="2" charset="-122"/>
                <a:ea typeface="宋体" panose="02010600030101010101" pitchFamily="2" charset="-122"/>
              </a:rPr>
              <a:t>      </a:t>
            </a:r>
            <a:r>
              <a:rPr lang="zh-CN" altLang="en-US" sz="1600" b="0">
                <a:latin typeface="宋体" panose="02010600030101010101" pitchFamily="2" charset="-122"/>
                <a:ea typeface="宋体" panose="02010600030101010101" pitchFamily="2" charset="-122"/>
              </a:rPr>
              <a:t>乡（镇）或街道</a:t>
            </a:r>
            <a:r>
              <a:rPr lang="zh-CN" altLang="en-US" sz="1600" b="0" u="sng">
                <a:latin typeface="宋体" panose="02010600030101010101" pitchFamily="2" charset="-122"/>
                <a:ea typeface="宋体" panose="02010600030101010101" pitchFamily="2" charset="-122"/>
              </a:rPr>
              <a:t>       </a:t>
            </a:r>
            <a:r>
              <a:rPr lang="zh-CN" altLang="en-US" sz="1600" b="0">
                <a:latin typeface="宋体" panose="02010600030101010101" pitchFamily="2" charset="-122"/>
                <a:ea typeface="宋体" panose="02010600030101010101" pitchFamily="2" charset="-122"/>
              </a:rPr>
              <a:t>村或社区</a:t>
            </a:r>
            <a:r>
              <a:rPr lang="zh-CN" altLang="en-US" sz="1600" b="0" u="sng">
                <a:latin typeface="宋体" panose="02010600030101010101" pitchFamily="2" charset="-122"/>
                <a:ea typeface="宋体" panose="02010600030101010101" pitchFamily="2" charset="-122"/>
              </a:rPr>
              <a:t>     </a:t>
            </a:r>
            <a:r>
              <a:rPr lang="zh-CN" altLang="en-US" sz="1600" b="0">
                <a:latin typeface="宋体" panose="02010600030101010101" pitchFamily="2" charset="-122"/>
                <a:ea typeface="宋体" panose="02010600030101010101" pitchFamily="2" charset="-122"/>
              </a:rPr>
              <a:t>村民小组或居民小组</a:t>
            </a:r>
            <a:endParaRPr lang="zh-CN" altLang="en-US" sz="1600">
              <a:latin typeface="Arial" panose="020B0604020202020204" pitchFamily="34" charset="0"/>
              <a:ea typeface="宋体" panose="02010600030101010101" pitchFamily="2" charset="-122"/>
            </a:endParaRPr>
          </a:p>
        </p:txBody>
      </p:sp>
      <p:graphicFrame>
        <p:nvGraphicFramePr>
          <p:cNvPr id="2" name="表格 1"/>
          <p:cNvGraphicFramePr/>
          <p:nvPr/>
        </p:nvGraphicFramePr>
        <p:xfrm>
          <a:off x="198438" y="1123950"/>
          <a:ext cx="8774113" cy="5372100"/>
        </p:xfrm>
        <a:graphic>
          <a:graphicData uri="http://schemas.openxmlformats.org/drawingml/2006/table">
            <a:tbl>
              <a:tblPr firstRow="1" bandRow="1">
                <a:tableStyleId>{5940675A-B579-460E-94D1-54222C63F5DA}</a:tableStyleId>
              </a:tblPr>
              <a:tblGrid>
                <a:gridCol w="610870"/>
                <a:gridCol w="561340"/>
                <a:gridCol w="332105"/>
                <a:gridCol w="697230"/>
                <a:gridCol w="727710"/>
                <a:gridCol w="683895"/>
                <a:gridCol w="717550"/>
                <a:gridCol w="38100"/>
                <a:gridCol w="819785"/>
                <a:gridCol w="957580"/>
                <a:gridCol w="1207135"/>
                <a:gridCol w="1420495"/>
              </a:tblGrid>
              <a:tr h="381635">
                <a:tc gridSpan="3">
                  <a:txBody>
                    <a:bodyPr/>
                    <a:p>
                      <a:pPr marL="0" indent="0" algn="ctr">
                        <a:buNone/>
                      </a:pPr>
                      <a:r>
                        <a:rPr lang="zh-CN" altLang="en-US" sz="1600" b="0" u="none">
                          <a:latin typeface="方正书宋简体" charset="0"/>
                          <a:ea typeface="方正书宋简体" charset="0"/>
                          <a:cs typeface="方正书宋简体" charset="0"/>
                        </a:rPr>
                        <a:t>申请人</a:t>
                      </a:r>
                      <a:r>
                        <a:rPr lang="en-US" altLang="zh-CN" sz="1600" b="0" u="none">
                          <a:latin typeface="方正书宋简体" charset="0"/>
                          <a:ea typeface="方正书宋简体" charset="0"/>
                          <a:cs typeface="方正书宋简体" charset="0"/>
                        </a:rPr>
                        <a:t>(</a:t>
                      </a:r>
                      <a:r>
                        <a:rPr lang="zh-CN" altLang="en-US" sz="1600" b="0" u="none">
                          <a:latin typeface="方正书宋简体" charset="0"/>
                          <a:ea typeface="方正书宋简体" charset="0"/>
                          <a:cs typeface="方正书宋简体" charset="0"/>
                        </a:rPr>
                        <a:t>承包方</a:t>
                      </a:r>
                      <a:r>
                        <a:rPr lang="en-US" altLang="zh-CN" sz="1600" b="0" u="none">
                          <a:latin typeface="方正书宋简体" charset="0"/>
                          <a:ea typeface="方正书宋简体" charset="0"/>
                          <a:cs typeface="方正书宋简体" charset="0"/>
                        </a:rPr>
                        <a:t>)</a:t>
                      </a:r>
                      <a:endParaRPr lang="zh-CN" altLang="en-US"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marL="0" indent="0" algn="ctr">
                        <a:buNone/>
                      </a:pPr>
                      <a:r>
                        <a:rPr lang="zh-CN" altLang="en-US" sz="1600" b="0" u="none">
                          <a:latin typeface="方正书宋简体" charset="0"/>
                          <a:ea typeface="方正书宋简体" charset="0"/>
                          <a:cs typeface="方正书宋简体" charset="0"/>
                        </a:rPr>
                        <a:t>住所</a:t>
                      </a:r>
                      <a:endParaRPr lang="zh-CN" altLang="en-US"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marL="0" indent="0" algn="ctr">
                        <a:buNone/>
                      </a:pPr>
                      <a:r>
                        <a:rPr lang="zh-CN" altLang="en-US" sz="1600" b="0" u="none">
                          <a:latin typeface="方正书宋简体" charset="0"/>
                          <a:ea typeface="方正书宋简体" charset="0"/>
                          <a:cs typeface="方正书宋简体" charset="0"/>
                        </a:rPr>
                        <a:t>联系方式</a:t>
                      </a:r>
                      <a:endParaRPr lang="zh-CN" altLang="en-US"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5280">
                <a:tc gridSpan="3">
                  <a:txBody>
                    <a:bodyPr/>
                    <a:p>
                      <a:pPr marL="0" indent="0" algn="ctr">
                        <a:buNone/>
                      </a:pPr>
                      <a:r>
                        <a:rPr lang="zh-CN" altLang="en-US" sz="1600" b="0" u="none">
                          <a:latin typeface="方正书宋简体" charset="0"/>
                          <a:ea typeface="方正书宋简体" charset="0"/>
                          <a:cs typeface="方正书宋简体" charset="0"/>
                        </a:rPr>
                        <a:t>受让方</a:t>
                      </a:r>
                      <a:endParaRPr lang="zh-CN" altLang="en-US"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marL="0" indent="0" algn="ctr">
                        <a:buNone/>
                      </a:pPr>
                      <a:r>
                        <a:rPr lang="zh-CN" altLang="en-US" sz="1600" b="0" u="none">
                          <a:latin typeface="方正书宋简体" charset="0"/>
                          <a:ea typeface="方正书宋简体" charset="0"/>
                          <a:cs typeface="方正书宋简体" charset="0"/>
                        </a:rPr>
                        <a:t>住所</a:t>
                      </a:r>
                      <a:endParaRPr lang="zh-CN" altLang="en-US"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marL="0" indent="0" algn="ctr">
                        <a:buNone/>
                      </a:pPr>
                      <a:r>
                        <a:rPr lang="zh-CN" altLang="en-US" sz="1600" b="0" u="none">
                          <a:latin typeface="方正书宋简体" charset="0"/>
                          <a:ea typeface="方正书宋简体" charset="0"/>
                          <a:cs typeface="方正书宋简体" charset="0"/>
                        </a:rPr>
                        <a:t>联系方式</a:t>
                      </a:r>
                      <a:endParaRPr lang="zh-CN" altLang="en-US"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3840">
                <a:tc rowSpan="8">
                  <a:txBody>
                    <a:bodyPr/>
                    <a:p>
                      <a:pPr marL="0" indent="0" algn="ctr">
                        <a:buNone/>
                      </a:pPr>
                      <a:r>
                        <a:rPr lang="zh-CN" altLang="en-US" sz="1600" b="0" u="none">
                          <a:latin typeface="方正书宋简体" charset="0"/>
                          <a:ea typeface="方正书宋简体" charset="0"/>
                          <a:cs typeface="方正书宋简体" charset="0"/>
                        </a:rPr>
                        <a:t>转让土地状况</a:t>
                      </a:r>
                      <a:endParaRPr lang="zh-CN" altLang="en-US"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cap="flat">
                      <a:noFill/>
                    </a:lnB>
                    <a:lnTlToBr>
                      <a:noFill/>
                    </a:lnTlToBr>
                    <a:lnBlToTr>
                      <a:noFill/>
                    </a:lnBlToTr>
                    <a:noFill/>
                  </a:tcPr>
                </a:tc>
                <a:tc rowSpan="2" gridSpan="3">
                  <a:txBody>
                    <a:bodyPr/>
                    <a:p>
                      <a:pPr marL="0" indent="0" algn="ctr">
                        <a:buNone/>
                      </a:pPr>
                      <a:r>
                        <a:rPr lang="zh-CN" altLang="en-US" sz="1600" b="0" u="none">
                          <a:latin typeface="方正书宋简体" charset="0"/>
                          <a:ea typeface="方正书宋简体" charset="0"/>
                          <a:cs typeface="方正书宋简体" charset="0"/>
                        </a:rPr>
                        <a:t>地块名称</a:t>
                      </a:r>
                      <a:endParaRPr lang="zh-CN" altLang="en-US"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cap="flat">
                      <a:noFill/>
                    </a:lnB>
                    <a:lnTlToBr>
                      <a:noFill/>
                    </a:lnTlToBr>
                    <a:lnBlToTr>
                      <a:noFill/>
                    </a:lnBlToTr>
                    <a:noFill/>
                  </a:tcPr>
                </a:tc>
                <a:tc rowSpan="2"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tcPr>
                </a:tc>
                <a:tc rowSpan="2"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tcPr>
                </a:tc>
                <a:tc gridSpan="5">
                  <a:txBody>
                    <a:bodyPr/>
                    <a:p>
                      <a:pPr marL="0" indent="0" algn="ctr">
                        <a:buNone/>
                      </a:pPr>
                      <a:r>
                        <a:rPr lang="zh-CN" altLang="en-US" sz="1600" b="0" u="none">
                          <a:latin typeface="方正书宋简体" charset="0"/>
                          <a:ea typeface="方正书宋简体" charset="0"/>
                          <a:cs typeface="方正书宋简体" charset="0"/>
                        </a:rPr>
                        <a:t>四至界限</a:t>
                      </a:r>
                      <a:endParaRPr lang="zh-CN" altLang="en-US"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a:txBody>
                    <a:bodyPr/>
                    <a:p>
                      <a:pPr marL="0" indent="0" algn="ctr">
                        <a:buNone/>
                      </a:pPr>
                      <a:r>
                        <a:rPr lang="zh-CN" altLang="en-US" sz="1600" b="0" u="none">
                          <a:latin typeface="方正书宋简体" charset="0"/>
                          <a:ea typeface="方正书宋简体" charset="0"/>
                          <a:cs typeface="方正书宋简体" charset="0"/>
                        </a:rPr>
                        <a:t>面积（亩）</a:t>
                      </a:r>
                      <a:endParaRPr lang="zh-CN" altLang="en-US"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cap="flat">
                      <a:noFill/>
                    </a:lnB>
                    <a:lnTlToBr>
                      <a:noFill/>
                    </a:lnTlToBr>
                    <a:lnBlToTr>
                      <a:noFill/>
                    </a:lnBlToTr>
                    <a:noFill/>
                  </a:tcPr>
                </a:tc>
                <a:tc rowSpan="2">
                  <a:txBody>
                    <a:bodyPr/>
                    <a:p>
                      <a:pPr marL="0" indent="0" algn="ctr">
                        <a:buNone/>
                      </a:pPr>
                      <a:r>
                        <a:rPr lang="zh-CN" altLang="en-US" sz="1600" b="0" u="none">
                          <a:latin typeface="方正书宋简体" charset="0"/>
                          <a:ea typeface="方正书宋简体" charset="0"/>
                          <a:cs typeface="方正书宋简体" charset="0"/>
                        </a:rPr>
                        <a:t>是否基本农田</a:t>
                      </a:r>
                      <a:endParaRPr lang="zh-CN" altLang="en-US"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cap="flat">
                      <a:noFill/>
                    </a:lnB>
                    <a:lnTlToBr>
                      <a:noFill/>
                    </a:lnTlToBr>
                    <a:lnBlToTr>
                      <a:noFill/>
                    </a:lnBlToTr>
                    <a:noFill/>
                  </a:tcPr>
                </a:tc>
                <a:tc rowSpan="2">
                  <a:txBody>
                    <a:bodyPr/>
                    <a:p>
                      <a:pPr marL="0" indent="0" algn="ctr">
                        <a:buNone/>
                      </a:pPr>
                      <a:r>
                        <a:rPr lang="zh-CN" altLang="en-US" sz="1600" b="0" u="none">
                          <a:latin typeface="方正书宋简体" charset="0"/>
                          <a:ea typeface="方正书宋简体" charset="0"/>
                          <a:cs typeface="方正书宋简体" charset="0"/>
                        </a:rPr>
                        <a:t>土地承包经营权证编号</a:t>
                      </a:r>
                      <a:endParaRPr lang="zh-CN" altLang="en-US"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cap="flat">
                      <a:noFill/>
                    </a:lnB>
                    <a:lnTlToBr>
                      <a:noFill/>
                    </a:lnTlToBr>
                    <a:lnBlToTr>
                      <a:noFill/>
                    </a:lnBlToTr>
                    <a:noFill/>
                  </a:tcPr>
                </a:tc>
              </a:tr>
              <a:tr h="2438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gridSpan="3">
                  <a:tcPr>
                    <a:lnL w="12700" cap="flat" cmpd="sng">
                      <a:solidFill>
                        <a:srgbClr val="080000"/>
                      </a:solidFill>
                      <a:prstDash val="solid"/>
                      <a:headEnd type="none" w="med" len="med"/>
                      <a:tailEnd type="none" w="med" len="med"/>
                    </a:lnL>
                    <a:lnB cap="flat">
                      <a:noFill/>
                    </a:lnB>
                  </a:tcPr>
                </a:tc>
                <a:tc vMerge="1" hMerge="1">
                  <a:tcPr>
                    <a:lnR w="9525" cap="flat" cmpd="sng">
                      <a:solidFill>
                        <a:srgbClr val="000000"/>
                      </a:solidFill>
                      <a:prstDash val="solid"/>
                      <a:headEnd type="none" w="med" len="med"/>
                      <a:tailEnd type="none" w="med" len="med"/>
                    </a:lnR>
                    <a:lnB cap="flat">
                      <a:noFill/>
                    </a:lnB>
                  </a:tcPr>
                </a:tc>
                <a:tc vMerge="1" hMerge="1">
                  <a:tcPr>
                    <a:lnR w="9525" cap="flat" cmpd="sng">
                      <a:solidFill>
                        <a:srgbClr val="000000"/>
                      </a:solidFill>
                      <a:prstDash val="solid"/>
                      <a:headEnd type="none" w="med" len="med"/>
                      <a:tailEnd type="none" w="med" len="med"/>
                    </a:lnR>
                    <a:lnB cap="flat">
                      <a:noFill/>
                    </a:lnB>
                  </a:tcPr>
                </a:tc>
                <a:tc>
                  <a:txBody>
                    <a:bodyPr/>
                    <a:p>
                      <a:pPr marL="0" indent="0" algn="ctr">
                        <a:buNone/>
                      </a:pPr>
                      <a:r>
                        <a:rPr lang="zh-CN" altLang="en-US" sz="1600" b="0" u="none">
                          <a:latin typeface="方正书宋简体" charset="0"/>
                          <a:ea typeface="方正书宋简体" charset="0"/>
                          <a:cs typeface="方正书宋简体" charset="0"/>
                        </a:rPr>
                        <a:t>东</a:t>
                      </a:r>
                      <a:endParaRPr lang="zh-CN" altLang="en-US"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zh-CN" altLang="en-US" sz="1600" b="0" u="none">
                          <a:latin typeface="方正书宋简体" charset="0"/>
                          <a:ea typeface="方正书宋简体" charset="0"/>
                          <a:cs typeface="方正书宋简体" charset="0"/>
                        </a:rPr>
                        <a:t>南</a:t>
                      </a:r>
                      <a:endParaRPr lang="zh-CN" altLang="en-US"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zh-CN" altLang="en-US" sz="1600" b="0" u="none">
                          <a:latin typeface="方正书宋简体" charset="0"/>
                          <a:ea typeface="方正书宋简体" charset="0"/>
                          <a:cs typeface="方正书宋简体" charset="0"/>
                        </a:rPr>
                        <a:t>西</a:t>
                      </a:r>
                      <a:endParaRPr lang="zh-CN" altLang="en-US"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marL="0" indent="0" algn="ctr">
                        <a:buNone/>
                      </a:pPr>
                      <a:r>
                        <a:rPr lang="zh-CN" altLang="en-US" sz="1600" b="0" u="none">
                          <a:latin typeface="方正书宋简体" charset="0"/>
                          <a:ea typeface="方正书宋简体" charset="0"/>
                          <a:cs typeface="方正书宋简体" charset="0"/>
                        </a:rPr>
                        <a:t>北</a:t>
                      </a:r>
                      <a:endParaRPr lang="zh-CN" altLang="en-US"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cap="flat">
                      <a:noFill/>
                    </a:lnB>
                  </a:tcPr>
                </a:tc>
              </a:tr>
              <a:tr h="2438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3">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cap="flat">
                      <a:noFill/>
                    </a:lnT>
                    <a:lnB w="12700" cap="flat" cmpd="sng">
                      <a:solidFill>
                        <a:srgbClr val="08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cap="flat">
                      <a:noFill/>
                    </a:lnT>
                    <a:lnB w="12700" cap="flat" cmpd="sng">
                      <a:solidFill>
                        <a:srgbClr val="080000"/>
                      </a:solidFill>
                      <a:prstDash val="solid"/>
                      <a:headEnd type="none" w="med" len="med"/>
                      <a:tailEnd type="none" w="med" len="med"/>
                    </a:lnB>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12700" cap="flat" cmpd="sng">
                      <a:solidFill>
                        <a:srgbClr val="080000"/>
                      </a:solidFill>
                      <a:prstDash val="solid"/>
                      <a:headEnd type="none" w="med" len="med"/>
                      <a:tailEnd type="none" w="med" len="med"/>
                    </a:lnB>
                    <a:lnTlToBr>
                      <a:noFill/>
                    </a:lnTlToBr>
                    <a:lnBlToTr>
                      <a:noFill/>
                    </a:lnBlToTr>
                    <a:noFill/>
                  </a:tcPr>
                </a:tc>
                <a:tc rowSpan="5">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cap="flat">
                      <a:noFill/>
                    </a:lnT>
                    <a:lnB w="9525" cap="flat" cmpd="sng">
                      <a:solidFill>
                        <a:srgbClr val="000000"/>
                      </a:solidFill>
                      <a:prstDash val="solid"/>
                      <a:headEnd type="none" w="med" len="med"/>
                      <a:tailEnd type="none" w="med" len="med"/>
                    </a:lnB>
                    <a:lnTlToBr>
                      <a:noFill/>
                    </a:lnTlToBr>
                    <a:lnBlToTr>
                      <a:noFill/>
                    </a:lnBlToTr>
                    <a:noFill/>
                  </a:tcPr>
                </a:tc>
              </a:tr>
              <a:tr h="2438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3">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2438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3">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2438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3">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tcPr>
                </a:tc>
              </a:tr>
              <a:tr h="2438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3">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marL="0" indent="0" algn="l">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19050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lgn="ctr">
                        <a:buNone/>
                      </a:pPr>
                      <a:r>
                        <a:rPr lang="en-US" altLang="zh-CN" sz="1600" b="0" u="none">
                          <a:latin typeface="方正书宋简体" charset="0"/>
                          <a:ea typeface="方正书宋简体" charset="0"/>
                          <a:cs typeface="方正书宋简体" charset="0"/>
                        </a:rPr>
                        <a:t> </a:t>
                      </a:r>
                      <a:endParaRPr lang="en-US" altLang="zh-CN"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9525" cap="flat" cmpd="sng">
                      <a:solidFill>
                        <a:srgbClr val="000000"/>
                      </a:solidFill>
                      <a:prstDash val="solid"/>
                      <a:headEnd type="none" w="med" len="med"/>
                      <a:tailEnd type="none" w="med" len="med"/>
                    </a:lnB>
                  </a:tcPr>
                </a:tc>
              </a:tr>
              <a:tr h="2438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cap="flat">
                      <a:noFill/>
                    </a:lnB>
                  </a:tcPr>
                </a:tc>
                <a:tc gridSpan="3">
                  <a:txBody>
                    <a:bodyPr/>
                    <a:p>
                      <a:pPr marL="0" indent="0" algn="ctr">
                        <a:buNone/>
                      </a:pPr>
                      <a:r>
                        <a:rPr lang="zh-CN" altLang="en-US" sz="1600" b="0" u="none">
                          <a:latin typeface="方正书宋简体" charset="0"/>
                          <a:ea typeface="方正书宋简体" charset="0"/>
                          <a:cs typeface="方正书宋简体" charset="0"/>
                        </a:rPr>
                        <a:t>合计面积</a:t>
                      </a:r>
                      <a:endParaRPr lang="zh-CN" altLang="en-US"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cap="flat">
                      <a:noFill/>
                    </a:lnB>
                    <a:lnTlToBr>
                      <a:noFill/>
                    </a:lnTlToBr>
                    <a:lnBlToTr>
                      <a:noFill/>
                    </a:lnBlToTr>
                    <a:noFill/>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8">
                  <a:txBody>
                    <a:bodyPr/>
                    <a:p>
                      <a:pPr marL="0" indent="0" algn="l">
                        <a:buNone/>
                      </a:pPr>
                      <a:r>
                        <a:rPr lang="zh-CN" altLang="en-US" sz="1600" b="0" u="none">
                          <a:latin typeface="方正书宋简体" charset="0"/>
                          <a:ea typeface="方正书宋简体" charset="0"/>
                          <a:cs typeface="方正书宋简体" charset="0"/>
                        </a:rPr>
                        <a:t>（小写）     亩  （大写）            亩</a:t>
                      </a:r>
                      <a:endParaRPr lang="zh-CN" altLang="en-US" sz="1600" b="0" u="none">
                        <a:latin typeface="方正书宋简体" charset="0"/>
                        <a:ea typeface="方正书宋简体" charset="0"/>
                        <a:cs typeface="方正书宋简体" charset="0"/>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tcPr>
                </a:tc>
              </a:tr>
              <a:tr h="243840">
                <a:tc gridSpan="2">
                  <a:txBody>
                    <a:bodyPr/>
                    <a:p>
                      <a:pPr marL="0" indent="0" algn="ctr">
                        <a:buNone/>
                      </a:pPr>
                      <a:r>
                        <a:rPr lang="zh-CN" altLang="en-US" sz="1600" b="0" u="none">
                          <a:latin typeface="方正书宋简体" charset="0"/>
                          <a:ea typeface="方正书宋简体" charset="0"/>
                          <a:cs typeface="方正书宋简体" charset="0"/>
                        </a:rPr>
                        <a:t>转让期限</a:t>
                      </a:r>
                      <a:endParaRPr lang="zh-CN" altLang="en-US"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cap="flat">
                      <a:noFill/>
                    </a:lnT>
                    <a:lnB w="12700" cap="flat" cmpd="sng">
                      <a:solidFill>
                        <a:srgbClr val="080000"/>
                      </a:solidFill>
                      <a:prstDash val="solid"/>
                      <a:headEnd type="none" w="med" len="med"/>
                      <a:tailEnd type="none" w="med" len="med"/>
                    </a:lnB>
                    <a:lnTlToBr>
                      <a:noFill/>
                    </a:lnTlToBr>
                    <a:lnBlToTr>
                      <a:noFill/>
                    </a:lnBlToTr>
                    <a:noFill/>
                  </a:tcPr>
                </a:tc>
                <a:tc hMerge="1">
                  <a:tcPr>
                    <a:lnT cap="flat">
                      <a:noFill/>
                    </a:lnT>
                    <a:lnB w="12700" cap="flat" cmpd="sng">
                      <a:solidFill>
                        <a:srgbClr val="080000"/>
                      </a:solidFill>
                      <a:prstDash val="solid"/>
                      <a:headEnd type="none" w="med" len="med"/>
                      <a:tailEnd type="none" w="med" len="med"/>
                    </a:lnB>
                  </a:tcPr>
                </a:tc>
                <a:tc gridSpan="10">
                  <a:txBody>
                    <a:bodyPr/>
                    <a:p>
                      <a:pPr marL="0" indent="0" algn="l">
                        <a:buNone/>
                      </a:pPr>
                      <a:r>
                        <a:rPr lang="zh-CN" altLang="en-US" sz="1600" b="0" u="none">
                          <a:latin typeface="方正书宋简体" charset="0"/>
                          <a:ea typeface="方正书宋简体" charset="0"/>
                          <a:cs typeface="方正书宋简体" charset="0"/>
                        </a:rPr>
                        <a:t>自</a:t>
                      </a:r>
                      <a:r>
                        <a:rPr lang="zh-CN" altLang="en-US" sz="1600" b="0" u="sng">
                          <a:latin typeface="方正书宋简体" charset="0"/>
                          <a:ea typeface="方正书宋简体" charset="0"/>
                          <a:cs typeface="方正书宋简体" charset="0"/>
                        </a:rPr>
                        <a:t>     </a:t>
                      </a:r>
                      <a:r>
                        <a:rPr lang="zh-CN" altLang="en-US" sz="1600" b="0" u="none">
                          <a:latin typeface="方正书宋简体" charset="0"/>
                          <a:ea typeface="方正书宋简体" charset="0"/>
                          <a:cs typeface="方正书宋简体" charset="0"/>
                        </a:rPr>
                        <a:t>年</a:t>
                      </a:r>
                      <a:r>
                        <a:rPr lang="zh-CN" altLang="en-US" sz="1600" b="0" u="sng">
                          <a:latin typeface="方正书宋简体" charset="0"/>
                          <a:ea typeface="方正书宋简体" charset="0"/>
                          <a:cs typeface="方正书宋简体" charset="0"/>
                        </a:rPr>
                        <a:t>   </a:t>
                      </a:r>
                      <a:r>
                        <a:rPr lang="zh-CN" altLang="en-US" sz="1600" b="0" u="none">
                          <a:latin typeface="方正书宋简体" charset="0"/>
                          <a:ea typeface="方正书宋简体" charset="0"/>
                          <a:cs typeface="方正书宋简体" charset="0"/>
                        </a:rPr>
                        <a:t>月</a:t>
                      </a:r>
                      <a:r>
                        <a:rPr lang="zh-CN" altLang="en-US" sz="1600" b="0" u="sng">
                          <a:latin typeface="方正书宋简体" charset="0"/>
                          <a:ea typeface="方正书宋简体" charset="0"/>
                          <a:cs typeface="方正书宋简体" charset="0"/>
                        </a:rPr>
                        <a:t>   </a:t>
                      </a:r>
                      <a:r>
                        <a:rPr lang="zh-CN" altLang="en-US" sz="1600" b="0" u="none">
                          <a:latin typeface="方正书宋简体" charset="0"/>
                          <a:ea typeface="方正书宋简体" charset="0"/>
                          <a:cs typeface="方正书宋简体" charset="0"/>
                        </a:rPr>
                        <a:t>日至</a:t>
                      </a:r>
                      <a:r>
                        <a:rPr lang="zh-CN" altLang="en-US" sz="1600" b="0" u="sng">
                          <a:latin typeface="方正书宋简体" charset="0"/>
                          <a:ea typeface="方正书宋简体" charset="0"/>
                          <a:cs typeface="方正书宋简体" charset="0"/>
                        </a:rPr>
                        <a:t>  　 </a:t>
                      </a:r>
                      <a:r>
                        <a:rPr lang="zh-CN" altLang="en-US" sz="1600" b="0" u="none">
                          <a:latin typeface="方正书宋简体" charset="0"/>
                          <a:ea typeface="方正书宋简体" charset="0"/>
                          <a:cs typeface="方正书宋简体" charset="0"/>
                        </a:rPr>
                        <a:t>年</a:t>
                      </a:r>
                      <a:r>
                        <a:rPr lang="zh-CN" altLang="en-US" sz="1600" b="0" u="sng">
                          <a:latin typeface="方正书宋简体" charset="0"/>
                          <a:ea typeface="方正书宋简体" charset="0"/>
                          <a:cs typeface="方正书宋简体" charset="0"/>
                        </a:rPr>
                        <a:t>   </a:t>
                      </a:r>
                      <a:r>
                        <a:rPr lang="zh-CN" altLang="en-US" sz="1600" b="0" u="none">
                          <a:latin typeface="方正书宋简体" charset="0"/>
                          <a:ea typeface="方正书宋简体" charset="0"/>
                          <a:cs typeface="方正书宋简体" charset="0"/>
                        </a:rPr>
                        <a:t>月</a:t>
                      </a:r>
                      <a:r>
                        <a:rPr lang="zh-CN" altLang="en-US" sz="1600" b="0" u="sng">
                          <a:latin typeface="方正书宋简体" charset="0"/>
                          <a:ea typeface="方正书宋简体" charset="0"/>
                          <a:cs typeface="方正书宋简体" charset="0"/>
                        </a:rPr>
                        <a:t>   </a:t>
                      </a:r>
                      <a:r>
                        <a:rPr lang="zh-CN" altLang="en-US" sz="1600" b="0" u="none">
                          <a:latin typeface="方正书宋简体" charset="0"/>
                          <a:ea typeface="方正书宋简体" charset="0"/>
                          <a:cs typeface="方正书宋简体" charset="0"/>
                        </a:rPr>
                        <a:t>日。</a:t>
                      </a:r>
                      <a:endParaRPr lang="zh-CN" altLang="en-US"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550035">
                <a:tc gridSpan="12">
                  <a:txBody>
                    <a:bodyPr/>
                    <a:p>
                      <a:pPr marL="0" indent="0" algn="l">
                        <a:buNone/>
                      </a:pPr>
                      <a:r>
                        <a:rPr lang="zh-CN" altLang="en-US" sz="1600" b="0" u="none">
                          <a:latin typeface="方正书宋简体" charset="0"/>
                          <a:ea typeface="方正书宋简体" charset="0"/>
                          <a:cs typeface="方正书宋简体" charset="0"/>
                        </a:rPr>
                        <a:t>因</a:t>
                      </a:r>
                      <a:r>
                        <a:rPr lang="zh-CN" altLang="en-US" sz="1600" b="0" u="sng">
                          <a:latin typeface="方正书宋简体" charset="0"/>
                          <a:ea typeface="方正书宋简体" charset="0"/>
                          <a:cs typeface="方正书宋简体" charset="0"/>
                        </a:rPr>
                        <a:t>                                              </a:t>
                      </a:r>
                      <a:r>
                        <a:rPr lang="zh-CN" altLang="en-US" sz="1600" b="0" u="none">
                          <a:latin typeface="方正书宋简体" charset="0"/>
                          <a:ea typeface="方正书宋简体" charset="0"/>
                          <a:cs typeface="方正书宋简体" charset="0"/>
                        </a:rPr>
                        <a:t>，申请人（承包方）有稳定的非农职业和稳定的非农收入来源，经家庭成员协商同意，将座落于</a:t>
                      </a:r>
                      <a:r>
                        <a:rPr lang="zh-CN" altLang="en-US" sz="1600" b="0" u="sng">
                          <a:latin typeface="方正书宋简体" charset="0"/>
                          <a:ea typeface="方正书宋简体" charset="0"/>
                          <a:cs typeface="方正书宋简体" charset="0"/>
                        </a:rPr>
                        <a:t>                        </a:t>
                      </a:r>
                      <a:r>
                        <a:rPr lang="zh-CN" altLang="en-US" sz="1600" b="0" u="none">
                          <a:latin typeface="方正书宋简体" charset="0"/>
                          <a:ea typeface="方正书宋简体" charset="0"/>
                          <a:cs typeface="方正书宋简体" charset="0"/>
                        </a:rPr>
                        <a:t>等地的</a:t>
                      </a:r>
                      <a:r>
                        <a:rPr lang="zh-CN" altLang="en-US" sz="1600" b="0" u="sng">
                          <a:latin typeface="方正书宋简体" charset="0"/>
                          <a:ea typeface="方正书宋简体" charset="0"/>
                          <a:cs typeface="方正书宋简体" charset="0"/>
                        </a:rPr>
                        <a:t>           </a:t>
                      </a:r>
                      <a:r>
                        <a:rPr lang="zh-CN" altLang="en-US" sz="1600" b="0" u="none">
                          <a:latin typeface="方正书宋简体" charset="0"/>
                          <a:ea typeface="方正书宋简体" charset="0"/>
                          <a:cs typeface="方正书宋简体" charset="0"/>
                        </a:rPr>
                        <a:t>亩土地承包经营权转让给受让方从事</a:t>
                      </a:r>
                      <a:r>
                        <a:rPr lang="zh-CN" altLang="en-US" sz="1600" b="0" u="sng">
                          <a:latin typeface="方正书宋简体" charset="0"/>
                          <a:ea typeface="方正书宋简体" charset="0"/>
                          <a:cs typeface="方正书宋简体" charset="0"/>
                        </a:rPr>
                        <a:t>              </a:t>
                      </a:r>
                      <a:r>
                        <a:rPr lang="zh-CN" altLang="en-US" sz="1600" b="0" u="none">
                          <a:latin typeface="方正书宋简体" charset="0"/>
                          <a:ea typeface="方正书宋简体" charset="0"/>
                          <a:cs typeface="方正书宋简体" charset="0"/>
                        </a:rPr>
                        <a:t>农业生产经营。根据</a:t>
                      </a:r>
                      <a:r>
                        <a:rPr lang="en-US" altLang="zh-CN" sz="1600" b="0" u="none">
                          <a:latin typeface="方正书宋简体" charset="0"/>
                          <a:ea typeface="方正书宋简体" charset="0"/>
                          <a:cs typeface="方正书宋简体" charset="0"/>
                        </a:rPr>
                        <a:t>《</a:t>
                      </a:r>
                      <a:r>
                        <a:rPr lang="zh-CN" altLang="en-US" sz="1600" b="0" u="none">
                          <a:latin typeface="方正书宋简体" charset="0"/>
                          <a:ea typeface="方正书宋简体" charset="0"/>
                          <a:cs typeface="方正书宋简体" charset="0"/>
                        </a:rPr>
                        <a:t>中华人民共和国农村土地承包法</a:t>
                      </a:r>
                      <a:r>
                        <a:rPr lang="en-US" altLang="zh-CN" sz="1600" b="0" u="none">
                          <a:latin typeface="方正书宋简体" charset="0"/>
                          <a:ea typeface="方正书宋简体" charset="0"/>
                          <a:cs typeface="方正书宋简体" charset="0"/>
                        </a:rPr>
                        <a:t>》</a:t>
                      </a:r>
                      <a:r>
                        <a:rPr lang="zh-CN" altLang="en-US" sz="1600" b="0" u="none">
                          <a:latin typeface="方正书宋简体" charset="0"/>
                          <a:ea typeface="方正书宋简体" charset="0"/>
                          <a:cs typeface="方正书宋简体" charset="0"/>
                        </a:rPr>
                        <a:t>及有关法律法规政策的规定，特提出转让申请，并承诺转让后在转让土地的承包期内，不再以家庭承包方式要求承包土地。望批准为盼。                            申请人（含共有人）签字：               年   月   日</a:t>
                      </a:r>
                      <a:endParaRPr lang="zh-CN" altLang="en-US"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909955">
                <a:tc gridSpan="8">
                  <a:txBody>
                    <a:bodyPr/>
                    <a:p>
                      <a:pPr marL="0" indent="0" algn="ctr">
                        <a:buNone/>
                      </a:pPr>
                      <a:r>
                        <a:rPr lang="en-US" altLang="zh-CN" sz="1600" b="0" u="none">
                          <a:latin typeface="方正书宋简体" charset="0"/>
                          <a:ea typeface="方正书宋简体" charset="0"/>
                          <a:cs typeface="方正书宋简体" charset="0"/>
                        </a:rPr>
                        <a:t>      </a:t>
                      </a:r>
                      <a:r>
                        <a:rPr lang="zh-CN" altLang="en-US" sz="1600" b="0" u="none">
                          <a:latin typeface="方正书宋简体" charset="0"/>
                          <a:ea typeface="方正书宋简体" charset="0"/>
                          <a:cs typeface="方正书宋简体" charset="0"/>
                        </a:rPr>
                        <a:t>发包方意见      （盖章）</a:t>
                      </a:r>
                      <a:endParaRPr lang="zh-CN" altLang="en-US"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4">
                  <a:txBody>
                    <a:bodyPr/>
                    <a:p>
                      <a:pPr marL="0" indent="0" algn="l">
                        <a:buNone/>
                      </a:pPr>
                      <a:r>
                        <a:rPr lang="en-US" altLang="zh-CN" sz="1600" b="0" u="none">
                          <a:latin typeface="方正书宋简体" charset="0"/>
                          <a:ea typeface="方正书宋简体" charset="0"/>
                          <a:cs typeface="方正书宋简体" charset="0"/>
                        </a:rPr>
                        <a:t>    </a:t>
                      </a:r>
                      <a:r>
                        <a:rPr lang="zh-CN" altLang="en-US" sz="1600" b="0" u="none">
                          <a:latin typeface="方正书宋简体" charset="0"/>
                          <a:ea typeface="方正书宋简体" charset="0"/>
                          <a:cs typeface="方正书宋简体" charset="0"/>
                        </a:rPr>
                        <a:t>发包方法定代表人（签字）年   月   日</a:t>
                      </a:r>
                      <a:endParaRPr lang="zh-CN" altLang="en-US" sz="1600" b="0" u="none">
                        <a:latin typeface="方正书宋简体" charset="0"/>
                        <a:ea typeface="方正书宋简体" charset="0"/>
                        <a:cs typeface="方正书宋简体" charset="0"/>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53249" name="图片 1"/>
          <p:cNvPicPr>
            <a:picLocks noChangeAspect="1"/>
          </p:cNvPicPr>
          <p:nvPr/>
        </p:nvPicPr>
        <p:blipFill>
          <a:blip r:embed="rId1"/>
          <a:stretch>
            <a:fillRect/>
          </a:stretch>
        </p:blipFill>
        <p:spPr>
          <a:xfrm>
            <a:off x="1235075" y="200025"/>
            <a:ext cx="6989763" cy="6345238"/>
          </a:xfrm>
          <a:prstGeom prst="rect">
            <a:avLst/>
          </a:prstGeom>
          <a:noFill/>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p:nvPr>
            <p:ph type="ctrTitle"/>
          </p:nvPr>
        </p:nvSpPr>
        <p:spPr>
          <a:xfrm>
            <a:off x="1066165" y="1522730"/>
            <a:ext cx="7186930" cy="2635885"/>
          </a:xfrm>
        </p:spPr>
        <p:txBody>
          <a:bodyPr anchor="b">
            <a:scene3d>
              <a:camera prst="orthographicFront"/>
              <a:lightRig rig="threePt" dir="t"/>
            </a:scene3d>
          </a:bodyPr>
          <a:p>
            <a:pPr algn="l" fontAlgn="base">
              <a:lnSpc>
                <a:spcPct val="130000"/>
              </a:lnSpc>
            </a:pPr>
            <a:r>
              <a:rPr lang="en-US" altLang="zh-CN" strike="noStrike" noProof="1">
                <a:ln w="22225">
                  <a:solidFill>
                    <a:schemeClr val="accent2"/>
                  </a:solidFill>
                  <a:prstDash val="solid"/>
                </a:ln>
                <a:solidFill>
                  <a:schemeClr val="accent2">
                    <a:lumMod val="40000"/>
                    <a:lumOff val="60000"/>
                  </a:schemeClr>
                </a:solidFill>
                <a:effectLst/>
                <a:latin typeface="方正小标宋简体" panose="03000509000000000000" pitchFamily="1" charset="-122"/>
                <a:ea typeface="方正小标宋简体" panose="03000509000000000000" pitchFamily="1" charset="-122"/>
                <a:sym typeface="+mn-ea"/>
              </a:rPr>
              <a:t>        </a:t>
            </a:r>
            <a:r>
              <a:rPr lang="zh-CN" altLang="en-US" strike="noStrike" noProof="1">
                <a:ln w="22225">
                  <a:solidFill>
                    <a:schemeClr val="accent2"/>
                  </a:solidFill>
                  <a:prstDash val="solid"/>
                </a:ln>
                <a:solidFill>
                  <a:schemeClr val="accent2">
                    <a:lumMod val="40000"/>
                    <a:lumOff val="60000"/>
                  </a:schemeClr>
                </a:solidFill>
                <a:effectLst/>
                <a:latin typeface="方正小标宋简体" panose="03000509000000000000" pitchFamily="1" charset="-122"/>
                <a:ea typeface="方正小标宋简体" panose="03000509000000000000" pitchFamily="1" charset="-122"/>
                <a:sym typeface="+mn-ea"/>
              </a:rPr>
              <a:t>总之，当前农业正面临上、下、左、右四个方面的压力，形势不容乐观。</a:t>
            </a:r>
            <a:endParaRPr lang="zh-CN" altLang="en-US" strike="noStrike" noProof="1">
              <a:ln w="22225">
                <a:solidFill>
                  <a:schemeClr val="accent2"/>
                </a:solidFill>
                <a:prstDash val="solid"/>
              </a:ln>
              <a:solidFill>
                <a:schemeClr val="accent2">
                  <a:lumMod val="40000"/>
                  <a:lumOff val="60000"/>
                </a:schemeClr>
              </a:solidFill>
              <a:effectLst/>
              <a:latin typeface="方正小标宋简体" panose="03000509000000000000" pitchFamily="1" charset="-122"/>
              <a:ea typeface="方正小标宋简体" panose="03000509000000000000" pitchFamily="1" charset="-122"/>
              <a:sym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Rectangle 2"/>
          <p:cNvSpPr>
            <a:spLocks noGrp="1"/>
          </p:cNvSpPr>
          <p:nvPr>
            <p:ph type="body" sz="half"/>
          </p:nvPr>
        </p:nvSpPr>
        <p:spPr>
          <a:xfrm>
            <a:off x="395288" y="331788"/>
            <a:ext cx="7848600" cy="647700"/>
          </a:xfrm>
        </p:spPr>
        <p:txBody>
          <a:bodyPr wrap="square" anchor="t"/>
          <a:lstStyle>
            <a:lvl1pPr lvl="0">
              <a:defRPr sz="2800"/>
            </a:lvl1pPr>
            <a:lvl2pPr lvl="1">
              <a:defRPr sz="2400"/>
            </a:lvl2pPr>
            <a:lvl3pPr lvl="2">
              <a:defRPr sz="2000"/>
            </a:lvl3pPr>
            <a:lvl4pPr lvl="3">
              <a:defRPr sz="1800"/>
            </a:lvl4pPr>
            <a:lvl5pPr lvl="4">
              <a:defRPr sz="1800"/>
            </a:lvl5pPr>
          </a:lstStyle>
          <a:p>
            <a:pPr lvl="0" indent="-342900">
              <a:lnSpc>
                <a:spcPct val="120000"/>
              </a:lnSpc>
            </a:pPr>
            <a:r>
              <a:rPr lang="zh-CN" altLang="en-US" sz="2400">
                <a:solidFill>
                  <a:srgbClr val="FF0000"/>
                </a:solidFill>
                <a:ea typeface="黑体" panose="02010600030101010101" pitchFamily="1" charset="-122"/>
              </a:rPr>
              <a:t>当前农业面临“上、下、左、右”四个方面的约束：</a:t>
            </a:r>
            <a:endParaRPr lang="zh-CN" altLang="en-US" sz="2400">
              <a:solidFill>
                <a:srgbClr val="FF0000"/>
              </a:solidFill>
              <a:ea typeface="黑体" panose="02010600030101010101" pitchFamily="1" charset="-122"/>
            </a:endParaRPr>
          </a:p>
        </p:txBody>
      </p:sp>
      <p:grpSp>
        <p:nvGrpSpPr>
          <p:cNvPr id="45059" name="组合 1"/>
          <p:cNvGrpSpPr/>
          <p:nvPr/>
        </p:nvGrpSpPr>
        <p:grpSpPr>
          <a:xfrm>
            <a:off x="177800" y="1917700"/>
            <a:ext cx="4103688" cy="3894138"/>
            <a:chOff x="0" y="0"/>
            <a:chExt cx="6462" cy="6133"/>
          </a:xfrm>
        </p:grpSpPr>
        <p:pic>
          <p:nvPicPr>
            <p:cNvPr id="59395" name="图片 27651" descr="20090112140208783"/>
            <p:cNvPicPr>
              <a:picLocks noChangeAspect="1"/>
            </p:cNvPicPr>
            <p:nvPr/>
          </p:nvPicPr>
          <p:blipFill>
            <a:blip r:embed="rId1"/>
            <a:stretch>
              <a:fillRect/>
            </a:stretch>
          </p:blipFill>
          <p:spPr>
            <a:xfrm>
              <a:off x="795" y="680"/>
              <a:ext cx="5102" cy="4762"/>
            </a:xfrm>
            <a:prstGeom prst="rect">
              <a:avLst/>
            </a:prstGeom>
            <a:noFill/>
            <a:ln w="9525">
              <a:noFill/>
            </a:ln>
          </p:spPr>
        </p:pic>
        <p:sp>
          <p:nvSpPr>
            <p:cNvPr id="59396" name="矩形 27652"/>
            <p:cNvSpPr/>
            <p:nvPr/>
          </p:nvSpPr>
          <p:spPr>
            <a:xfrm>
              <a:off x="2382" y="0"/>
              <a:ext cx="1737" cy="577"/>
            </a:xfrm>
            <a:prstGeom prst="rect">
              <a:avLst/>
            </a:prstGeom>
            <a:noFill/>
            <a:ln w="9525">
              <a:noFill/>
            </a:ln>
            <a:effectLst>
              <a:prstShdw prst="shdw17" dist="17961" dir="2699999">
                <a:srgbClr val="105C82"/>
              </a:prstShdw>
            </a:effectLst>
          </p:spPr>
          <p:txBody>
            <a:bodyPr wrap="none" anchor="t">
              <a:spAutoFit/>
            </a:bodyPr>
            <a:p>
              <a:pPr lvl="0" indent="0"/>
              <a:r>
                <a:rPr lang="zh-CN" altLang="en-US" dirty="0">
                  <a:latin typeface="Arial" panose="020B0604020202020204" pitchFamily="34" charset="0"/>
                  <a:ea typeface="宋体" panose="02010600030101010101" pitchFamily="2" charset="-122"/>
                </a:rPr>
                <a:t>“天花板”</a:t>
              </a:r>
              <a:endParaRPr lang="zh-CN" altLang="en-US" dirty="0">
                <a:latin typeface="Arial" panose="020B0604020202020204" pitchFamily="34" charset="0"/>
                <a:ea typeface="宋体" panose="02010600030101010101" pitchFamily="2" charset="-122"/>
              </a:endParaRPr>
            </a:p>
          </p:txBody>
        </p:sp>
        <p:sp>
          <p:nvSpPr>
            <p:cNvPr id="59397" name="矩形 27653"/>
            <p:cNvSpPr/>
            <p:nvPr/>
          </p:nvSpPr>
          <p:spPr>
            <a:xfrm>
              <a:off x="2607" y="5555"/>
              <a:ext cx="1375" cy="577"/>
            </a:xfrm>
            <a:prstGeom prst="rect">
              <a:avLst/>
            </a:prstGeom>
            <a:noFill/>
            <a:ln w="9525">
              <a:noFill/>
            </a:ln>
            <a:effectLst>
              <a:prstShdw prst="shdw17" dist="17961" dir="2699999">
                <a:srgbClr val="105C82"/>
              </a:prstShdw>
            </a:effectLst>
          </p:spPr>
          <p:txBody>
            <a:bodyPr wrap="none" anchor="t">
              <a:spAutoFit/>
            </a:bodyPr>
            <a:p>
              <a:pPr lvl="0" indent="0"/>
              <a:r>
                <a:rPr lang="zh-CN" altLang="en-US" dirty="0">
                  <a:latin typeface="Arial" panose="020B0604020202020204" pitchFamily="34" charset="0"/>
                  <a:ea typeface="宋体" panose="02010600030101010101" pitchFamily="2" charset="-122"/>
                </a:rPr>
                <a:t>“地板”</a:t>
              </a:r>
              <a:endParaRPr lang="zh-CN" altLang="en-US" dirty="0">
                <a:latin typeface="Arial" panose="020B0604020202020204" pitchFamily="34" charset="0"/>
                <a:ea typeface="宋体" panose="02010600030101010101" pitchFamily="2" charset="-122"/>
              </a:endParaRPr>
            </a:p>
          </p:txBody>
        </p:sp>
        <p:sp>
          <p:nvSpPr>
            <p:cNvPr id="59398" name="矩形 27654"/>
            <p:cNvSpPr/>
            <p:nvPr/>
          </p:nvSpPr>
          <p:spPr>
            <a:xfrm>
              <a:off x="0" y="2040"/>
              <a:ext cx="455" cy="1875"/>
            </a:xfrm>
            <a:prstGeom prst="rect">
              <a:avLst/>
            </a:prstGeom>
            <a:noFill/>
            <a:ln w="9525">
              <a:noFill/>
            </a:ln>
            <a:effectLst>
              <a:prstShdw prst="shdw17" dist="17961" dir="2699999">
                <a:srgbClr val="105C82"/>
              </a:prstShdw>
            </a:effectLst>
          </p:spPr>
          <p:txBody>
            <a:bodyPr anchor="t">
              <a:spAutoFit/>
            </a:bodyPr>
            <a:p>
              <a:pPr lvl="0" indent="0"/>
              <a:r>
                <a:rPr lang="zh-CN" altLang="en-US" dirty="0">
                  <a:latin typeface="Arial" panose="020B0604020202020204" pitchFamily="34" charset="0"/>
                  <a:ea typeface="宋体" panose="02010600030101010101" pitchFamily="2" charset="-122"/>
                </a:rPr>
                <a:t>“黄箱”</a:t>
              </a:r>
              <a:endParaRPr lang="zh-CN" altLang="en-US" dirty="0">
                <a:latin typeface="Arial" panose="020B0604020202020204" pitchFamily="34" charset="0"/>
                <a:ea typeface="宋体" panose="02010600030101010101" pitchFamily="2" charset="-122"/>
              </a:endParaRPr>
            </a:p>
          </p:txBody>
        </p:sp>
        <p:sp>
          <p:nvSpPr>
            <p:cNvPr id="59399" name="矩形 27655"/>
            <p:cNvSpPr/>
            <p:nvPr/>
          </p:nvSpPr>
          <p:spPr>
            <a:xfrm>
              <a:off x="5897" y="1927"/>
              <a:ext cx="565" cy="1875"/>
            </a:xfrm>
            <a:prstGeom prst="rect">
              <a:avLst/>
            </a:prstGeom>
            <a:noFill/>
            <a:ln w="9525">
              <a:noFill/>
            </a:ln>
            <a:effectLst>
              <a:prstShdw prst="shdw17" dist="17961" dir="2699999">
                <a:srgbClr val="105C82"/>
              </a:prstShdw>
            </a:effectLst>
          </p:spPr>
          <p:txBody>
            <a:bodyPr anchor="t">
              <a:spAutoFit/>
            </a:bodyPr>
            <a:p>
              <a:pPr lvl="0" indent="0"/>
              <a:r>
                <a:rPr lang="zh-CN" altLang="en-US" dirty="0">
                  <a:latin typeface="Arial" panose="020B0604020202020204" pitchFamily="34" charset="0"/>
                  <a:ea typeface="宋体" panose="02010600030101010101" pitchFamily="2" charset="-122"/>
                </a:rPr>
                <a:t>“红灯”</a:t>
              </a:r>
              <a:endParaRPr lang="zh-CN" altLang="en-US" dirty="0">
                <a:latin typeface="Arial" panose="020B0604020202020204" pitchFamily="34" charset="0"/>
                <a:ea typeface="宋体" panose="02010600030101010101" pitchFamily="2" charset="-122"/>
              </a:endParaRPr>
            </a:p>
          </p:txBody>
        </p:sp>
        <p:grpSp>
          <p:nvGrpSpPr>
            <p:cNvPr id="59400" name="组合 27656"/>
            <p:cNvGrpSpPr/>
            <p:nvPr/>
          </p:nvGrpSpPr>
          <p:grpSpPr>
            <a:xfrm>
              <a:off x="2835" y="2492"/>
              <a:ext cx="1247" cy="1022"/>
              <a:chOff x="0" y="0"/>
              <a:chExt cx="499" cy="409"/>
            </a:xfrm>
          </p:grpSpPr>
          <p:sp>
            <p:nvSpPr>
              <p:cNvPr id="59401" name="任意多边形 27657"/>
              <p:cNvSpPr/>
              <p:nvPr/>
            </p:nvSpPr>
            <p:spPr>
              <a:xfrm>
                <a:off x="0" y="0"/>
                <a:ext cx="499" cy="409"/>
              </a:xfrm>
              <a:custGeom>
                <a:avLst/>
                <a:gdLst/>
                <a:ahLst/>
                <a:cxnLst/>
                <a:pathLst>
                  <a:path w="462" h="420">
                    <a:moveTo>
                      <a:pt x="45" y="0"/>
                    </a:moveTo>
                    <a:cubicBezTo>
                      <a:pt x="90" y="8"/>
                      <a:pt x="146" y="20"/>
                      <a:pt x="185" y="45"/>
                    </a:cubicBezTo>
                    <a:cubicBezTo>
                      <a:pt x="211" y="85"/>
                      <a:pt x="297" y="53"/>
                      <a:pt x="341" y="45"/>
                    </a:cubicBezTo>
                    <a:cubicBezTo>
                      <a:pt x="365" y="29"/>
                      <a:pt x="391" y="16"/>
                      <a:pt x="414" y="0"/>
                    </a:cubicBezTo>
                    <a:cubicBezTo>
                      <a:pt x="462" y="21"/>
                      <a:pt x="436" y="6"/>
                      <a:pt x="414" y="40"/>
                    </a:cubicBezTo>
                    <a:cubicBezTo>
                      <a:pt x="410" y="53"/>
                      <a:pt x="413" y="70"/>
                      <a:pt x="403" y="79"/>
                    </a:cubicBezTo>
                    <a:cubicBezTo>
                      <a:pt x="392" y="90"/>
                      <a:pt x="369" y="112"/>
                      <a:pt x="369" y="112"/>
                    </a:cubicBezTo>
                    <a:cubicBezTo>
                      <a:pt x="358" y="134"/>
                      <a:pt x="347" y="150"/>
                      <a:pt x="341" y="174"/>
                    </a:cubicBezTo>
                    <a:cubicBezTo>
                      <a:pt x="348" y="293"/>
                      <a:pt x="338" y="296"/>
                      <a:pt x="408" y="370"/>
                    </a:cubicBezTo>
                    <a:cubicBezTo>
                      <a:pt x="424" y="411"/>
                      <a:pt x="406" y="409"/>
                      <a:pt x="375" y="420"/>
                    </a:cubicBezTo>
                    <a:cubicBezTo>
                      <a:pt x="374" y="420"/>
                      <a:pt x="334" y="414"/>
                      <a:pt x="325" y="409"/>
                    </a:cubicBezTo>
                    <a:cubicBezTo>
                      <a:pt x="288" y="386"/>
                      <a:pt x="339" y="405"/>
                      <a:pt x="297" y="392"/>
                    </a:cubicBezTo>
                    <a:cubicBezTo>
                      <a:pt x="286" y="385"/>
                      <a:pt x="273" y="383"/>
                      <a:pt x="263" y="375"/>
                    </a:cubicBezTo>
                    <a:cubicBezTo>
                      <a:pt x="258" y="371"/>
                      <a:pt x="257" y="362"/>
                      <a:pt x="252" y="358"/>
                    </a:cubicBezTo>
                    <a:cubicBezTo>
                      <a:pt x="242" y="350"/>
                      <a:pt x="215" y="346"/>
                      <a:pt x="202" y="342"/>
                    </a:cubicBezTo>
                    <a:cubicBezTo>
                      <a:pt x="183" y="344"/>
                      <a:pt x="164" y="343"/>
                      <a:pt x="146" y="347"/>
                    </a:cubicBezTo>
                    <a:cubicBezTo>
                      <a:pt x="132" y="350"/>
                      <a:pt x="118" y="370"/>
                      <a:pt x="101" y="375"/>
                    </a:cubicBezTo>
                    <a:cubicBezTo>
                      <a:pt x="64" y="367"/>
                      <a:pt x="81" y="377"/>
                      <a:pt x="67" y="325"/>
                    </a:cubicBezTo>
                    <a:cubicBezTo>
                      <a:pt x="65" y="319"/>
                      <a:pt x="62" y="308"/>
                      <a:pt x="62" y="308"/>
                    </a:cubicBezTo>
                    <a:cubicBezTo>
                      <a:pt x="64" y="291"/>
                      <a:pt x="73" y="275"/>
                      <a:pt x="73" y="258"/>
                    </a:cubicBezTo>
                    <a:cubicBezTo>
                      <a:pt x="73" y="219"/>
                      <a:pt x="55" y="178"/>
                      <a:pt x="28" y="151"/>
                    </a:cubicBezTo>
                    <a:cubicBezTo>
                      <a:pt x="21" y="121"/>
                      <a:pt x="10" y="91"/>
                      <a:pt x="0" y="62"/>
                    </a:cubicBezTo>
                    <a:cubicBezTo>
                      <a:pt x="7" y="37"/>
                      <a:pt x="9" y="30"/>
                      <a:pt x="34" y="23"/>
                    </a:cubicBezTo>
                    <a:cubicBezTo>
                      <a:pt x="55" y="10"/>
                      <a:pt x="54" y="18"/>
                      <a:pt x="45" y="0"/>
                    </a:cubicBezTo>
                    <a:close/>
                  </a:path>
                </a:pathLst>
              </a:custGeom>
              <a:solidFill>
                <a:schemeClr val="accent1"/>
              </a:solidFill>
              <a:ln w="9525">
                <a:noFill/>
              </a:ln>
              <a:effectLst>
                <a:prstShdw prst="shdw17" dist="17961" dir="2699999">
                  <a:srgbClr val="105C82"/>
                </a:prstShdw>
              </a:effectLst>
            </p:spPr>
            <p:txBody>
              <a:bodyPr/>
              <a:p>
                <a:endParaRPr lang="zh-CN" altLang="en-US"/>
              </a:p>
            </p:txBody>
          </p:sp>
          <p:sp>
            <p:nvSpPr>
              <p:cNvPr id="59402" name="文本框 27658"/>
              <p:cNvSpPr txBox="1"/>
              <p:nvPr/>
            </p:nvSpPr>
            <p:spPr>
              <a:xfrm>
                <a:off x="0" y="91"/>
                <a:ext cx="454" cy="231"/>
              </a:xfrm>
              <a:prstGeom prst="rect">
                <a:avLst/>
              </a:prstGeom>
              <a:noFill/>
              <a:ln w="9525">
                <a:noFill/>
              </a:ln>
              <a:effectLst>
                <a:prstShdw prst="shdw17" dist="17961" dir="2699999">
                  <a:srgbClr val="105C82"/>
                </a:prstShdw>
              </a:effectLst>
            </p:spPr>
            <p:txBody>
              <a:bodyPr anchor="t">
                <a:spAutoFit/>
              </a:bodyPr>
              <a:p>
                <a:pPr lvl="0" indent="0"/>
                <a:r>
                  <a:rPr lang="zh-CN" altLang="en-US" dirty="0">
                    <a:solidFill>
                      <a:srgbClr val="FF0000"/>
                    </a:solidFill>
                    <a:latin typeface="Arial" panose="020B0604020202020204" pitchFamily="34" charset="0"/>
                    <a:ea typeface="方正小标宋简体" panose="03000509000000000000" pitchFamily="1" charset="-122"/>
                  </a:rPr>
                  <a:t>农业</a:t>
                </a:r>
                <a:endParaRPr lang="zh-CN" altLang="en-US" dirty="0">
                  <a:solidFill>
                    <a:srgbClr val="FF0000"/>
                  </a:solidFill>
                  <a:latin typeface="Arial" panose="020B0604020202020204" pitchFamily="34" charset="0"/>
                  <a:ea typeface="方正小标宋简体" panose="03000509000000000000" pitchFamily="1" charset="-122"/>
                </a:endParaRPr>
              </a:p>
            </p:txBody>
          </p:sp>
        </p:grpSp>
      </p:grpSp>
      <p:sp>
        <p:nvSpPr>
          <p:cNvPr id="45068" name="圆角矩形标注 27659"/>
          <p:cNvSpPr/>
          <p:nvPr/>
        </p:nvSpPr>
        <p:spPr>
          <a:xfrm>
            <a:off x="5578475" y="2133600"/>
            <a:ext cx="3168650" cy="3527425"/>
          </a:xfrm>
          <a:prstGeom prst="wedgeRoundRectCallout">
            <a:avLst>
              <a:gd name="adj1" fmla="val -134120"/>
              <a:gd name="adj2" fmla="val -51213"/>
              <a:gd name="adj3" fmla="val 16667"/>
            </a:avLst>
          </a:prstGeom>
          <a:solidFill>
            <a:schemeClr val="accent1"/>
          </a:solidFill>
          <a:ln w="9525">
            <a:noFill/>
          </a:ln>
          <a:effectLst>
            <a:prstShdw prst="shdw17" dist="17961" dir="2699999">
              <a:srgbClr val="105C82"/>
            </a:prstShdw>
          </a:effectLst>
        </p:spPr>
        <p:txBody>
          <a:bodyPr anchor="t"/>
          <a:p>
            <a:pPr lvl="0" indent="0" eaLnBrk="0" hangingPunct="0"/>
            <a:r>
              <a:rPr lang="zh-CN" altLang="en-US" dirty="0">
                <a:solidFill>
                  <a:srgbClr val="FF0000"/>
                </a:solidFill>
                <a:latin typeface="Arial" panose="020B0604020202020204" pitchFamily="34" charset="0"/>
                <a:ea typeface="方正小标宋简体" panose="03000509000000000000" pitchFamily="1" charset="-122"/>
              </a:rPr>
              <a:t>“上”面的约束，</a:t>
            </a:r>
            <a:r>
              <a:rPr lang="zh-CN" altLang="en-US" dirty="0">
                <a:solidFill>
                  <a:schemeClr val="bg1"/>
                </a:solidFill>
                <a:latin typeface="Arial" panose="020B0604020202020204" pitchFamily="34" charset="0"/>
                <a:ea typeface="宋体" panose="02010600030101010101" pitchFamily="2" charset="-122"/>
              </a:rPr>
              <a:t>是指我国大宗农产品价格全面高于国际市场，顶到“天花板”，国内外价格倒挂，显现出“封顶效应”。</a:t>
            </a:r>
            <a:r>
              <a:rPr lang="en-US" altLang="x-none" dirty="0">
                <a:solidFill>
                  <a:schemeClr val="bg1"/>
                </a:solidFill>
                <a:latin typeface="Arial" panose="020B0604020202020204" pitchFamily="34" charset="0"/>
                <a:ea typeface="宋体" panose="02010600030101010101" pitchFamily="2" charset="-122"/>
              </a:rPr>
              <a:t>2014</a:t>
            </a:r>
            <a:r>
              <a:rPr lang="zh-CN" altLang="en-US" dirty="0">
                <a:solidFill>
                  <a:schemeClr val="bg1"/>
                </a:solidFill>
                <a:latin typeface="Arial" panose="020B0604020202020204" pitchFamily="34" charset="0"/>
                <a:ea typeface="宋体" panose="02010600030101010101" pitchFamily="2" charset="-122"/>
              </a:rPr>
              <a:t>年</a:t>
            </a:r>
            <a:r>
              <a:rPr lang="en-US" altLang="x-none" dirty="0">
                <a:solidFill>
                  <a:schemeClr val="bg1"/>
                </a:solidFill>
                <a:latin typeface="Arial" panose="020B0604020202020204" pitchFamily="34" charset="0"/>
                <a:ea typeface="宋体" panose="02010600030101010101" pitchFamily="2" charset="-122"/>
              </a:rPr>
              <a:t>12</a:t>
            </a:r>
            <a:r>
              <a:rPr lang="zh-CN" altLang="en-US" dirty="0">
                <a:solidFill>
                  <a:schemeClr val="bg1"/>
                </a:solidFill>
                <a:latin typeface="Arial" panose="020B0604020202020204" pitchFamily="34" charset="0"/>
                <a:ea typeface="宋体" panose="02010600030101010101" pitchFamily="2" charset="-122"/>
              </a:rPr>
              <a:t>月，国内小麦、玉米、大米、大豆批发价比配额内进口完税价每吨分别高出约</a:t>
            </a:r>
            <a:r>
              <a:rPr lang="en-US" altLang="x-none" dirty="0">
                <a:solidFill>
                  <a:schemeClr val="bg1"/>
                </a:solidFill>
                <a:latin typeface="Arial" panose="020B0604020202020204" pitchFamily="34" charset="0"/>
                <a:ea typeface="宋体" panose="02010600030101010101" pitchFamily="2" charset="-122"/>
              </a:rPr>
              <a:t>500</a:t>
            </a:r>
            <a:r>
              <a:rPr lang="zh-CN" altLang="en-US" dirty="0">
                <a:solidFill>
                  <a:schemeClr val="bg1"/>
                </a:solidFill>
                <a:latin typeface="Arial" panose="020B0604020202020204" pitchFamily="34" charset="0"/>
                <a:ea typeface="宋体" panose="02010600030101010101" pitchFamily="2" charset="-122"/>
              </a:rPr>
              <a:t>元、</a:t>
            </a:r>
            <a:r>
              <a:rPr lang="en-US" altLang="x-none" dirty="0">
                <a:solidFill>
                  <a:schemeClr val="bg1"/>
                </a:solidFill>
                <a:latin typeface="Arial" panose="020B0604020202020204" pitchFamily="34" charset="0"/>
                <a:ea typeface="宋体" panose="02010600030101010101" pitchFamily="2" charset="-122"/>
              </a:rPr>
              <a:t>750</a:t>
            </a:r>
            <a:r>
              <a:rPr lang="zh-CN" altLang="en-US" dirty="0">
                <a:solidFill>
                  <a:schemeClr val="bg1"/>
                </a:solidFill>
                <a:latin typeface="Arial" panose="020B0604020202020204" pitchFamily="34" charset="0"/>
                <a:ea typeface="宋体" panose="02010600030101010101" pitchFamily="2" charset="-122"/>
              </a:rPr>
              <a:t>元、</a:t>
            </a:r>
            <a:r>
              <a:rPr lang="en-US" altLang="x-none" dirty="0">
                <a:solidFill>
                  <a:schemeClr val="bg1"/>
                </a:solidFill>
                <a:latin typeface="Arial" panose="020B0604020202020204" pitchFamily="34" charset="0"/>
                <a:ea typeface="宋体" panose="02010600030101010101" pitchFamily="2" charset="-122"/>
              </a:rPr>
              <a:t>800</a:t>
            </a:r>
            <a:r>
              <a:rPr lang="zh-CN" altLang="en-US" dirty="0">
                <a:solidFill>
                  <a:schemeClr val="bg1"/>
                </a:solidFill>
                <a:latin typeface="Arial" panose="020B0604020202020204" pitchFamily="34" charset="0"/>
                <a:ea typeface="宋体" panose="02010600030101010101" pitchFamily="2" charset="-122"/>
              </a:rPr>
              <a:t>元、</a:t>
            </a:r>
            <a:r>
              <a:rPr lang="en-US" altLang="x-none" dirty="0">
                <a:solidFill>
                  <a:schemeClr val="bg1"/>
                </a:solidFill>
                <a:latin typeface="Arial" panose="020B0604020202020204" pitchFamily="34" charset="0"/>
                <a:ea typeface="宋体" panose="02010600030101010101" pitchFamily="2" charset="-122"/>
              </a:rPr>
              <a:t>1100</a:t>
            </a:r>
            <a:r>
              <a:rPr lang="zh-CN" altLang="en-US" dirty="0">
                <a:solidFill>
                  <a:schemeClr val="bg1"/>
                </a:solidFill>
                <a:latin typeface="Arial" panose="020B0604020202020204" pitchFamily="34" charset="0"/>
                <a:ea typeface="宋体" panose="02010600030101010101" pitchFamily="2" charset="-122"/>
              </a:rPr>
              <a:t>元，价差幅度分别达到</a:t>
            </a:r>
            <a:r>
              <a:rPr lang="en-US" altLang="x-none" dirty="0">
                <a:solidFill>
                  <a:schemeClr val="bg1"/>
                </a:solidFill>
                <a:latin typeface="Arial" panose="020B0604020202020204" pitchFamily="34" charset="0"/>
                <a:ea typeface="宋体" panose="02010600030101010101" pitchFamily="2" charset="-122"/>
              </a:rPr>
              <a:t>27%</a:t>
            </a:r>
            <a:r>
              <a:rPr lang="zh-CN" altLang="en-US" dirty="0">
                <a:solidFill>
                  <a:schemeClr val="bg1"/>
                </a:solidFill>
                <a:latin typeface="Arial" panose="020B0604020202020204" pitchFamily="34" charset="0"/>
                <a:ea typeface="宋体" panose="02010600030101010101" pitchFamily="2" charset="-122"/>
              </a:rPr>
              <a:t>、</a:t>
            </a:r>
            <a:r>
              <a:rPr lang="en-US" altLang="x-none" dirty="0">
                <a:solidFill>
                  <a:schemeClr val="bg1"/>
                </a:solidFill>
                <a:latin typeface="Arial" panose="020B0604020202020204" pitchFamily="34" charset="0"/>
                <a:ea typeface="宋体" panose="02010600030101010101" pitchFamily="2" charset="-122"/>
              </a:rPr>
              <a:t>45%</a:t>
            </a:r>
            <a:r>
              <a:rPr lang="zh-CN" altLang="en-US" dirty="0">
                <a:solidFill>
                  <a:schemeClr val="bg1"/>
                </a:solidFill>
                <a:latin typeface="Arial" panose="020B0604020202020204" pitchFamily="34" charset="0"/>
                <a:ea typeface="宋体" panose="02010600030101010101" pitchFamily="2" charset="-122"/>
              </a:rPr>
              <a:t>、</a:t>
            </a:r>
            <a:r>
              <a:rPr lang="en-US" altLang="x-none" dirty="0">
                <a:solidFill>
                  <a:schemeClr val="bg1"/>
                </a:solidFill>
                <a:latin typeface="Arial" panose="020B0604020202020204" pitchFamily="34" charset="0"/>
                <a:ea typeface="宋体" panose="02010600030101010101" pitchFamily="2" charset="-122"/>
              </a:rPr>
              <a:t>23%</a:t>
            </a:r>
            <a:r>
              <a:rPr lang="zh-CN" altLang="en-US" dirty="0">
                <a:solidFill>
                  <a:schemeClr val="bg1"/>
                </a:solidFill>
                <a:latin typeface="Arial" panose="020B0604020202020204" pitchFamily="34" charset="0"/>
                <a:ea typeface="宋体" panose="02010600030101010101" pitchFamily="2" charset="-122"/>
              </a:rPr>
              <a:t>、</a:t>
            </a:r>
            <a:r>
              <a:rPr lang="en-US" altLang="x-none" dirty="0">
                <a:solidFill>
                  <a:schemeClr val="bg1"/>
                </a:solidFill>
                <a:latin typeface="Arial" panose="020B0604020202020204" pitchFamily="34" charset="0"/>
                <a:ea typeface="宋体" panose="02010600030101010101" pitchFamily="2" charset="-122"/>
              </a:rPr>
              <a:t>36%</a:t>
            </a:r>
            <a:r>
              <a:rPr lang="zh-CN" altLang="en-US" dirty="0">
                <a:solidFill>
                  <a:schemeClr val="bg1"/>
                </a:solidFill>
                <a:latin typeface="Arial" panose="020B0604020202020204" pitchFamily="34" charset="0"/>
                <a:ea typeface="宋体" panose="02010600030101010101" pitchFamily="2" charset="-122"/>
              </a:rPr>
              <a:t>。</a:t>
            </a:r>
            <a:endParaRPr lang="zh-CN" altLang="en-US" dirty="0">
              <a:solidFill>
                <a:schemeClr val="bg1"/>
              </a:solidFill>
              <a:latin typeface="Arial" panose="020B0604020202020204" pitchFamily="34" charset="0"/>
              <a:ea typeface="宋体" panose="02010600030101010101" pitchFamily="2" charset="-122"/>
            </a:endParaRPr>
          </a:p>
          <a:p>
            <a:pPr lvl="0" indent="0" algn="ctr"/>
            <a:endParaRPr lang="zh-CN" altLang="en-US" dirty="0">
              <a:solidFill>
                <a:schemeClr val="bg1"/>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dissolve">
                                      <p:cBhvr>
                                        <p:cTn id="7" dur="500"/>
                                        <p:tgtEl>
                                          <p:spTgt spid="4505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5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8"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7" name="图片 28675" descr="20090112140208783"/>
          <p:cNvPicPr>
            <a:picLocks noChangeAspect="1"/>
          </p:cNvPicPr>
          <p:nvPr/>
        </p:nvPicPr>
        <p:blipFill>
          <a:blip r:embed="rId1"/>
          <a:stretch>
            <a:fillRect/>
          </a:stretch>
        </p:blipFill>
        <p:spPr>
          <a:xfrm>
            <a:off x="682625" y="2420938"/>
            <a:ext cx="3240088" cy="3024187"/>
          </a:xfrm>
          <a:prstGeom prst="rect">
            <a:avLst/>
          </a:prstGeom>
          <a:noFill/>
          <a:ln w="9525">
            <a:noFill/>
          </a:ln>
        </p:spPr>
      </p:pic>
      <p:sp>
        <p:nvSpPr>
          <p:cNvPr id="60418" name="矩形 28676"/>
          <p:cNvSpPr/>
          <p:nvPr/>
        </p:nvSpPr>
        <p:spPr>
          <a:xfrm>
            <a:off x="1690688" y="1989138"/>
            <a:ext cx="1103312" cy="366712"/>
          </a:xfrm>
          <a:prstGeom prst="rect">
            <a:avLst/>
          </a:prstGeom>
          <a:noFill/>
          <a:ln w="9525">
            <a:noFill/>
          </a:ln>
          <a:effectLst>
            <a:prstShdw prst="shdw17" dist="17961" dir="2699999">
              <a:srgbClr val="105C82"/>
            </a:prstShdw>
          </a:effectLst>
        </p:spPr>
        <p:txBody>
          <a:bodyPr wrap="none" anchor="t">
            <a:spAutoFit/>
          </a:bodyPr>
          <a:p>
            <a:pPr lvl="0" indent="0"/>
            <a:r>
              <a:rPr lang="zh-CN" altLang="en-US" dirty="0">
                <a:latin typeface="Arial" panose="020B0604020202020204" pitchFamily="34" charset="0"/>
                <a:ea typeface="宋体" panose="02010600030101010101" pitchFamily="2" charset="-122"/>
              </a:rPr>
              <a:t>“天花板”</a:t>
            </a:r>
            <a:endParaRPr lang="zh-CN" altLang="en-US" dirty="0">
              <a:latin typeface="Arial" panose="020B0604020202020204" pitchFamily="34" charset="0"/>
              <a:ea typeface="宋体" panose="02010600030101010101" pitchFamily="2" charset="-122"/>
            </a:endParaRPr>
          </a:p>
        </p:txBody>
      </p:sp>
      <p:sp>
        <p:nvSpPr>
          <p:cNvPr id="60419" name="矩形 28677"/>
          <p:cNvSpPr/>
          <p:nvPr/>
        </p:nvSpPr>
        <p:spPr>
          <a:xfrm>
            <a:off x="1833563" y="5516563"/>
            <a:ext cx="873125" cy="366712"/>
          </a:xfrm>
          <a:prstGeom prst="rect">
            <a:avLst/>
          </a:prstGeom>
          <a:noFill/>
          <a:ln w="9525">
            <a:noFill/>
          </a:ln>
          <a:effectLst>
            <a:prstShdw prst="shdw17" dist="17961" dir="2699999">
              <a:srgbClr val="105C82"/>
            </a:prstShdw>
          </a:effectLst>
        </p:spPr>
        <p:txBody>
          <a:bodyPr wrap="none" anchor="t">
            <a:spAutoFit/>
          </a:bodyPr>
          <a:p>
            <a:pPr lvl="0" indent="0"/>
            <a:r>
              <a:rPr lang="zh-CN" altLang="en-US" dirty="0">
                <a:latin typeface="Arial" panose="020B0604020202020204" pitchFamily="34" charset="0"/>
                <a:ea typeface="宋体" panose="02010600030101010101" pitchFamily="2" charset="-122"/>
              </a:rPr>
              <a:t>“地板”</a:t>
            </a:r>
            <a:endParaRPr lang="zh-CN" altLang="en-US" dirty="0">
              <a:latin typeface="Arial" panose="020B0604020202020204" pitchFamily="34" charset="0"/>
              <a:ea typeface="宋体" panose="02010600030101010101" pitchFamily="2" charset="-122"/>
            </a:endParaRPr>
          </a:p>
        </p:txBody>
      </p:sp>
      <p:sp>
        <p:nvSpPr>
          <p:cNvPr id="60420" name="矩形 28678"/>
          <p:cNvSpPr/>
          <p:nvPr/>
        </p:nvSpPr>
        <p:spPr>
          <a:xfrm>
            <a:off x="177800" y="3284538"/>
            <a:ext cx="288925" cy="1190625"/>
          </a:xfrm>
          <a:prstGeom prst="rect">
            <a:avLst/>
          </a:prstGeom>
          <a:noFill/>
          <a:ln w="9525">
            <a:noFill/>
          </a:ln>
          <a:effectLst>
            <a:prstShdw prst="shdw17" dist="17961" dir="2699999">
              <a:srgbClr val="105C82"/>
            </a:prstShdw>
          </a:effectLst>
        </p:spPr>
        <p:txBody>
          <a:bodyPr anchor="t">
            <a:spAutoFit/>
          </a:bodyPr>
          <a:p>
            <a:pPr lvl="0" indent="0"/>
            <a:r>
              <a:rPr lang="zh-CN" altLang="en-US" dirty="0">
                <a:latin typeface="Arial" panose="020B0604020202020204" pitchFamily="34" charset="0"/>
                <a:ea typeface="宋体" panose="02010600030101010101" pitchFamily="2" charset="-122"/>
              </a:rPr>
              <a:t>“黄箱”</a:t>
            </a:r>
            <a:endParaRPr lang="zh-CN" altLang="en-US" dirty="0">
              <a:latin typeface="Arial" panose="020B0604020202020204" pitchFamily="34" charset="0"/>
              <a:ea typeface="宋体" panose="02010600030101010101" pitchFamily="2" charset="-122"/>
            </a:endParaRPr>
          </a:p>
        </p:txBody>
      </p:sp>
      <p:sp>
        <p:nvSpPr>
          <p:cNvPr id="60421" name="矩形 28679"/>
          <p:cNvSpPr/>
          <p:nvPr/>
        </p:nvSpPr>
        <p:spPr>
          <a:xfrm>
            <a:off x="3922713" y="3213100"/>
            <a:ext cx="358775" cy="1190625"/>
          </a:xfrm>
          <a:prstGeom prst="rect">
            <a:avLst/>
          </a:prstGeom>
          <a:noFill/>
          <a:ln w="9525">
            <a:noFill/>
          </a:ln>
          <a:effectLst>
            <a:prstShdw prst="shdw17" dist="17961" dir="2699999">
              <a:srgbClr val="105C82"/>
            </a:prstShdw>
          </a:effectLst>
        </p:spPr>
        <p:txBody>
          <a:bodyPr anchor="t">
            <a:spAutoFit/>
          </a:bodyPr>
          <a:p>
            <a:pPr lvl="0" indent="0"/>
            <a:r>
              <a:rPr lang="zh-CN" altLang="en-US" dirty="0">
                <a:latin typeface="Arial" panose="020B0604020202020204" pitchFamily="34" charset="0"/>
                <a:ea typeface="宋体" panose="02010600030101010101" pitchFamily="2" charset="-122"/>
              </a:rPr>
              <a:t>“红灯”</a:t>
            </a:r>
            <a:endParaRPr lang="zh-CN" altLang="en-US" dirty="0">
              <a:latin typeface="Arial" panose="020B0604020202020204" pitchFamily="34" charset="0"/>
              <a:ea typeface="宋体" panose="02010600030101010101" pitchFamily="2" charset="-122"/>
            </a:endParaRPr>
          </a:p>
        </p:txBody>
      </p:sp>
      <p:grpSp>
        <p:nvGrpSpPr>
          <p:cNvPr id="60422" name="组合 28680"/>
          <p:cNvGrpSpPr/>
          <p:nvPr/>
        </p:nvGrpSpPr>
        <p:grpSpPr>
          <a:xfrm>
            <a:off x="1978025" y="3571875"/>
            <a:ext cx="792163" cy="649288"/>
            <a:chOff x="0" y="0"/>
            <a:chExt cx="499" cy="409"/>
          </a:xfrm>
        </p:grpSpPr>
        <p:sp>
          <p:nvSpPr>
            <p:cNvPr id="60423" name="任意多边形 28681"/>
            <p:cNvSpPr/>
            <p:nvPr/>
          </p:nvSpPr>
          <p:spPr>
            <a:xfrm>
              <a:off x="0" y="0"/>
              <a:ext cx="499" cy="409"/>
            </a:xfrm>
            <a:custGeom>
              <a:avLst/>
              <a:gdLst/>
              <a:ahLst/>
              <a:cxnLst/>
              <a:pathLst>
                <a:path w="462" h="420">
                  <a:moveTo>
                    <a:pt x="45" y="0"/>
                  </a:moveTo>
                  <a:cubicBezTo>
                    <a:pt x="90" y="8"/>
                    <a:pt x="146" y="20"/>
                    <a:pt x="185" y="45"/>
                  </a:cubicBezTo>
                  <a:cubicBezTo>
                    <a:pt x="211" y="85"/>
                    <a:pt x="297" y="53"/>
                    <a:pt x="341" y="45"/>
                  </a:cubicBezTo>
                  <a:cubicBezTo>
                    <a:pt x="365" y="29"/>
                    <a:pt x="391" y="16"/>
                    <a:pt x="414" y="0"/>
                  </a:cubicBezTo>
                  <a:cubicBezTo>
                    <a:pt x="462" y="21"/>
                    <a:pt x="436" y="6"/>
                    <a:pt x="414" y="40"/>
                  </a:cubicBezTo>
                  <a:cubicBezTo>
                    <a:pt x="410" y="53"/>
                    <a:pt x="413" y="70"/>
                    <a:pt x="403" y="79"/>
                  </a:cubicBezTo>
                  <a:cubicBezTo>
                    <a:pt x="392" y="90"/>
                    <a:pt x="369" y="112"/>
                    <a:pt x="369" y="112"/>
                  </a:cubicBezTo>
                  <a:cubicBezTo>
                    <a:pt x="358" y="134"/>
                    <a:pt x="347" y="150"/>
                    <a:pt x="341" y="174"/>
                  </a:cubicBezTo>
                  <a:cubicBezTo>
                    <a:pt x="348" y="293"/>
                    <a:pt x="338" y="296"/>
                    <a:pt x="408" y="370"/>
                  </a:cubicBezTo>
                  <a:cubicBezTo>
                    <a:pt x="424" y="411"/>
                    <a:pt x="406" y="409"/>
                    <a:pt x="375" y="420"/>
                  </a:cubicBezTo>
                  <a:cubicBezTo>
                    <a:pt x="374" y="420"/>
                    <a:pt x="334" y="414"/>
                    <a:pt x="325" y="409"/>
                  </a:cubicBezTo>
                  <a:cubicBezTo>
                    <a:pt x="288" y="386"/>
                    <a:pt x="339" y="405"/>
                    <a:pt x="297" y="392"/>
                  </a:cubicBezTo>
                  <a:cubicBezTo>
                    <a:pt x="286" y="385"/>
                    <a:pt x="273" y="383"/>
                    <a:pt x="263" y="375"/>
                  </a:cubicBezTo>
                  <a:cubicBezTo>
                    <a:pt x="258" y="371"/>
                    <a:pt x="257" y="362"/>
                    <a:pt x="252" y="358"/>
                  </a:cubicBezTo>
                  <a:cubicBezTo>
                    <a:pt x="242" y="350"/>
                    <a:pt x="215" y="346"/>
                    <a:pt x="202" y="342"/>
                  </a:cubicBezTo>
                  <a:cubicBezTo>
                    <a:pt x="183" y="344"/>
                    <a:pt x="164" y="343"/>
                    <a:pt x="146" y="347"/>
                  </a:cubicBezTo>
                  <a:cubicBezTo>
                    <a:pt x="132" y="350"/>
                    <a:pt x="118" y="370"/>
                    <a:pt x="101" y="375"/>
                  </a:cubicBezTo>
                  <a:cubicBezTo>
                    <a:pt x="64" y="367"/>
                    <a:pt x="81" y="377"/>
                    <a:pt x="67" y="325"/>
                  </a:cubicBezTo>
                  <a:cubicBezTo>
                    <a:pt x="65" y="319"/>
                    <a:pt x="62" y="308"/>
                    <a:pt x="62" y="308"/>
                  </a:cubicBezTo>
                  <a:cubicBezTo>
                    <a:pt x="64" y="291"/>
                    <a:pt x="73" y="275"/>
                    <a:pt x="73" y="258"/>
                  </a:cubicBezTo>
                  <a:cubicBezTo>
                    <a:pt x="73" y="219"/>
                    <a:pt x="55" y="178"/>
                    <a:pt x="28" y="151"/>
                  </a:cubicBezTo>
                  <a:cubicBezTo>
                    <a:pt x="21" y="121"/>
                    <a:pt x="10" y="91"/>
                    <a:pt x="0" y="62"/>
                  </a:cubicBezTo>
                  <a:cubicBezTo>
                    <a:pt x="7" y="37"/>
                    <a:pt x="9" y="30"/>
                    <a:pt x="34" y="23"/>
                  </a:cubicBezTo>
                  <a:cubicBezTo>
                    <a:pt x="55" y="10"/>
                    <a:pt x="54" y="18"/>
                    <a:pt x="45" y="0"/>
                  </a:cubicBezTo>
                  <a:close/>
                </a:path>
              </a:pathLst>
            </a:custGeom>
            <a:solidFill>
              <a:schemeClr val="accent1"/>
            </a:solidFill>
            <a:ln w="9525">
              <a:noFill/>
            </a:ln>
            <a:effectLst>
              <a:prstShdw prst="shdw17" dist="17961" dir="2699999">
                <a:srgbClr val="105C82"/>
              </a:prstShdw>
            </a:effectLst>
          </p:spPr>
          <p:txBody>
            <a:bodyPr/>
            <a:p>
              <a:endParaRPr lang="zh-CN" altLang="en-US"/>
            </a:p>
          </p:txBody>
        </p:sp>
        <p:sp>
          <p:nvSpPr>
            <p:cNvPr id="60424" name="文本框 28682"/>
            <p:cNvSpPr txBox="1"/>
            <p:nvPr/>
          </p:nvSpPr>
          <p:spPr>
            <a:xfrm>
              <a:off x="0" y="91"/>
              <a:ext cx="454" cy="231"/>
            </a:xfrm>
            <a:prstGeom prst="rect">
              <a:avLst/>
            </a:prstGeom>
            <a:noFill/>
            <a:ln w="9525">
              <a:noFill/>
            </a:ln>
            <a:effectLst>
              <a:prstShdw prst="shdw17" dist="17961" dir="2699999">
                <a:srgbClr val="105C82"/>
              </a:prstShdw>
            </a:effectLst>
          </p:spPr>
          <p:txBody>
            <a:bodyPr anchor="t">
              <a:spAutoFit/>
            </a:bodyPr>
            <a:p>
              <a:pPr lvl="0" indent="0"/>
              <a:r>
                <a:rPr lang="zh-CN" altLang="en-US" dirty="0">
                  <a:solidFill>
                    <a:srgbClr val="FF0000"/>
                  </a:solidFill>
                  <a:latin typeface="Arial" panose="020B0604020202020204" pitchFamily="34" charset="0"/>
                  <a:ea typeface="方正小标宋简体" panose="03000509000000000000" pitchFamily="1" charset="-122"/>
                </a:rPr>
                <a:t>农业</a:t>
              </a:r>
              <a:endParaRPr lang="zh-CN" altLang="en-US" dirty="0">
                <a:solidFill>
                  <a:srgbClr val="FF0000"/>
                </a:solidFill>
                <a:latin typeface="Arial" panose="020B0604020202020204" pitchFamily="34" charset="0"/>
                <a:ea typeface="方正小标宋简体" panose="03000509000000000000" pitchFamily="1" charset="-122"/>
              </a:endParaRPr>
            </a:p>
          </p:txBody>
        </p:sp>
      </p:grpSp>
      <p:sp>
        <p:nvSpPr>
          <p:cNvPr id="60425" name="圆角矩形标注 28683"/>
          <p:cNvSpPr/>
          <p:nvPr/>
        </p:nvSpPr>
        <p:spPr>
          <a:xfrm>
            <a:off x="5578475" y="2205038"/>
            <a:ext cx="3168650" cy="3527425"/>
          </a:xfrm>
          <a:prstGeom prst="wedgeRoundRectCallout">
            <a:avLst>
              <a:gd name="adj1" fmla="val -137523"/>
              <a:gd name="adj2" fmla="val 48199"/>
              <a:gd name="adj3" fmla="val 16667"/>
            </a:avLst>
          </a:prstGeom>
          <a:solidFill>
            <a:schemeClr val="accent1"/>
          </a:solidFill>
          <a:ln w="9525">
            <a:noFill/>
          </a:ln>
          <a:effectLst>
            <a:prstShdw prst="shdw17" dist="17961" dir="2699999">
              <a:srgbClr val="105C82"/>
            </a:prstShdw>
          </a:effectLst>
        </p:spPr>
        <p:txBody>
          <a:bodyPr anchor="t"/>
          <a:p>
            <a:pPr lvl="0" indent="0"/>
            <a:r>
              <a:rPr lang="zh-CN" altLang="en-US" dirty="0">
                <a:solidFill>
                  <a:srgbClr val="CC3300"/>
                </a:solidFill>
                <a:latin typeface="Arial" panose="020B0604020202020204" pitchFamily="34" charset="0"/>
                <a:ea typeface="方正小标宋简体" panose="03000509000000000000" pitchFamily="1" charset="-122"/>
              </a:rPr>
              <a:t>“下”面的约束</a:t>
            </a:r>
            <a:r>
              <a:rPr lang="zh-CN" altLang="en-US" dirty="0">
                <a:solidFill>
                  <a:srgbClr val="CC3300"/>
                </a:solidFill>
                <a:latin typeface="Arial" panose="020B0604020202020204" pitchFamily="34" charset="0"/>
                <a:ea typeface="宋体" panose="02010600030101010101" pitchFamily="2" charset="-122"/>
              </a:rPr>
              <a:t>，</a:t>
            </a:r>
            <a:r>
              <a:rPr lang="zh-CN" altLang="en-US" dirty="0">
                <a:solidFill>
                  <a:schemeClr val="bg1"/>
                </a:solidFill>
                <a:latin typeface="Arial" panose="020B0604020202020204" pitchFamily="34" charset="0"/>
                <a:ea typeface="宋体" panose="02010600030101010101" pitchFamily="2" charset="-122"/>
              </a:rPr>
              <a:t>是指农业生产成本“地板”刚性抬升。近年来，人工、农机作业、土地流转等费用上涨过快，带动农业生产成本逐年上涨。</a:t>
            </a:r>
            <a:r>
              <a:rPr lang="en-US" altLang="x-none" dirty="0">
                <a:solidFill>
                  <a:schemeClr val="bg1"/>
                </a:solidFill>
                <a:latin typeface="Arial" panose="020B0604020202020204" pitchFamily="34" charset="0"/>
                <a:ea typeface="宋体" panose="02010600030101010101" pitchFamily="2" charset="-122"/>
              </a:rPr>
              <a:t>2012</a:t>
            </a:r>
            <a:r>
              <a:rPr lang="zh-CN" altLang="en-US" dirty="0">
                <a:solidFill>
                  <a:schemeClr val="bg1"/>
                </a:solidFill>
                <a:latin typeface="Arial" panose="020B0604020202020204" pitchFamily="34" charset="0"/>
                <a:ea typeface="宋体" panose="02010600030101010101" pitchFamily="2" charset="-122"/>
              </a:rPr>
              <a:t>年我国三大粮食品种亩均生产总成本较</a:t>
            </a:r>
            <a:r>
              <a:rPr lang="en-US" altLang="x-none" dirty="0">
                <a:solidFill>
                  <a:schemeClr val="bg1"/>
                </a:solidFill>
                <a:latin typeface="Arial" panose="020B0604020202020204" pitchFamily="34" charset="0"/>
                <a:ea typeface="宋体" panose="02010600030101010101" pitchFamily="2" charset="-122"/>
              </a:rPr>
              <a:t>2002</a:t>
            </a:r>
            <a:r>
              <a:rPr lang="zh-CN" altLang="en-US" dirty="0">
                <a:solidFill>
                  <a:schemeClr val="bg1"/>
                </a:solidFill>
                <a:latin typeface="Arial" panose="020B0604020202020204" pitchFamily="34" charset="0"/>
                <a:ea typeface="宋体" panose="02010600030101010101" pitchFamily="2" charset="-122"/>
              </a:rPr>
              <a:t>年翻了</a:t>
            </a:r>
            <a:r>
              <a:rPr lang="en-US" altLang="x-none" dirty="0">
                <a:solidFill>
                  <a:schemeClr val="bg1"/>
                </a:solidFill>
                <a:latin typeface="Arial" panose="020B0604020202020204" pitchFamily="34" charset="0"/>
                <a:ea typeface="宋体" panose="02010600030101010101" pitchFamily="2" charset="-122"/>
              </a:rPr>
              <a:t>1.5</a:t>
            </a:r>
            <a:r>
              <a:rPr lang="zh-CN" altLang="en-US" dirty="0">
                <a:solidFill>
                  <a:schemeClr val="bg1"/>
                </a:solidFill>
                <a:latin typeface="Arial" panose="020B0604020202020204" pitchFamily="34" charset="0"/>
                <a:ea typeface="宋体" panose="02010600030101010101" pitchFamily="2" charset="-122"/>
              </a:rPr>
              <a:t>倍，其中前</a:t>
            </a:r>
            <a:r>
              <a:rPr lang="en-US" altLang="x-none" dirty="0">
                <a:solidFill>
                  <a:schemeClr val="bg1"/>
                </a:solidFill>
                <a:latin typeface="Arial" panose="020B0604020202020204" pitchFamily="34" charset="0"/>
                <a:ea typeface="宋体" panose="02010600030101010101" pitchFamily="2" charset="-122"/>
              </a:rPr>
              <a:t>6</a:t>
            </a:r>
            <a:r>
              <a:rPr lang="zh-CN" altLang="en-US" dirty="0">
                <a:solidFill>
                  <a:schemeClr val="bg1"/>
                </a:solidFill>
                <a:latin typeface="Arial" panose="020B0604020202020204" pitchFamily="34" charset="0"/>
                <a:ea typeface="宋体" panose="02010600030101010101" pitchFamily="2" charset="-122"/>
              </a:rPr>
              <a:t>年增长了</a:t>
            </a:r>
            <a:r>
              <a:rPr lang="en-US" altLang="x-none" dirty="0">
                <a:solidFill>
                  <a:schemeClr val="bg1"/>
                </a:solidFill>
                <a:latin typeface="Arial" panose="020B0604020202020204" pitchFamily="34" charset="0"/>
                <a:ea typeface="宋体" panose="02010600030101010101" pitchFamily="2" charset="-122"/>
              </a:rPr>
              <a:t>52%</a:t>
            </a:r>
            <a:r>
              <a:rPr lang="zh-CN" altLang="en-US" dirty="0">
                <a:solidFill>
                  <a:schemeClr val="bg1"/>
                </a:solidFill>
                <a:latin typeface="Arial" panose="020B0604020202020204" pitchFamily="34" charset="0"/>
                <a:ea typeface="宋体" panose="02010600030101010101" pitchFamily="2" charset="-122"/>
              </a:rPr>
              <a:t>，后</a:t>
            </a:r>
            <a:r>
              <a:rPr lang="en-US" altLang="x-none" dirty="0">
                <a:solidFill>
                  <a:schemeClr val="bg1"/>
                </a:solidFill>
                <a:latin typeface="Arial" panose="020B0604020202020204" pitchFamily="34" charset="0"/>
                <a:ea typeface="宋体" panose="02010600030101010101" pitchFamily="2" charset="-122"/>
              </a:rPr>
              <a:t>4</a:t>
            </a:r>
            <a:r>
              <a:rPr lang="zh-CN" altLang="en-US" dirty="0">
                <a:solidFill>
                  <a:schemeClr val="bg1"/>
                </a:solidFill>
                <a:latin typeface="Arial" panose="020B0604020202020204" pitchFamily="34" charset="0"/>
                <a:ea typeface="宋体" panose="02010600030101010101" pitchFamily="2" charset="-122"/>
              </a:rPr>
              <a:t>年增长了</a:t>
            </a:r>
            <a:r>
              <a:rPr lang="en-US" altLang="x-none" dirty="0">
                <a:solidFill>
                  <a:schemeClr val="bg1"/>
                </a:solidFill>
                <a:latin typeface="Arial" panose="020B0604020202020204" pitchFamily="34" charset="0"/>
                <a:ea typeface="宋体" panose="02010600030101010101" pitchFamily="2" charset="-122"/>
              </a:rPr>
              <a:t>67%</a:t>
            </a:r>
            <a:r>
              <a:rPr lang="zh-CN" altLang="en-US" dirty="0">
                <a:solidFill>
                  <a:schemeClr val="bg1"/>
                </a:solidFill>
                <a:latin typeface="Arial" panose="020B0604020202020204" pitchFamily="34" charset="0"/>
                <a:ea typeface="宋体" panose="02010600030101010101" pitchFamily="2" charset="-122"/>
              </a:rPr>
              <a:t>，增速有逐年提高的趋势。</a:t>
            </a:r>
            <a:endParaRPr lang="zh-CN" altLang="en-US" dirty="0">
              <a:solidFill>
                <a:schemeClr val="bg1"/>
              </a:solidFill>
              <a:latin typeface="Arial" panose="020B0604020202020204" pitchFamily="34" charset="0"/>
              <a:ea typeface="宋体" panose="02010600030101010101" pitchFamily="2" charset="-122"/>
            </a:endParaRPr>
          </a:p>
        </p:txBody>
      </p:sp>
      <p:sp>
        <p:nvSpPr>
          <p:cNvPr id="60426" name="Rectangle 2"/>
          <p:cNvSpPr>
            <a:spLocks noGrp="1"/>
          </p:cNvSpPr>
          <p:nvPr/>
        </p:nvSpPr>
        <p:spPr>
          <a:xfrm>
            <a:off x="395288" y="331788"/>
            <a:ext cx="7848600" cy="647700"/>
          </a:xfrm>
          <a:prstGeom prst="rect">
            <a:avLst/>
          </a:prstGeom>
          <a:noFill/>
          <a:ln w="9525">
            <a:noFill/>
          </a:ln>
        </p:spPr>
        <p:txBody>
          <a:bodyPr wrap="square" anchor="t"/>
          <a:p>
            <a:pPr lvl="0" indent="0" eaLnBrk="0" hangingPunct="0">
              <a:lnSpc>
                <a:spcPct val="120000"/>
              </a:lnSpc>
            </a:pPr>
            <a:r>
              <a:rPr lang="zh-CN" altLang="en-US" sz="2400" dirty="0">
                <a:solidFill>
                  <a:srgbClr val="FF0000"/>
                </a:solidFill>
                <a:latin typeface="Arial" panose="020B0604020202020204" pitchFamily="34" charset="0"/>
                <a:ea typeface="黑体" panose="02010600030101010101" pitchFamily="1" charset="-122"/>
              </a:rPr>
              <a:t>当前农业面临“上、下、左、右”四个方面的约束：</a:t>
            </a:r>
            <a:endParaRPr lang="zh-CN" altLang="en-US" sz="2400" dirty="0">
              <a:solidFill>
                <a:srgbClr val="FF0000"/>
              </a:solidFill>
              <a:latin typeface="Arial" panose="020B0604020202020204" pitchFamily="34" charset="0"/>
              <a:ea typeface="黑体" panose="02010600030101010101" pitchFamily="1"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1" name="图片 29699" descr="20090112140208783"/>
          <p:cNvPicPr>
            <a:picLocks noChangeAspect="1"/>
          </p:cNvPicPr>
          <p:nvPr/>
        </p:nvPicPr>
        <p:blipFill>
          <a:blip r:embed="rId1"/>
          <a:stretch>
            <a:fillRect/>
          </a:stretch>
        </p:blipFill>
        <p:spPr>
          <a:xfrm>
            <a:off x="5003800" y="2349500"/>
            <a:ext cx="3240088" cy="3024188"/>
          </a:xfrm>
          <a:prstGeom prst="rect">
            <a:avLst/>
          </a:prstGeom>
          <a:noFill/>
          <a:ln w="9525">
            <a:noFill/>
          </a:ln>
        </p:spPr>
      </p:pic>
      <p:sp>
        <p:nvSpPr>
          <p:cNvPr id="61442" name="矩形 29700"/>
          <p:cNvSpPr/>
          <p:nvPr/>
        </p:nvSpPr>
        <p:spPr>
          <a:xfrm>
            <a:off x="6011863" y="1917700"/>
            <a:ext cx="1103312" cy="366713"/>
          </a:xfrm>
          <a:prstGeom prst="rect">
            <a:avLst/>
          </a:prstGeom>
          <a:noFill/>
          <a:ln w="9525">
            <a:noFill/>
          </a:ln>
          <a:effectLst>
            <a:prstShdw prst="shdw17" dist="17961" dir="2699999">
              <a:srgbClr val="105C82"/>
            </a:prstShdw>
          </a:effectLst>
        </p:spPr>
        <p:txBody>
          <a:bodyPr wrap="none" anchor="t">
            <a:spAutoFit/>
          </a:bodyPr>
          <a:p>
            <a:pPr lvl="0" indent="0"/>
            <a:r>
              <a:rPr lang="zh-CN" altLang="en-US" dirty="0">
                <a:latin typeface="Arial" panose="020B0604020202020204" pitchFamily="34" charset="0"/>
                <a:ea typeface="宋体" panose="02010600030101010101" pitchFamily="2" charset="-122"/>
              </a:rPr>
              <a:t>“天花板”</a:t>
            </a:r>
            <a:endParaRPr lang="zh-CN" altLang="en-US" dirty="0">
              <a:latin typeface="Arial" panose="020B0604020202020204" pitchFamily="34" charset="0"/>
              <a:ea typeface="宋体" panose="02010600030101010101" pitchFamily="2" charset="-122"/>
            </a:endParaRPr>
          </a:p>
        </p:txBody>
      </p:sp>
      <p:sp>
        <p:nvSpPr>
          <p:cNvPr id="61443" name="矩形 29701"/>
          <p:cNvSpPr/>
          <p:nvPr/>
        </p:nvSpPr>
        <p:spPr>
          <a:xfrm>
            <a:off x="6154738" y="5445125"/>
            <a:ext cx="873125" cy="366713"/>
          </a:xfrm>
          <a:prstGeom prst="rect">
            <a:avLst/>
          </a:prstGeom>
          <a:noFill/>
          <a:ln w="9525">
            <a:noFill/>
          </a:ln>
          <a:effectLst>
            <a:prstShdw prst="shdw17" dist="17961" dir="2699999">
              <a:srgbClr val="105C82"/>
            </a:prstShdw>
          </a:effectLst>
        </p:spPr>
        <p:txBody>
          <a:bodyPr wrap="none" anchor="t">
            <a:spAutoFit/>
          </a:bodyPr>
          <a:p>
            <a:pPr lvl="0" indent="0"/>
            <a:r>
              <a:rPr lang="zh-CN" altLang="en-US" dirty="0">
                <a:latin typeface="Arial" panose="020B0604020202020204" pitchFamily="34" charset="0"/>
                <a:ea typeface="宋体" panose="02010600030101010101" pitchFamily="2" charset="-122"/>
              </a:rPr>
              <a:t>“地板”</a:t>
            </a:r>
            <a:endParaRPr lang="zh-CN" altLang="en-US" dirty="0">
              <a:latin typeface="Arial" panose="020B0604020202020204" pitchFamily="34" charset="0"/>
              <a:ea typeface="宋体" panose="02010600030101010101" pitchFamily="2" charset="-122"/>
            </a:endParaRPr>
          </a:p>
        </p:txBody>
      </p:sp>
      <p:sp>
        <p:nvSpPr>
          <p:cNvPr id="61444" name="矩形 29702"/>
          <p:cNvSpPr/>
          <p:nvPr/>
        </p:nvSpPr>
        <p:spPr>
          <a:xfrm>
            <a:off x="4498975" y="3213100"/>
            <a:ext cx="288925" cy="1190625"/>
          </a:xfrm>
          <a:prstGeom prst="rect">
            <a:avLst/>
          </a:prstGeom>
          <a:noFill/>
          <a:ln w="9525">
            <a:noFill/>
          </a:ln>
          <a:effectLst>
            <a:prstShdw prst="shdw17" dist="17961" dir="2699999">
              <a:srgbClr val="105C82"/>
            </a:prstShdw>
          </a:effectLst>
        </p:spPr>
        <p:txBody>
          <a:bodyPr anchor="t">
            <a:spAutoFit/>
          </a:bodyPr>
          <a:p>
            <a:pPr lvl="0" indent="0"/>
            <a:r>
              <a:rPr lang="zh-CN" altLang="en-US" dirty="0">
                <a:latin typeface="Arial" panose="020B0604020202020204" pitchFamily="34" charset="0"/>
                <a:ea typeface="宋体" panose="02010600030101010101" pitchFamily="2" charset="-122"/>
              </a:rPr>
              <a:t>“黄箱”</a:t>
            </a:r>
            <a:endParaRPr lang="zh-CN" altLang="en-US" dirty="0">
              <a:latin typeface="Arial" panose="020B0604020202020204" pitchFamily="34" charset="0"/>
              <a:ea typeface="宋体" panose="02010600030101010101" pitchFamily="2" charset="-122"/>
            </a:endParaRPr>
          </a:p>
        </p:txBody>
      </p:sp>
      <p:sp>
        <p:nvSpPr>
          <p:cNvPr id="61445" name="矩形 29703"/>
          <p:cNvSpPr/>
          <p:nvPr/>
        </p:nvSpPr>
        <p:spPr>
          <a:xfrm>
            <a:off x="8243888" y="3141663"/>
            <a:ext cx="358775" cy="1190625"/>
          </a:xfrm>
          <a:prstGeom prst="rect">
            <a:avLst/>
          </a:prstGeom>
          <a:noFill/>
          <a:ln w="9525">
            <a:noFill/>
          </a:ln>
          <a:effectLst>
            <a:prstShdw prst="shdw17" dist="17961" dir="2699999">
              <a:srgbClr val="105C82"/>
            </a:prstShdw>
          </a:effectLst>
        </p:spPr>
        <p:txBody>
          <a:bodyPr anchor="t">
            <a:spAutoFit/>
          </a:bodyPr>
          <a:p>
            <a:pPr lvl="0" indent="0"/>
            <a:r>
              <a:rPr lang="zh-CN" altLang="en-US" dirty="0">
                <a:latin typeface="Arial" panose="020B0604020202020204" pitchFamily="34" charset="0"/>
                <a:ea typeface="宋体" panose="02010600030101010101" pitchFamily="2" charset="-122"/>
              </a:rPr>
              <a:t>“红灯”</a:t>
            </a:r>
            <a:endParaRPr lang="zh-CN" altLang="en-US" dirty="0">
              <a:latin typeface="Arial" panose="020B0604020202020204" pitchFamily="34" charset="0"/>
              <a:ea typeface="宋体" panose="02010600030101010101" pitchFamily="2" charset="-122"/>
            </a:endParaRPr>
          </a:p>
        </p:txBody>
      </p:sp>
      <p:grpSp>
        <p:nvGrpSpPr>
          <p:cNvPr id="61446" name="组合 29704"/>
          <p:cNvGrpSpPr/>
          <p:nvPr/>
        </p:nvGrpSpPr>
        <p:grpSpPr>
          <a:xfrm>
            <a:off x="6299200" y="3500438"/>
            <a:ext cx="792163" cy="649287"/>
            <a:chOff x="0" y="0"/>
            <a:chExt cx="499" cy="409"/>
          </a:xfrm>
        </p:grpSpPr>
        <p:sp>
          <p:nvSpPr>
            <p:cNvPr id="61447" name="任意多边形 29705"/>
            <p:cNvSpPr/>
            <p:nvPr/>
          </p:nvSpPr>
          <p:spPr>
            <a:xfrm>
              <a:off x="0" y="0"/>
              <a:ext cx="499" cy="409"/>
            </a:xfrm>
            <a:custGeom>
              <a:avLst/>
              <a:gdLst/>
              <a:ahLst/>
              <a:cxnLst/>
              <a:pathLst>
                <a:path w="462" h="420">
                  <a:moveTo>
                    <a:pt x="45" y="0"/>
                  </a:moveTo>
                  <a:cubicBezTo>
                    <a:pt x="90" y="8"/>
                    <a:pt x="146" y="20"/>
                    <a:pt x="185" y="45"/>
                  </a:cubicBezTo>
                  <a:cubicBezTo>
                    <a:pt x="211" y="85"/>
                    <a:pt x="297" y="53"/>
                    <a:pt x="341" y="45"/>
                  </a:cubicBezTo>
                  <a:cubicBezTo>
                    <a:pt x="365" y="29"/>
                    <a:pt x="391" y="16"/>
                    <a:pt x="414" y="0"/>
                  </a:cubicBezTo>
                  <a:cubicBezTo>
                    <a:pt x="462" y="21"/>
                    <a:pt x="436" y="6"/>
                    <a:pt x="414" y="40"/>
                  </a:cubicBezTo>
                  <a:cubicBezTo>
                    <a:pt x="410" y="53"/>
                    <a:pt x="413" y="70"/>
                    <a:pt x="403" y="79"/>
                  </a:cubicBezTo>
                  <a:cubicBezTo>
                    <a:pt x="392" y="90"/>
                    <a:pt x="369" y="112"/>
                    <a:pt x="369" y="112"/>
                  </a:cubicBezTo>
                  <a:cubicBezTo>
                    <a:pt x="358" y="134"/>
                    <a:pt x="347" y="150"/>
                    <a:pt x="341" y="174"/>
                  </a:cubicBezTo>
                  <a:cubicBezTo>
                    <a:pt x="348" y="293"/>
                    <a:pt x="338" y="296"/>
                    <a:pt x="408" y="370"/>
                  </a:cubicBezTo>
                  <a:cubicBezTo>
                    <a:pt x="424" y="411"/>
                    <a:pt x="406" y="409"/>
                    <a:pt x="375" y="420"/>
                  </a:cubicBezTo>
                  <a:cubicBezTo>
                    <a:pt x="374" y="420"/>
                    <a:pt x="334" y="414"/>
                    <a:pt x="325" y="409"/>
                  </a:cubicBezTo>
                  <a:cubicBezTo>
                    <a:pt x="288" y="386"/>
                    <a:pt x="339" y="405"/>
                    <a:pt x="297" y="392"/>
                  </a:cubicBezTo>
                  <a:cubicBezTo>
                    <a:pt x="286" y="385"/>
                    <a:pt x="273" y="383"/>
                    <a:pt x="263" y="375"/>
                  </a:cubicBezTo>
                  <a:cubicBezTo>
                    <a:pt x="258" y="371"/>
                    <a:pt x="257" y="362"/>
                    <a:pt x="252" y="358"/>
                  </a:cubicBezTo>
                  <a:cubicBezTo>
                    <a:pt x="242" y="350"/>
                    <a:pt x="215" y="346"/>
                    <a:pt x="202" y="342"/>
                  </a:cubicBezTo>
                  <a:cubicBezTo>
                    <a:pt x="183" y="344"/>
                    <a:pt x="164" y="343"/>
                    <a:pt x="146" y="347"/>
                  </a:cubicBezTo>
                  <a:cubicBezTo>
                    <a:pt x="132" y="350"/>
                    <a:pt x="118" y="370"/>
                    <a:pt x="101" y="375"/>
                  </a:cubicBezTo>
                  <a:cubicBezTo>
                    <a:pt x="64" y="367"/>
                    <a:pt x="81" y="377"/>
                    <a:pt x="67" y="325"/>
                  </a:cubicBezTo>
                  <a:cubicBezTo>
                    <a:pt x="65" y="319"/>
                    <a:pt x="62" y="308"/>
                    <a:pt x="62" y="308"/>
                  </a:cubicBezTo>
                  <a:cubicBezTo>
                    <a:pt x="64" y="291"/>
                    <a:pt x="73" y="275"/>
                    <a:pt x="73" y="258"/>
                  </a:cubicBezTo>
                  <a:cubicBezTo>
                    <a:pt x="73" y="219"/>
                    <a:pt x="55" y="178"/>
                    <a:pt x="28" y="151"/>
                  </a:cubicBezTo>
                  <a:cubicBezTo>
                    <a:pt x="21" y="121"/>
                    <a:pt x="10" y="91"/>
                    <a:pt x="0" y="62"/>
                  </a:cubicBezTo>
                  <a:cubicBezTo>
                    <a:pt x="7" y="37"/>
                    <a:pt x="9" y="30"/>
                    <a:pt x="34" y="23"/>
                  </a:cubicBezTo>
                  <a:cubicBezTo>
                    <a:pt x="55" y="10"/>
                    <a:pt x="54" y="18"/>
                    <a:pt x="45" y="0"/>
                  </a:cubicBezTo>
                  <a:close/>
                </a:path>
              </a:pathLst>
            </a:custGeom>
            <a:solidFill>
              <a:schemeClr val="accent1"/>
            </a:solidFill>
            <a:ln w="9525">
              <a:noFill/>
            </a:ln>
            <a:effectLst>
              <a:prstShdw prst="shdw17" dist="17961" dir="2699999">
                <a:srgbClr val="105C82"/>
              </a:prstShdw>
            </a:effectLst>
          </p:spPr>
          <p:txBody>
            <a:bodyPr/>
            <a:p>
              <a:endParaRPr lang="zh-CN" altLang="en-US"/>
            </a:p>
          </p:txBody>
        </p:sp>
        <p:sp>
          <p:nvSpPr>
            <p:cNvPr id="61448" name="文本框 29706"/>
            <p:cNvSpPr txBox="1"/>
            <p:nvPr/>
          </p:nvSpPr>
          <p:spPr>
            <a:xfrm>
              <a:off x="0" y="91"/>
              <a:ext cx="454" cy="231"/>
            </a:xfrm>
            <a:prstGeom prst="rect">
              <a:avLst/>
            </a:prstGeom>
            <a:noFill/>
            <a:ln w="9525">
              <a:noFill/>
            </a:ln>
            <a:effectLst>
              <a:prstShdw prst="shdw17" dist="17961" dir="2699999">
                <a:srgbClr val="105C82"/>
              </a:prstShdw>
            </a:effectLst>
          </p:spPr>
          <p:txBody>
            <a:bodyPr anchor="t">
              <a:spAutoFit/>
            </a:bodyPr>
            <a:p>
              <a:pPr lvl="0" indent="0"/>
              <a:r>
                <a:rPr lang="zh-CN" altLang="en-US" dirty="0">
                  <a:solidFill>
                    <a:srgbClr val="FF0000"/>
                  </a:solidFill>
                  <a:latin typeface="Arial" panose="020B0604020202020204" pitchFamily="34" charset="0"/>
                  <a:ea typeface="方正小标宋简体" panose="03000509000000000000" pitchFamily="1" charset="-122"/>
                </a:rPr>
                <a:t>农业</a:t>
              </a:r>
              <a:endParaRPr lang="zh-CN" altLang="en-US" dirty="0">
                <a:solidFill>
                  <a:srgbClr val="FF0000"/>
                </a:solidFill>
                <a:latin typeface="Arial" panose="020B0604020202020204" pitchFamily="34" charset="0"/>
                <a:ea typeface="方正小标宋简体" panose="03000509000000000000" pitchFamily="1" charset="-122"/>
              </a:endParaRPr>
            </a:p>
          </p:txBody>
        </p:sp>
      </p:grpSp>
      <p:sp>
        <p:nvSpPr>
          <p:cNvPr id="61449" name="圆角矩形标注 29707"/>
          <p:cNvSpPr/>
          <p:nvPr/>
        </p:nvSpPr>
        <p:spPr>
          <a:xfrm>
            <a:off x="611188" y="2133600"/>
            <a:ext cx="3168650" cy="3024188"/>
          </a:xfrm>
          <a:prstGeom prst="wedgeRoundRectCallout">
            <a:avLst>
              <a:gd name="adj1" fmla="val 72352"/>
              <a:gd name="adj2" fmla="val 12005"/>
              <a:gd name="adj3" fmla="val 16667"/>
            </a:avLst>
          </a:prstGeom>
          <a:solidFill>
            <a:schemeClr val="accent1"/>
          </a:solidFill>
          <a:ln w="9525">
            <a:noFill/>
          </a:ln>
          <a:effectLst>
            <a:prstShdw prst="shdw17" dist="17961" dir="2699999">
              <a:srgbClr val="105C82"/>
            </a:prstShdw>
          </a:effectLst>
        </p:spPr>
        <p:txBody>
          <a:bodyPr anchor="t"/>
          <a:p>
            <a:pPr lvl="0" indent="0" eaLnBrk="0" hangingPunct="0"/>
            <a:r>
              <a:rPr lang="zh-CN" altLang="en-US" dirty="0">
                <a:solidFill>
                  <a:srgbClr val="CC3300"/>
                </a:solidFill>
                <a:latin typeface="Arial" panose="020B0604020202020204" pitchFamily="34" charset="0"/>
                <a:ea typeface="方正小标宋简体" panose="03000509000000000000" pitchFamily="1" charset="-122"/>
              </a:rPr>
              <a:t>“左”面的约束，</a:t>
            </a:r>
            <a:r>
              <a:rPr lang="zh-CN" altLang="en-US" dirty="0">
                <a:solidFill>
                  <a:schemeClr val="bg1"/>
                </a:solidFill>
                <a:latin typeface="Arial" panose="020B0604020202020204" pitchFamily="34" charset="0"/>
                <a:ea typeface="宋体" panose="02010600030101010101" pitchFamily="2" charset="-122"/>
              </a:rPr>
              <a:t>是指农业生产补贴和价格补贴逼近“黄箱”上限，依靠“黄箱”政策支持保护农业的空间已经不大。目前国内粮食补贴已逼近我国加入</a:t>
            </a:r>
            <a:r>
              <a:rPr lang="en-US" altLang="x-none" dirty="0">
                <a:solidFill>
                  <a:schemeClr val="bg1"/>
                </a:solidFill>
                <a:latin typeface="Arial" panose="020B0604020202020204" pitchFamily="34" charset="0"/>
                <a:ea typeface="宋体" panose="02010600030101010101" pitchFamily="2" charset="-122"/>
              </a:rPr>
              <a:t>WTO</a:t>
            </a:r>
            <a:r>
              <a:rPr lang="zh-CN" altLang="en-US" dirty="0">
                <a:solidFill>
                  <a:schemeClr val="bg1"/>
                </a:solidFill>
                <a:latin typeface="Arial" panose="020B0604020202020204" pitchFamily="34" charset="0"/>
                <a:ea typeface="宋体" panose="02010600030101010101" pitchFamily="2" charset="-122"/>
              </a:rPr>
              <a:t>时承诺的</a:t>
            </a:r>
            <a:r>
              <a:rPr lang="en-US" altLang="x-none" dirty="0">
                <a:solidFill>
                  <a:schemeClr val="bg1"/>
                </a:solidFill>
                <a:latin typeface="Arial" panose="020B0604020202020204" pitchFamily="34" charset="0"/>
                <a:ea typeface="宋体" panose="02010600030101010101" pitchFamily="2" charset="-122"/>
              </a:rPr>
              <a:t>8.5%</a:t>
            </a:r>
            <a:r>
              <a:rPr lang="zh-CN" altLang="en-US" dirty="0">
                <a:solidFill>
                  <a:schemeClr val="bg1"/>
                </a:solidFill>
                <a:latin typeface="Arial" panose="020B0604020202020204" pitchFamily="34" charset="0"/>
                <a:ea typeface="宋体" panose="02010600030101010101" pitchFamily="2" charset="-122"/>
              </a:rPr>
              <a:t>的“黄箱”约束上限，对棉花的补贴已经超出约束上限。</a:t>
            </a:r>
            <a:endParaRPr lang="zh-CN" altLang="en-US" dirty="0">
              <a:solidFill>
                <a:schemeClr val="bg1"/>
              </a:solidFill>
              <a:latin typeface="Arial" panose="020B0604020202020204" pitchFamily="34" charset="0"/>
              <a:ea typeface="宋体" panose="02010600030101010101" pitchFamily="2" charset="-122"/>
            </a:endParaRPr>
          </a:p>
        </p:txBody>
      </p:sp>
      <p:sp>
        <p:nvSpPr>
          <p:cNvPr id="61450" name="Rectangle 2"/>
          <p:cNvSpPr>
            <a:spLocks noGrp="1"/>
          </p:cNvSpPr>
          <p:nvPr/>
        </p:nvSpPr>
        <p:spPr>
          <a:xfrm>
            <a:off x="395288" y="331788"/>
            <a:ext cx="7848600" cy="647700"/>
          </a:xfrm>
          <a:prstGeom prst="rect">
            <a:avLst/>
          </a:prstGeom>
          <a:noFill/>
          <a:ln w="9525">
            <a:noFill/>
          </a:ln>
        </p:spPr>
        <p:txBody>
          <a:bodyPr wrap="square" anchor="t"/>
          <a:p>
            <a:pPr lvl="0" indent="0" eaLnBrk="0" hangingPunct="0">
              <a:lnSpc>
                <a:spcPct val="120000"/>
              </a:lnSpc>
            </a:pPr>
            <a:r>
              <a:rPr lang="zh-CN" altLang="en-US" sz="2400" dirty="0">
                <a:solidFill>
                  <a:srgbClr val="FF0000"/>
                </a:solidFill>
                <a:latin typeface="Arial" panose="020B0604020202020204" pitchFamily="34" charset="0"/>
                <a:ea typeface="黑体" panose="02010600030101010101" pitchFamily="1" charset="-122"/>
              </a:rPr>
              <a:t>当前农业面临“上、下、左、右”四个方面的约束：</a:t>
            </a:r>
            <a:endParaRPr lang="zh-CN" altLang="en-US" sz="2400" dirty="0">
              <a:solidFill>
                <a:srgbClr val="FF0000"/>
              </a:solidFill>
              <a:latin typeface="Arial" panose="020B0604020202020204" pitchFamily="34" charset="0"/>
              <a:ea typeface="黑体" panose="02010600030101010101" pitchFamily="1"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5" name="图片 30723" descr="20090112140208783"/>
          <p:cNvPicPr>
            <a:picLocks noChangeAspect="1"/>
          </p:cNvPicPr>
          <p:nvPr/>
        </p:nvPicPr>
        <p:blipFill>
          <a:blip r:embed="rId1"/>
          <a:stretch>
            <a:fillRect/>
          </a:stretch>
        </p:blipFill>
        <p:spPr>
          <a:xfrm>
            <a:off x="682625" y="2349500"/>
            <a:ext cx="3240088" cy="3024188"/>
          </a:xfrm>
          <a:prstGeom prst="rect">
            <a:avLst/>
          </a:prstGeom>
          <a:noFill/>
          <a:ln w="9525">
            <a:noFill/>
          </a:ln>
        </p:spPr>
      </p:pic>
      <p:sp>
        <p:nvSpPr>
          <p:cNvPr id="62466" name="矩形 30724"/>
          <p:cNvSpPr/>
          <p:nvPr/>
        </p:nvSpPr>
        <p:spPr>
          <a:xfrm>
            <a:off x="1690688" y="1917700"/>
            <a:ext cx="1103312" cy="366713"/>
          </a:xfrm>
          <a:prstGeom prst="rect">
            <a:avLst/>
          </a:prstGeom>
          <a:noFill/>
          <a:ln w="9525">
            <a:noFill/>
          </a:ln>
          <a:effectLst>
            <a:prstShdw prst="shdw17" dist="17961" dir="2699999">
              <a:srgbClr val="105C82"/>
            </a:prstShdw>
          </a:effectLst>
        </p:spPr>
        <p:txBody>
          <a:bodyPr wrap="none" anchor="t">
            <a:spAutoFit/>
          </a:bodyPr>
          <a:p>
            <a:pPr lvl="0" indent="0"/>
            <a:r>
              <a:rPr lang="zh-CN" altLang="en-US" dirty="0">
                <a:latin typeface="Arial" panose="020B0604020202020204" pitchFamily="34" charset="0"/>
                <a:ea typeface="宋体" panose="02010600030101010101" pitchFamily="2" charset="-122"/>
              </a:rPr>
              <a:t>“天花板”</a:t>
            </a:r>
            <a:endParaRPr lang="zh-CN" altLang="en-US" dirty="0">
              <a:latin typeface="Arial" panose="020B0604020202020204" pitchFamily="34" charset="0"/>
              <a:ea typeface="宋体" panose="02010600030101010101" pitchFamily="2" charset="-122"/>
            </a:endParaRPr>
          </a:p>
        </p:txBody>
      </p:sp>
      <p:sp>
        <p:nvSpPr>
          <p:cNvPr id="62467" name="矩形 30725"/>
          <p:cNvSpPr/>
          <p:nvPr/>
        </p:nvSpPr>
        <p:spPr>
          <a:xfrm>
            <a:off x="1833563" y="5445125"/>
            <a:ext cx="873125" cy="366713"/>
          </a:xfrm>
          <a:prstGeom prst="rect">
            <a:avLst/>
          </a:prstGeom>
          <a:noFill/>
          <a:ln w="9525">
            <a:noFill/>
          </a:ln>
          <a:effectLst>
            <a:prstShdw prst="shdw17" dist="17961" dir="2699999">
              <a:srgbClr val="105C82"/>
            </a:prstShdw>
          </a:effectLst>
        </p:spPr>
        <p:txBody>
          <a:bodyPr wrap="none" anchor="t">
            <a:spAutoFit/>
          </a:bodyPr>
          <a:p>
            <a:pPr lvl="0" indent="0"/>
            <a:r>
              <a:rPr lang="zh-CN" altLang="en-US" dirty="0">
                <a:latin typeface="Arial" panose="020B0604020202020204" pitchFamily="34" charset="0"/>
                <a:ea typeface="宋体" panose="02010600030101010101" pitchFamily="2" charset="-122"/>
              </a:rPr>
              <a:t>“地板”</a:t>
            </a:r>
            <a:endParaRPr lang="zh-CN" altLang="en-US" dirty="0">
              <a:latin typeface="Arial" panose="020B0604020202020204" pitchFamily="34" charset="0"/>
              <a:ea typeface="宋体" panose="02010600030101010101" pitchFamily="2" charset="-122"/>
            </a:endParaRPr>
          </a:p>
        </p:txBody>
      </p:sp>
      <p:sp>
        <p:nvSpPr>
          <p:cNvPr id="62468" name="矩形 30726"/>
          <p:cNvSpPr/>
          <p:nvPr/>
        </p:nvSpPr>
        <p:spPr>
          <a:xfrm>
            <a:off x="177800" y="3213100"/>
            <a:ext cx="288925" cy="1190625"/>
          </a:xfrm>
          <a:prstGeom prst="rect">
            <a:avLst/>
          </a:prstGeom>
          <a:noFill/>
          <a:ln w="9525">
            <a:noFill/>
          </a:ln>
          <a:effectLst>
            <a:prstShdw prst="shdw17" dist="17961" dir="2699999">
              <a:srgbClr val="105C82"/>
            </a:prstShdw>
          </a:effectLst>
        </p:spPr>
        <p:txBody>
          <a:bodyPr anchor="t">
            <a:spAutoFit/>
          </a:bodyPr>
          <a:p>
            <a:pPr lvl="0" indent="0"/>
            <a:r>
              <a:rPr lang="zh-CN" altLang="en-US" dirty="0">
                <a:latin typeface="Arial" panose="020B0604020202020204" pitchFamily="34" charset="0"/>
                <a:ea typeface="宋体" panose="02010600030101010101" pitchFamily="2" charset="-122"/>
              </a:rPr>
              <a:t>“黄箱”</a:t>
            </a:r>
            <a:endParaRPr lang="zh-CN" altLang="en-US" dirty="0">
              <a:latin typeface="Arial" panose="020B0604020202020204" pitchFamily="34" charset="0"/>
              <a:ea typeface="宋体" panose="02010600030101010101" pitchFamily="2" charset="-122"/>
            </a:endParaRPr>
          </a:p>
        </p:txBody>
      </p:sp>
      <p:sp>
        <p:nvSpPr>
          <p:cNvPr id="62469" name="矩形 30727"/>
          <p:cNvSpPr/>
          <p:nvPr/>
        </p:nvSpPr>
        <p:spPr>
          <a:xfrm>
            <a:off x="3922713" y="3141663"/>
            <a:ext cx="358775" cy="1190625"/>
          </a:xfrm>
          <a:prstGeom prst="rect">
            <a:avLst/>
          </a:prstGeom>
          <a:noFill/>
          <a:ln w="9525">
            <a:noFill/>
          </a:ln>
          <a:effectLst>
            <a:prstShdw prst="shdw17" dist="17961" dir="2699999">
              <a:srgbClr val="105C82"/>
            </a:prstShdw>
          </a:effectLst>
        </p:spPr>
        <p:txBody>
          <a:bodyPr anchor="t">
            <a:spAutoFit/>
          </a:bodyPr>
          <a:p>
            <a:pPr lvl="0" indent="0"/>
            <a:r>
              <a:rPr lang="zh-CN" altLang="en-US" dirty="0">
                <a:latin typeface="Arial" panose="020B0604020202020204" pitchFamily="34" charset="0"/>
                <a:ea typeface="宋体" panose="02010600030101010101" pitchFamily="2" charset="-122"/>
              </a:rPr>
              <a:t>“红灯”</a:t>
            </a:r>
            <a:endParaRPr lang="zh-CN" altLang="en-US" dirty="0">
              <a:latin typeface="Arial" panose="020B0604020202020204" pitchFamily="34" charset="0"/>
              <a:ea typeface="宋体" panose="02010600030101010101" pitchFamily="2" charset="-122"/>
            </a:endParaRPr>
          </a:p>
        </p:txBody>
      </p:sp>
      <p:grpSp>
        <p:nvGrpSpPr>
          <p:cNvPr id="62470" name="组合 30728"/>
          <p:cNvGrpSpPr/>
          <p:nvPr/>
        </p:nvGrpSpPr>
        <p:grpSpPr>
          <a:xfrm>
            <a:off x="1978025" y="3500438"/>
            <a:ext cx="792163" cy="649287"/>
            <a:chOff x="0" y="0"/>
            <a:chExt cx="499" cy="409"/>
          </a:xfrm>
        </p:grpSpPr>
        <p:sp>
          <p:nvSpPr>
            <p:cNvPr id="62471" name="任意多边形 30729"/>
            <p:cNvSpPr/>
            <p:nvPr/>
          </p:nvSpPr>
          <p:spPr>
            <a:xfrm>
              <a:off x="0" y="0"/>
              <a:ext cx="499" cy="409"/>
            </a:xfrm>
            <a:custGeom>
              <a:avLst/>
              <a:gdLst/>
              <a:ahLst/>
              <a:cxnLst/>
              <a:pathLst>
                <a:path w="462" h="420">
                  <a:moveTo>
                    <a:pt x="45" y="0"/>
                  </a:moveTo>
                  <a:cubicBezTo>
                    <a:pt x="90" y="8"/>
                    <a:pt x="146" y="20"/>
                    <a:pt x="185" y="45"/>
                  </a:cubicBezTo>
                  <a:cubicBezTo>
                    <a:pt x="211" y="85"/>
                    <a:pt x="297" y="53"/>
                    <a:pt x="341" y="45"/>
                  </a:cubicBezTo>
                  <a:cubicBezTo>
                    <a:pt x="365" y="29"/>
                    <a:pt x="391" y="16"/>
                    <a:pt x="414" y="0"/>
                  </a:cubicBezTo>
                  <a:cubicBezTo>
                    <a:pt x="462" y="21"/>
                    <a:pt x="436" y="6"/>
                    <a:pt x="414" y="40"/>
                  </a:cubicBezTo>
                  <a:cubicBezTo>
                    <a:pt x="410" y="53"/>
                    <a:pt x="413" y="70"/>
                    <a:pt x="403" y="79"/>
                  </a:cubicBezTo>
                  <a:cubicBezTo>
                    <a:pt x="392" y="90"/>
                    <a:pt x="369" y="112"/>
                    <a:pt x="369" y="112"/>
                  </a:cubicBezTo>
                  <a:cubicBezTo>
                    <a:pt x="358" y="134"/>
                    <a:pt x="347" y="150"/>
                    <a:pt x="341" y="174"/>
                  </a:cubicBezTo>
                  <a:cubicBezTo>
                    <a:pt x="348" y="293"/>
                    <a:pt x="338" y="296"/>
                    <a:pt x="408" y="370"/>
                  </a:cubicBezTo>
                  <a:cubicBezTo>
                    <a:pt x="424" y="411"/>
                    <a:pt x="406" y="409"/>
                    <a:pt x="375" y="420"/>
                  </a:cubicBezTo>
                  <a:cubicBezTo>
                    <a:pt x="374" y="420"/>
                    <a:pt x="334" y="414"/>
                    <a:pt x="325" y="409"/>
                  </a:cubicBezTo>
                  <a:cubicBezTo>
                    <a:pt x="288" y="386"/>
                    <a:pt x="339" y="405"/>
                    <a:pt x="297" y="392"/>
                  </a:cubicBezTo>
                  <a:cubicBezTo>
                    <a:pt x="286" y="385"/>
                    <a:pt x="273" y="383"/>
                    <a:pt x="263" y="375"/>
                  </a:cubicBezTo>
                  <a:cubicBezTo>
                    <a:pt x="258" y="371"/>
                    <a:pt x="257" y="362"/>
                    <a:pt x="252" y="358"/>
                  </a:cubicBezTo>
                  <a:cubicBezTo>
                    <a:pt x="242" y="350"/>
                    <a:pt x="215" y="346"/>
                    <a:pt x="202" y="342"/>
                  </a:cubicBezTo>
                  <a:cubicBezTo>
                    <a:pt x="183" y="344"/>
                    <a:pt x="164" y="343"/>
                    <a:pt x="146" y="347"/>
                  </a:cubicBezTo>
                  <a:cubicBezTo>
                    <a:pt x="132" y="350"/>
                    <a:pt x="118" y="370"/>
                    <a:pt x="101" y="375"/>
                  </a:cubicBezTo>
                  <a:cubicBezTo>
                    <a:pt x="64" y="367"/>
                    <a:pt x="81" y="377"/>
                    <a:pt x="67" y="325"/>
                  </a:cubicBezTo>
                  <a:cubicBezTo>
                    <a:pt x="65" y="319"/>
                    <a:pt x="62" y="308"/>
                    <a:pt x="62" y="308"/>
                  </a:cubicBezTo>
                  <a:cubicBezTo>
                    <a:pt x="64" y="291"/>
                    <a:pt x="73" y="275"/>
                    <a:pt x="73" y="258"/>
                  </a:cubicBezTo>
                  <a:cubicBezTo>
                    <a:pt x="73" y="219"/>
                    <a:pt x="55" y="178"/>
                    <a:pt x="28" y="151"/>
                  </a:cubicBezTo>
                  <a:cubicBezTo>
                    <a:pt x="21" y="121"/>
                    <a:pt x="10" y="91"/>
                    <a:pt x="0" y="62"/>
                  </a:cubicBezTo>
                  <a:cubicBezTo>
                    <a:pt x="7" y="37"/>
                    <a:pt x="9" y="30"/>
                    <a:pt x="34" y="23"/>
                  </a:cubicBezTo>
                  <a:cubicBezTo>
                    <a:pt x="55" y="10"/>
                    <a:pt x="54" y="18"/>
                    <a:pt x="45" y="0"/>
                  </a:cubicBezTo>
                  <a:close/>
                </a:path>
              </a:pathLst>
            </a:custGeom>
            <a:solidFill>
              <a:schemeClr val="accent1"/>
            </a:solidFill>
            <a:ln w="9525">
              <a:noFill/>
            </a:ln>
            <a:effectLst>
              <a:prstShdw prst="shdw17" dist="17961" dir="2699999">
                <a:srgbClr val="105C82"/>
              </a:prstShdw>
            </a:effectLst>
          </p:spPr>
          <p:txBody>
            <a:bodyPr/>
            <a:p>
              <a:endParaRPr lang="zh-CN" altLang="en-US"/>
            </a:p>
          </p:txBody>
        </p:sp>
        <p:sp>
          <p:nvSpPr>
            <p:cNvPr id="62472" name="文本框 30730"/>
            <p:cNvSpPr txBox="1"/>
            <p:nvPr/>
          </p:nvSpPr>
          <p:spPr>
            <a:xfrm>
              <a:off x="0" y="91"/>
              <a:ext cx="454" cy="231"/>
            </a:xfrm>
            <a:prstGeom prst="rect">
              <a:avLst/>
            </a:prstGeom>
            <a:noFill/>
            <a:ln w="9525">
              <a:noFill/>
            </a:ln>
            <a:effectLst>
              <a:prstShdw prst="shdw17" dist="17961" dir="2699999">
                <a:srgbClr val="105C82"/>
              </a:prstShdw>
            </a:effectLst>
          </p:spPr>
          <p:txBody>
            <a:bodyPr anchor="t">
              <a:spAutoFit/>
            </a:bodyPr>
            <a:p>
              <a:pPr lvl="0" indent="0"/>
              <a:r>
                <a:rPr lang="zh-CN" altLang="en-US" dirty="0">
                  <a:solidFill>
                    <a:srgbClr val="FF0000"/>
                  </a:solidFill>
                  <a:latin typeface="Arial" panose="020B0604020202020204" pitchFamily="34" charset="0"/>
                  <a:ea typeface="方正小标宋简体" panose="03000509000000000000" pitchFamily="1" charset="-122"/>
                </a:rPr>
                <a:t>农业</a:t>
              </a:r>
              <a:endParaRPr lang="zh-CN" altLang="en-US" dirty="0">
                <a:solidFill>
                  <a:srgbClr val="FF0000"/>
                </a:solidFill>
                <a:latin typeface="Arial" panose="020B0604020202020204" pitchFamily="34" charset="0"/>
                <a:ea typeface="方正小标宋简体" panose="03000509000000000000" pitchFamily="1" charset="-122"/>
              </a:endParaRPr>
            </a:p>
          </p:txBody>
        </p:sp>
      </p:grpSp>
      <p:sp>
        <p:nvSpPr>
          <p:cNvPr id="62473" name="圆角矩形标注 30731"/>
          <p:cNvSpPr/>
          <p:nvPr/>
        </p:nvSpPr>
        <p:spPr>
          <a:xfrm>
            <a:off x="5580063" y="2349500"/>
            <a:ext cx="3168650" cy="1727200"/>
          </a:xfrm>
          <a:prstGeom prst="wedgeRoundRectCallout">
            <a:avLst>
              <a:gd name="adj1" fmla="val -86324"/>
              <a:gd name="adj2" fmla="val 32829"/>
              <a:gd name="adj3" fmla="val 16667"/>
            </a:avLst>
          </a:prstGeom>
          <a:solidFill>
            <a:schemeClr val="accent1"/>
          </a:solidFill>
          <a:ln w="9525">
            <a:noFill/>
          </a:ln>
          <a:effectLst>
            <a:prstShdw prst="shdw17" dist="17961" dir="2699999">
              <a:srgbClr val="105C82"/>
            </a:prstShdw>
          </a:effectLst>
        </p:spPr>
        <p:txBody>
          <a:bodyPr anchor="t"/>
          <a:p>
            <a:pPr lvl="0" indent="0" eaLnBrk="0" hangingPunct="0"/>
            <a:r>
              <a:rPr lang="zh-CN" altLang="en-US" dirty="0">
                <a:solidFill>
                  <a:srgbClr val="CC3300"/>
                </a:solidFill>
                <a:latin typeface="Arial" panose="020B0604020202020204" pitchFamily="34" charset="0"/>
                <a:ea typeface="方正小标宋简体" panose="03000509000000000000" pitchFamily="1" charset="-122"/>
              </a:rPr>
              <a:t>右”面的约束，</a:t>
            </a:r>
            <a:r>
              <a:rPr lang="zh-CN" altLang="en-US" dirty="0">
                <a:solidFill>
                  <a:schemeClr val="bg1"/>
                </a:solidFill>
                <a:latin typeface="Arial" panose="020B0604020202020204" pitchFamily="34" charset="0"/>
                <a:ea typeface="宋体" panose="02010600030101010101" pitchFamily="2" charset="-122"/>
              </a:rPr>
              <a:t>是指资源环境亮起了“红灯”。长期以来，农业产业过于追求产出高增长，把耕地、水资源等基本利用到了极致。 </a:t>
            </a:r>
            <a:endParaRPr lang="zh-CN" altLang="en-US" dirty="0">
              <a:solidFill>
                <a:schemeClr val="bg1"/>
              </a:solidFill>
              <a:latin typeface="Arial" panose="020B0604020202020204" pitchFamily="34" charset="0"/>
              <a:ea typeface="宋体" panose="02010600030101010101" pitchFamily="2" charset="-122"/>
            </a:endParaRPr>
          </a:p>
        </p:txBody>
      </p:sp>
      <p:sp>
        <p:nvSpPr>
          <p:cNvPr id="62474" name="矩形 30732"/>
          <p:cNvSpPr/>
          <p:nvPr/>
        </p:nvSpPr>
        <p:spPr>
          <a:xfrm>
            <a:off x="5364163" y="4652963"/>
            <a:ext cx="0" cy="549275"/>
          </a:xfrm>
          <a:prstGeom prst="rect">
            <a:avLst/>
          </a:prstGeom>
          <a:solidFill>
            <a:srgbClr val="FFFFFF"/>
          </a:solidFill>
          <a:ln w="9525">
            <a:noFill/>
          </a:ln>
          <a:effectLst>
            <a:prstShdw prst="shdw17" dist="17961" dir="2699999">
              <a:srgbClr val="999999"/>
            </a:prstShdw>
          </a:effectLst>
        </p:spPr>
        <p:txBody>
          <a:bodyPr wrap="none" lIns="0" tIns="0" rIns="0" bIns="0" anchor="ctr">
            <a:spAutoFit/>
          </a:bodyPr>
          <a:p>
            <a:pPr lvl="0" indent="0" eaLnBrk="0" hangingPunct="0"/>
            <a:endParaRPr lang="zh-CN" altLang="en-US" b="0" dirty="0">
              <a:solidFill>
                <a:srgbClr val="CC3300"/>
              </a:solidFill>
              <a:latin typeface="Arial" panose="020B0604020202020204" pitchFamily="34" charset="0"/>
              <a:ea typeface="宋体" panose="02010600030101010101" pitchFamily="2" charset="-122"/>
            </a:endParaRPr>
          </a:p>
          <a:p>
            <a:pPr lvl="0" indent="0" eaLnBrk="0" hangingPunct="0"/>
            <a:endParaRPr lang="zh-CN" altLang="en-US" dirty="0">
              <a:solidFill>
                <a:srgbClr val="CC3300"/>
              </a:solidFill>
              <a:latin typeface="Arial" panose="020B0604020202020204" pitchFamily="34" charset="0"/>
              <a:ea typeface="宋体" panose="02010600030101010101" pitchFamily="2" charset="-122"/>
            </a:endParaRPr>
          </a:p>
        </p:txBody>
      </p:sp>
      <p:sp>
        <p:nvSpPr>
          <p:cNvPr id="62475" name="Rectangle 2"/>
          <p:cNvSpPr>
            <a:spLocks noGrp="1"/>
          </p:cNvSpPr>
          <p:nvPr/>
        </p:nvSpPr>
        <p:spPr>
          <a:xfrm>
            <a:off x="395288" y="331788"/>
            <a:ext cx="7848600" cy="647700"/>
          </a:xfrm>
          <a:prstGeom prst="rect">
            <a:avLst/>
          </a:prstGeom>
          <a:noFill/>
          <a:ln w="9525">
            <a:noFill/>
          </a:ln>
        </p:spPr>
        <p:txBody>
          <a:bodyPr wrap="square" anchor="t"/>
          <a:p>
            <a:pPr lvl="0" indent="0" eaLnBrk="0" hangingPunct="0">
              <a:lnSpc>
                <a:spcPct val="120000"/>
              </a:lnSpc>
            </a:pPr>
            <a:r>
              <a:rPr lang="zh-CN" altLang="en-US" sz="2400" dirty="0">
                <a:solidFill>
                  <a:srgbClr val="FF0000"/>
                </a:solidFill>
                <a:latin typeface="Arial" panose="020B0604020202020204" pitchFamily="34" charset="0"/>
                <a:ea typeface="黑体" panose="02010600030101010101" pitchFamily="1" charset="-122"/>
              </a:rPr>
              <a:t>当前农业面临“上、下、左、右”四个方面的约束：</a:t>
            </a:r>
            <a:endParaRPr lang="zh-CN" altLang="en-US" sz="2400" dirty="0">
              <a:solidFill>
                <a:srgbClr val="FF0000"/>
              </a:solidFill>
              <a:latin typeface="Arial" panose="020B0604020202020204" pitchFamily="34" charset="0"/>
              <a:ea typeface="黑体" panose="02010600030101010101" pitchFamily="1"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89" name="图片 31747" descr="20090112140208783"/>
          <p:cNvPicPr>
            <a:picLocks noChangeAspect="1"/>
          </p:cNvPicPr>
          <p:nvPr/>
        </p:nvPicPr>
        <p:blipFill>
          <a:blip r:embed="rId1"/>
          <a:stretch>
            <a:fillRect/>
          </a:stretch>
        </p:blipFill>
        <p:spPr>
          <a:xfrm>
            <a:off x="684213" y="2565400"/>
            <a:ext cx="2303462" cy="2149475"/>
          </a:xfrm>
          <a:prstGeom prst="rect">
            <a:avLst/>
          </a:prstGeom>
          <a:noFill/>
          <a:ln w="9525">
            <a:noFill/>
          </a:ln>
        </p:spPr>
      </p:pic>
      <p:sp>
        <p:nvSpPr>
          <p:cNvPr id="63490" name="矩形 31748"/>
          <p:cNvSpPr/>
          <p:nvPr/>
        </p:nvSpPr>
        <p:spPr>
          <a:xfrm>
            <a:off x="1187450" y="2060575"/>
            <a:ext cx="1103313" cy="366713"/>
          </a:xfrm>
          <a:prstGeom prst="rect">
            <a:avLst/>
          </a:prstGeom>
          <a:noFill/>
          <a:ln w="9525">
            <a:noFill/>
          </a:ln>
          <a:effectLst>
            <a:prstShdw prst="shdw17" dist="17961" dir="2699999">
              <a:srgbClr val="105C82"/>
            </a:prstShdw>
          </a:effectLst>
        </p:spPr>
        <p:txBody>
          <a:bodyPr wrap="none" anchor="t">
            <a:spAutoFit/>
          </a:bodyPr>
          <a:p>
            <a:pPr lvl="0" indent="0"/>
            <a:r>
              <a:rPr lang="zh-CN" altLang="en-US" dirty="0">
                <a:latin typeface="Arial" panose="020B0604020202020204" pitchFamily="34" charset="0"/>
                <a:ea typeface="宋体" panose="02010600030101010101" pitchFamily="2" charset="-122"/>
              </a:rPr>
              <a:t>“天花板”</a:t>
            </a:r>
            <a:endParaRPr lang="zh-CN" altLang="en-US" dirty="0">
              <a:latin typeface="Arial" panose="020B0604020202020204" pitchFamily="34" charset="0"/>
              <a:ea typeface="宋体" panose="02010600030101010101" pitchFamily="2" charset="-122"/>
            </a:endParaRPr>
          </a:p>
        </p:txBody>
      </p:sp>
      <p:sp>
        <p:nvSpPr>
          <p:cNvPr id="63491" name="矩形 31749"/>
          <p:cNvSpPr/>
          <p:nvPr/>
        </p:nvSpPr>
        <p:spPr>
          <a:xfrm>
            <a:off x="1331913" y="4941888"/>
            <a:ext cx="873125" cy="366712"/>
          </a:xfrm>
          <a:prstGeom prst="rect">
            <a:avLst/>
          </a:prstGeom>
          <a:noFill/>
          <a:ln w="9525">
            <a:noFill/>
          </a:ln>
          <a:effectLst>
            <a:prstShdw prst="shdw17" dist="17961" dir="2699999">
              <a:srgbClr val="105C82"/>
            </a:prstShdw>
          </a:effectLst>
        </p:spPr>
        <p:txBody>
          <a:bodyPr wrap="none" anchor="t">
            <a:spAutoFit/>
          </a:bodyPr>
          <a:p>
            <a:pPr lvl="0" indent="0"/>
            <a:r>
              <a:rPr lang="zh-CN" altLang="en-US" dirty="0">
                <a:latin typeface="Arial" panose="020B0604020202020204" pitchFamily="34" charset="0"/>
                <a:ea typeface="宋体" panose="02010600030101010101" pitchFamily="2" charset="-122"/>
              </a:rPr>
              <a:t>“地板”</a:t>
            </a:r>
            <a:endParaRPr lang="zh-CN" altLang="en-US" dirty="0">
              <a:latin typeface="Arial" panose="020B0604020202020204" pitchFamily="34" charset="0"/>
              <a:ea typeface="宋体" panose="02010600030101010101" pitchFamily="2" charset="-122"/>
            </a:endParaRPr>
          </a:p>
        </p:txBody>
      </p:sp>
      <p:sp>
        <p:nvSpPr>
          <p:cNvPr id="63492" name="矩形 31750"/>
          <p:cNvSpPr/>
          <p:nvPr/>
        </p:nvSpPr>
        <p:spPr>
          <a:xfrm>
            <a:off x="179388" y="2997200"/>
            <a:ext cx="288925" cy="1190625"/>
          </a:xfrm>
          <a:prstGeom prst="rect">
            <a:avLst/>
          </a:prstGeom>
          <a:noFill/>
          <a:ln w="9525">
            <a:noFill/>
          </a:ln>
          <a:effectLst>
            <a:prstShdw prst="shdw17" dist="17961" dir="2699999">
              <a:srgbClr val="105C82"/>
            </a:prstShdw>
          </a:effectLst>
        </p:spPr>
        <p:txBody>
          <a:bodyPr anchor="t">
            <a:spAutoFit/>
          </a:bodyPr>
          <a:p>
            <a:pPr lvl="0" indent="0"/>
            <a:r>
              <a:rPr lang="zh-CN" altLang="en-US" dirty="0">
                <a:latin typeface="Arial" panose="020B0604020202020204" pitchFamily="34" charset="0"/>
                <a:ea typeface="宋体" panose="02010600030101010101" pitchFamily="2" charset="-122"/>
              </a:rPr>
              <a:t>“黄箱”</a:t>
            </a:r>
            <a:endParaRPr lang="zh-CN" altLang="en-US" dirty="0">
              <a:latin typeface="Arial" panose="020B0604020202020204" pitchFamily="34" charset="0"/>
              <a:ea typeface="宋体" panose="02010600030101010101" pitchFamily="2" charset="-122"/>
            </a:endParaRPr>
          </a:p>
        </p:txBody>
      </p:sp>
      <p:sp>
        <p:nvSpPr>
          <p:cNvPr id="63493" name="矩形 31751"/>
          <p:cNvSpPr/>
          <p:nvPr/>
        </p:nvSpPr>
        <p:spPr>
          <a:xfrm>
            <a:off x="3059113" y="2997200"/>
            <a:ext cx="358775" cy="1190625"/>
          </a:xfrm>
          <a:prstGeom prst="rect">
            <a:avLst/>
          </a:prstGeom>
          <a:noFill/>
          <a:ln w="9525">
            <a:noFill/>
          </a:ln>
          <a:effectLst>
            <a:prstShdw prst="shdw17" dist="17961" dir="2699999">
              <a:srgbClr val="105C82"/>
            </a:prstShdw>
          </a:effectLst>
        </p:spPr>
        <p:txBody>
          <a:bodyPr anchor="t">
            <a:spAutoFit/>
          </a:bodyPr>
          <a:p>
            <a:pPr lvl="0" indent="0"/>
            <a:r>
              <a:rPr lang="zh-CN" altLang="en-US" dirty="0">
                <a:latin typeface="Arial" panose="020B0604020202020204" pitchFamily="34" charset="0"/>
                <a:ea typeface="宋体" panose="02010600030101010101" pitchFamily="2" charset="-122"/>
              </a:rPr>
              <a:t>“红灯”</a:t>
            </a:r>
            <a:endParaRPr lang="zh-CN" altLang="en-US" dirty="0">
              <a:latin typeface="Arial" panose="020B0604020202020204" pitchFamily="34" charset="0"/>
              <a:ea typeface="宋体" panose="02010600030101010101" pitchFamily="2" charset="-122"/>
            </a:endParaRPr>
          </a:p>
        </p:txBody>
      </p:sp>
      <p:grpSp>
        <p:nvGrpSpPr>
          <p:cNvPr id="63494" name="组合 31752"/>
          <p:cNvGrpSpPr/>
          <p:nvPr/>
        </p:nvGrpSpPr>
        <p:grpSpPr>
          <a:xfrm>
            <a:off x="1403350" y="3284538"/>
            <a:ext cx="792163" cy="649287"/>
            <a:chOff x="0" y="0"/>
            <a:chExt cx="499" cy="409"/>
          </a:xfrm>
        </p:grpSpPr>
        <p:sp>
          <p:nvSpPr>
            <p:cNvPr id="63495" name="任意多边形 31753"/>
            <p:cNvSpPr/>
            <p:nvPr/>
          </p:nvSpPr>
          <p:spPr>
            <a:xfrm>
              <a:off x="0" y="0"/>
              <a:ext cx="499" cy="409"/>
            </a:xfrm>
            <a:custGeom>
              <a:avLst/>
              <a:gdLst/>
              <a:ahLst/>
              <a:cxnLst/>
              <a:pathLst>
                <a:path w="462" h="420">
                  <a:moveTo>
                    <a:pt x="45" y="0"/>
                  </a:moveTo>
                  <a:cubicBezTo>
                    <a:pt x="90" y="8"/>
                    <a:pt x="146" y="20"/>
                    <a:pt x="185" y="45"/>
                  </a:cubicBezTo>
                  <a:cubicBezTo>
                    <a:pt x="211" y="85"/>
                    <a:pt x="297" y="53"/>
                    <a:pt x="341" y="45"/>
                  </a:cubicBezTo>
                  <a:cubicBezTo>
                    <a:pt x="365" y="29"/>
                    <a:pt x="391" y="16"/>
                    <a:pt x="414" y="0"/>
                  </a:cubicBezTo>
                  <a:cubicBezTo>
                    <a:pt x="462" y="21"/>
                    <a:pt x="436" y="6"/>
                    <a:pt x="414" y="40"/>
                  </a:cubicBezTo>
                  <a:cubicBezTo>
                    <a:pt x="410" y="53"/>
                    <a:pt x="413" y="70"/>
                    <a:pt x="403" y="79"/>
                  </a:cubicBezTo>
                  <a:cubicBezTo>
                    <a:pt x="392" y="90"/>
                    <a:pt x="369" y="112"/>
                    <a:pt x="369" y="112"/>
                  </a:cubicBezTo>
                  <a:cubicBezTo>
                    <a:pt x="358" y="134"/>
                    <a:pt x="347" y="150"/>
                    <a:pt x="341" y="174"/>
                  </a:cubicBezTo>
                  <a:cubicBezTo>
                    <a:pt x="348" y="293"/>
                    <a:pt x="338" y="296"/>
                    <a:pt x="408" y="370"/>
                  </a:cubicBezTo>
                  <a:cubicBezTo>
                    <a:pt x="424" y="411"/>
                    <a:pt x="406" y="409"/>
                    <a:pt x="375" y="420"/>
                  </a:cubicBezTo>
                  <a:cubicBezTo>
                    <a:pt x="374" y="420"/>
                    <a:pt x="334" y="414"/>
                    <a:pt x="325" y="409"/>
                  </a:cubicBezTo>
                  <a:cubicBezTo>
                    <a:pt x="288" y="386"/>
                    <a:pt x="339" y="405"/>
                    <a:pt x="297" y="392"/>
                  </a:cubicBezTo>
                  <a:cubicBezTo>
                    <a:pt x="286" y="385"/>
                    <a:pt x="273" y="383"/>
                    <a:pt x="263" y="375"/>
                  </a:cubicBezTo>
                  <a:cubicBezTo>
                    <a:pt x="258" y="371"/>
                    <a:pt x="257" y="362"/>
                    <a:pt x="252" y="358"/>
                  </a:cubicBezTo>
                  <a:cubicBezTo>
                    <a:pt x="242" y="350"/>
                    <a:pt x="215" y="346"/>
                    <a:pt x="202" y="342"/>
                  </a:cubicBezTo>
                  <a:cubicBezTo>
                    <a:pt x="183" y="344"/>
                    <a:pt x="164" y="343"/>
                    <a:pt x="146" y="347"/>
                  </a:cubicBezTo>
                  <a:cubicBezTo>
                    <a:pt x="132" y="350"/>
                    <a:pt x="118" y="370"/>
                    <a:pt x="101" y="375"/>
                  </a:cubicBezTo>
                  <a:cubicBezTo>
                    <a:pt x="64" y="367"/>
                    <a:pt x="81" y="377"/>
                    <a:pt x="67" y="325"/>
                  </a:cubicBezTo>
                  <a:cubicBezTo>
                    <a:pt x="65" y="319"/>
                    <a:pt x="62" y="308"/>
                    <a:pt x="62" y="308"/>
                  </a:cubicBezTo>
                  <a:cubicBezTo>
                    <a:pt x="64" y="291"/>
                    <a:pt x="73" y="275"/>
                    <a:pt x="73" y="258"/>
                  </a:cubicBezTo>
                  <a:cubicBezTo>
                    <a:pt x="73" y="219"/>
                    <a:pt x="55" y="178"/>
                    <a:pt x="28" y="151"/>
                  </a:cubicBezTo>
                  <a:cubicBezTo>
                    <a:pt x="21" y="121"/>
                    <a:pt x="10" y="91"/>
                    <a:pt x="0" y="62"/>
                  </a:cubicBezTo>
                  <a:cubicBezTo>
                    <a:pt x="7" y="37"/>
                    <a:pt x="9" y="30"/>
                    <a:pt x="34" y="23"/>
                  </a:cubicBezTo>
                  <a:cubicBezTo>
                    <a:pt x="55" y="10"/>
                    <a:pt x="54" y="18"/>
                    <a:pt x="45" y="0"/>
                  </a:cubicBezTo>
                  <a:close/>
                </a:path>
              </a:pathLst>
            </a:custGeom>
            <a:solidFill>
              <a:schemeClr val="accent1"/>
            </a:solidFill>
            <a:ln w="9525">
              <a:noFill/>
            </a:ln>
            <a:effectLst>
              <a:prstShdw prst="shdw17" dist="17961" dir="2699999">
                <a:srgbClr val="105C82"/>
              </a:prstShdw>
            </a:effectLst>
          </p:spPr>
          <p:txBody>
            <a:bodyPr/>
            <a:p>
              <a:endParaRPr lang="zh-CN" altLang="en-US"/>
            </a:p>
          </p:txBody>
        </p:sp>
        <p:sp>
          <p:nvSpPr>
            <p:cNvPr id="63496" name="文本框 31754"/>
            <p:cNvSpPr txBox="1"/>
            <p:nvPr/>
          </p:nvSpPr>
          <p:spPr>
            <a:xfrm>
              <a:off x="0" y="91"/>
              <a:ext cx="454" cy="231"/>
            </a:xfrm>
            <a:prstGeom prst="rect">
              <a:avLst/>
            </a:prstGeom>
            <a:noFill/>
            <a:ln w="9525">
              <a:noFill/>
            </a:ln>
            <a:effectLst>
              <a:prstShdw prst="shdw17" dist="17961" dir="2699999">
                <a:srgbClr val="105C82"/>
              </a:prstShdw>
            </a:effectLst>
          </p:spPr>
          <p:txBody>
            <a:bodyPr anchor="t">
              <a:spAutoFit/>
            </a:bodyPr>
            <a:p>
              <a:pPr lvl="0" indent="0"/>
              <a:r>
                <a:rPr lang="zh-CN" altLang="en-US" dirty="0">
                  <a:solidFill>
                    <a:srgbClr val="FF0000"/>
                  </a:solidFill>
                  <a:latin typeface="Arial" panose="020B0604020202020204" pitchFamily="34" charset="0"/>
                  <a:ea typeface="方正小标宋简体" panose="03000509000000000000" pitchFamily="1" charset="-122"/>
                </a:rPr>
                <a:t>农业</a:t>
              </a:r>
              <a:endParaRPr lang="zh-CN" altLang="en-US" dirty="0">
                <a:solidFill>
                  <a:srgbClr val="FF0000"/>
                </a:solidFill>
                <a:latin typeface="Arial" panose="020B0604020202020204" pitchFamily="34" charset="0"/>
                <a:ea typeface="方正小标宋简体" panose="03000509000000000000" pitchFamily="1" charset="-122"/>
              </a:endParaRPr>
            </a:p>
          </p:txBody>
        </p:sp>
      </p:grpSp>
      <p:sp>
        <p:nvSpPr>
          <p:cNvPr id="63497" name="圆角矩形标注 31755"/>
          <p:cNvSpPr/>
          <p:nvPr/>
        </p:nvSpPr>
        <p:spPr>
          <a:xfrm>
            <a:off x="4140200" y="1196975"/>
            <a:ext cx="3168650" cy="360363"/>
          </a:xfrm>
          <a:prstGeom prst="wedgeRoundRectCallout">
            <a:avLst>
              <a:gd name="adj1" fmla="val -70088"/>
              <a:gd name="adj2" fmla="val 569736"/>
              <a:gd name="adj3" fmla="val 16667"/>
            </a:avLst>
          </a:prstGeom>
          <a:solidFill>
            <a:schemeClr val="accent1"/>
          </a:solidFill>
          <a:ln w="9525">
            <a:noFill/>
          </a:ln>
          <a:effectLst>
            <a:prstShdw prst="shdw17" dist="17961" dir="2699999">
              <a:srgbClr val="105C82"/>
            </a:prstShdw>
          </a:effectLst>
        </p:spPr>
        <p:txBody>
          <a:bodyPr anchor="t"/>
          <a:p>
            <a:pPr lvl="0" indent="0" eaLnBrk="0" hangingPunct="0"/>
            <a:r>
              <a:rPr lang="zh-CN" altLang="en-US" dirty="0">
                <a:solidFill>
                  <a:srgbClr val="CC3300"/>
                </a:solidFill>
                <a:latin typeface="Arial" panose="020B0604020202020204" pitchFamily="34" charset="0"/>
                <a:ea typeface="方正小标宋简体" panose="03000509000000000000" pitchFamily="1" charset="-122"/>
              </a:rPr>
              <a:t>右”面的约束，</a:t>
            </a:r>
            <a:endParaRPr lang="zh-CN" altLang="en-US" dirty="0">
              <a:solidFill>
                <a:schemeClr val="bg1"/>
              </a:solidFill>
              <a:latin typeface="Arial" panose="020B0604020202020204" pitchFamily="34" charset="0"/>
              <a:ea typeface="宋体" panose="02010600030101010101" pitchFamily="2" charset="-122"/>
            </a:endParaRPr>
          </a:p>
        </p:txBody>
      </p:sp>
      <p:sp>
        <p:nvSpPr>
          <p:cNvPr id="63498" name="矩形 31756"/>
          <p:cNvSpPr/>
          <p:nvPr/>
        </p:nvSpPr>
        <p:spPr>
          <a:xfrm>
            <a:off x="5364163" y="4652963"/>
            <a:ext cx="0" cy="549275"/>
          </a:xfrm>
          <a:prstGeom prst="rect">
            <a:avLst/>
          </a:prstGeom>
          <a:solidFill>
            <a:srgbClr val="FFFFFF"/>
          </a:solidFill>
          <a:ln w="9525">
            <a:noFill/>
          </a:ln>
          <a:effectLst>
            <a:prstShdw prst="shdw17" dist="17961" dir="2699999">
              <a:srgbClr val="999999"/>
            </a:prstShdw>
          </a:effectLst>
        </p:spPr>
        <p:txBody>
          <a:bodyPr wrap="none" lIns="0" tIns="0" rIns="0" bIns="0" anchor="ctr">
            <a:spAutoFit/>
          </a:bodyPr>
          <a:p>
            <a:pPr lvl="0" indent="0" eaLnBrk="0" hangingPunct="0"/>
            <a:endParaRPr lang="zh-CN" altLang="en-US" b="0" dirty="0">
              <a:solidFill>
                <a:srgbClr val="CC3300"/>
              </a:solidFill>
              <a:latin typeface="Arial" panose="020B0604020202020204" pitchFamily="34" charset="0"/>
              <a:ea typeface="宋体" panose="02010600030101010101" pitchFamily="2" charset="-122"/>
            </a:endParaRPr>
          </a:p>
          <a:p>
            <a:pPr lvl="0" indent="0" eaLnBrk="0" hangingPunct="0"/>
            <a:endParaRPr lang="zh-CN" altLang="en-US" dirty="0">
              <a:solidFill>
                <a:srgbClr val="CC3300"/>
              </a:solidFill>
              <a:latin typeface="Arial" panose="020B0604020202020204" pitchFamily="34" charset="0"/>
              <a:ea typeface="宋体" panose="02010600030101010101" pitchFamily="2" charset="-122"/>
            </a:endParaRPr>
          </a:p>
        </p:txBody>
      </p:sp>
      <p:sp>
        <p:nvSpPr>
          <p:cNvPr id="63499" name="矩形 31757"/>
          <p:cNvSpPr/>
          <p:nvPr/>
        </p:nvSpPr>
        <p:spPr>
          <a:xfrm>
            <a:off x="4283075" y="2060575"/>
            <a:ext cx="4616450" cy="4114800"/>
          </a:xfrm>
          <a:prstGeom prst="rect">
            <a:avLst/>
          </a:prstGeom>
          <a:solidFill>
            <a:schemeClr val="accent1"/>
          </a:solidFill>
          <a:ln w="9525">
            <a:noFill/>
          </a:ln>
          <a:effectLst>
            <a:prstShdw prst="shdw17" dist="17961" dir="2699999">
              <a:srgbClr val="105C82"/>
            </a:prstShdw>
          </a:effectLst>
        </p:spPr>
        <p:txBody>
          <a:bodyPr wrap="square" anchor="t">
            <a:spAutoFit/>
          </a:bodyPr>
          <a:p>
            <a:pPr lvl="0" indent="0"/>
            <a:r>
              <a:rPr lang="zh-CN" altLang="en-US" sz="2200" dirty="0">
                <a:solidFill>
                  <a:srgbClr val="FF0000"/>
                </a:solidFill>
                <a:latin typeface="黑体" panose="02010600030101010101" pitchFamily="1" charset="-122"/>
                <a:ea typeface="黑体" panose="02010600030101010101" pitchFamily="1" charset="-122"/>
              </a:rPr>
              <a:t>茅于轼 ：</a:t>
            </a:r>
            <a:endParaRPr lang="zh-CN" altLang="en-US" sz="2200" dirty="0">
              <a:solidFill>
                <a:srgbClr val="FF0000"/>
              </a:solidFill>
              <a:latin typeface="黑体" panose="02010600030101010101" pitchFamily="1" charset="-122"/>
              <a:ea typeface="黑体" panose="02010600030101010101" pitchFamily="1" charset="-122"/>
            </a:endParaRPr>
          </a:p>
          <a:p>
            <a:pPr lvl="0" indent="0"/>
            <a:r>
              <a:rPr lang="zh-CN" altLang="en-US" sz="2200" dirty="0">
                <a:solidFill>
                  <a:schemeClr val="bg1"/>
                </a:solidFill>
                <a:latin typeface="仿宋_GB2312" panose="02010609030101010101" pitchFamily="1" charset="-122"/>
                <a:ea typeface="仿宋_GB2312" panose="02010609030101010101" pitchFamily="1" charset="-122"/>
              </a:rPr>
              <a:t>我国以</a:t>
            </a:r>
            <a:r>
              <a:rPr lang="zh-CN" altLang="en-US" sz="2200" dirty="0">
                <a:solidFill>
                  <a:schemeClr val="bg1"/>
                </a:solidFill>
                <a:latin typeface="仿宋_GB2312" panose="02010609030101010101" pitchFamily="1" charset="-122"/>
                <a:ea typeface="仿宋_GB2312" panose="02010609030101010101" pitchFamily="1" charset="-122"/>
                <a:sym typeface="Arial" panose="020B0604020202020204" pitchFamily="34" charset="0"/>
              </a:rPr>
              <a:t>全世界</a:t>
            </a:r>
            <a:r>
              <a:rPr lang="en-US" altLang="x-none" sz="2200" dirty="0">
                <a:solidFill>
                  <a:schemeClr val="bg1"/>
                </a:solidFill>
                <a:latin typeface="仿宋_GB2312" panose="02010609030101010101" pitchFamily="1" charset="-122"/>
                <a:ea typeface="仿宋_GB2312" panose="02010609030101010101" pitchFamily="1" charset="-122"/>
              </a:rPr>
              <a:t>7%</a:t>
            </a:r>
            <a:r>
              <a:rPr lang="zh-CN" altLang="en-US" sz="2200" dirty="0">
                <a:solidFill>
                  <a:schemeClr val="bg1"/>
                </a:solidFill>
                <a:latin typeface="仿宋_GB2312" panose="02010609030101010101" pitchFamily="1" charset="-122"/>
                <a:ea typeface="仿宋_GB2312" panose="02010609030101010101" pitchFamily="1" charset="-122"/>
              </a:rPr>
              <a:t>的土地，使用着</a:t>
            </a:r>
            <a:r>
              <a:rPr lang="en-US" altLang="x-none" sz="2200" dirty="0">
                <a:solidFill>
                  <a:schemeClr val="bg1"/>
                </a:solidFill>
                <a:latin typeface="仿宋_GB2312" panose="02010609030101010101" pitchFamily="1" charset="-122"/>
                <a:ea typeface="仿宋_GB2312" panose="02010609030101010101" pitchFamily="1" charset="-122"/>
              </a:rPr>
              <a:t>35%</a:t>
            </a:r>
            <a:r>
              <a:rPr lang="zh-CN" altLang="en-US" sz="2200" dirty="0">
                <a:solidFill>
                  <a:schemeClr val="bg1"/>
                </a:solidFill>
                <a:latin typeface="仿宋_GB2312" panose="02010609030101010101" pitchFamily="1" charset="-122"/>
                <a:ea typeface="仿宋_GB2312" panose="02010609030101010101" pitchFamily="1" charset="-122"/>
              </a:rPr>
              <a:t>的农药化肥；化肥使用全世界密度最高，化肥的平均施用量是发达国家化肥安全施用上限的</a:t>
            </a:r>
            <a:r>
              <a:rPr lang="en-US" altLang="x-none" sz="2200" dirty="0">
                <a:solidFill>
                  <a:schemeClr val="bg1"/>
                </a:solidFill>
                <a:latin typeface="仿宋_GB2312" panose="02010609030101010101" pitchFamily="1" charset="-122"/>
                <a:ea typeface="仿宋_GB2312" panose="02010609030101010101" pitchFamily="1" charset="-122"/>
              </a:rPr>
              <a:t>2</a:t>
            </a:r>
            <a:r>
              <a:rPr lang="zh-CN" altLang="en-US" sz="2200" dirty="0">
                <a:solidFill>
                  <a:schemeClr val="bg1"/>
                </a:solidFill>
                <a:latin typeface="仿宋_GB2312" panose="02010609030101010101" pitchFamily="1" charset="-122"/>
                <a:ea typeface="仿宋_GB2312" panose="02010609030101010101" pitchFamily="1" charset="-122"/>
              </a:rPr>
              <a:t>倍</a:t>
            </a:r>
            <a:r>
              <a:rPr lang="en-US" altLang="x-none" sz="2200" dirty="0">
                <a:solidFill>
                  <a:schemeClr val="bg1"/>
                </a:solidFill>
                <a:latin typeface="仿宋_GB2312" panose="02010609030101010101" pitchFamily="1" charset="-122"/>
                <a:ea typeface="仿宋_GB2312" panose="02010609030101010101" pitchFamily="1" charset="-122"/>
              </a:rPr>
              <a:t>,</a:t>
            </a:r>
            <a:r>
              <a:rPr lang="zh-CN" altLang="en-US" sz="2200" dirty="0">
                <a:solidFill>
                  <a:schemeClr val="bg1"/>
                </a:solidFill>
                <a:latin typeface="仿宋_GB2312" panose="02010609030101010101" pitchFamily="1" charset="-122"/>
                <a:ea typeface="仿宋_GB2312" panose="02010609030101010101" pitchFamily="1" charset="-122"/>
              </a:rPr>
              <a:t>但平均利用率仅</a:t>
            </a:r>
            <a:r>
              <a:rPr lang="en-US" altLang="x-none" sz="2200" dirty="0">
                <a:solidFill>
                  <a:schemeClr val="bg1"/>
                </a:solidFill>
                <a:latin typeface="仿宋_GB2312" panose="02010609030101010101" pitchFamily="1" charset="-122"/>
                <a:ea typeface="仿宋_GB2312" panose="02010609030101010101" pitchFamily="1" charset="-122"/>
              </a:rPr>
              <a:t>40%</a:t>
            </a:r>
            <a:r>
              <a:rPr lang="zh-CN" altLang="en-US" sz="2200" dirty="0">
                <a:solidFill>
                  <a:schemeClr val="bg1"/>
                </a:solidFill>
                <a:latin typeface="仿宋_GB2312" panose="02010609030101010101" pitchFamily="1" charset="-122"/>
                <a:ea typeface="仿宋_GB2312" panose="02010609030101010101" pitchFamily="1" charset="-122"/>
              </a:rPr>
              <a:t>左右；</a:t>
            </a:r>
            <a:endParaRPr lang="zh-CN" altLang="en-US" sz="2200" dirty="0">
              <a:solidFill>
                <a:schemeClr val="bg1"/>
              </a:solidFill>
              <a:latin typeface="仿宋_GB2312" panose="02010609030101010101" pitchFamily="1" charset="-122"/>
              <a:ea typeface="仿宋_GB2312" panose="02010609030101010101" pitchFamily="1" charset="-122"/>
            </a:endParaRPr>
          </a:p>
          <a:p>
            <a:pPr lvl="0" indent="0"/>
            <a:r>
              <a:rPr lang="zh-CN" altLang="en-US" sz="2200" dirty="0">
                <a:solidFill>
                  <a:schemeClr val="bg1"/>
                </a:solidFill>
                <a:latin typeface="仿宋_GB2312" panose="02010609030101010101" pitchFamily="1" charset="-122"/>
                <a:ea typeface="仿宋_GB2312" panose="02010609030101010101" pitchFamily="1" charset="-122"/>
              </a:rPr>
              <a:t>我国农药年产约</a:t>
            </a:r>
            <a:r>
              <a:rPr lang="en-US" altLang="x-none" sz="2200" dirty="0">
                <a:solidFill>
                  <a:schemeClr val="bg1"/>
                </a:solidFill>
                <a:latin typeface="仿宋_GB2312" panose="02010609030101010101" pitchFamily="1" charset="-122"/>
                <a:ea typeface="仿宋_GB2312" panose="02010609030101010101" pitchFamily="1" charset="-122"/>
              </a:rPr>
              <a:t>170</a:t>
            </a:r>
            <a:r>
              <a:rPr lang="zh-CN" altLang="en-US" sz="2200" dirty="0">
                <a:solidFill>
                  <a:schemeClr val="bg1"/>
                </a:solidFill>
                <a:latin typeface="仿宋_GB2312" panose="02010609030101010101" pitchFamily="1" charset="-122"/>
                <a:ea typeface="仿宋_GB2312" panose="02010609030101010101" pitchFamily="1" charset="-122"/>
              </a:rPr>
              <a:t>万吨</a:t>
            </a:r>
            <a:r>
              <a:rPr lang="en-US" altLang="x-none" sz="2200" dirty="0">
                <a:solidFill>
                  <a:schemeClr val="bg1"/>
                </a:solidFill>
                <a:latin typeface="仿宋_GB2312" panose="02010609030101010101" pitchFamily="1" charset="-122"/>
                <a:ea typeface="仿宋_GB2312" panose="02010609030101010101" pitchFamily="1" charset="-122"/>
              </a:rPr>
              <a:t>,</a:t>
            </a:r>
            <a:r>
              <a:rPr lang="zh-CN" altLang="en-US" sz="2200" dirty="0">
                <a:solidFill>
                  <a:schemeClr val="bg1"/>
                </a:solidFill>
                <a:latin typeface="仿宋_GB2312" panose="02010609030101010101" pitchFamily="1" charset="-122"/>
                <a:ea typeface="仿宋_GB2312" panose="02010609030101010101" pitchFamily="1" charset="-122"/>
              </a:rPr>
              <a:t>平均每亩近两斤</a:t>
            </a:r>
            <a:r>
              <a:rPr lang="zh-CN" altLang="en-US" sz="1000" dirty="0">
                <a:solidFill>
                  <a:schemeClr val="bg1"/>
                </a:solidFill>
                <a:latin typeface="仿宋_GB2312" panose="02010609030101010101" pitchFamily="1" charset="-122"/>
                <a:ea typeface="仿宋_GB2312" panose="02010609030101010101" pitchFamily="1" charset="-122"/>
              </a:rPr>
              <a:t>；</a:t>
            </a:r>
            <a:endParaRPr lang="zh-CN" altLang="en-US" sz="1000" dirty="0">
              <a:solidFill>
                <a:schemeClr val="bg1"/>
              </a:solidFill>
              <a:latin typeface="仿宋_GB2312" panose="02010609030101010101" pitchFamily="1" charset="-122"/>
              <a:ea typeface="仿宋_GB2312" panose="02010609030101010101" pitchFamily="1" charset="-122"/>
            </a:endParaRPr>
          </a:p>
          <a:p>
            <a:pPr lvl="0" indent="0"/>
            <a:r>
              <a:rPr lang="zh-CN" altLang="en-US" sz="2200" dirty="0">
                <a:solidFill>
                  <a:schemeClr val="bg1"/>
                </a:solidFill>
                <a:latin typeface="仿宋_GB2312" panose="02010609030101010101" pitchFamily="1" charset="-122"/>
                <a:ea typeface="仿宋_GB2312" panose="02010609030101010101" pitchFamily="1" charset="-122"/>
              </a:rPr>
              <a:t>我国每年约有</a:t>
            </a:r>
            <a:r>
              <a:rPr lang="en-US" altLang="x-none" sz="2200" dirty="0">
                <a:solidFill>
                  <a:schemeClr val="bg1"/>
                </a:solidFill>
                <a:latin typeface="仿宋_GB2312" panose="02010609030101010101" pitchFamily="1" charset="-122"/>
                <a:ea typeface="仿宋_GB2312" panose="02010609030101010101" pitchFamily="1" charset="-122"/>
              </a:rPr>
              <a:t>50</a:t>
            </a:r>
            <a:r>
              <a:rPr lang="zh-CN" altLang="en-US" sz="2200" dirty="0">
                <a:solidFill>
                  <a:schemeClr val="bg1"/>
                </a:solidFill>
                <a:latin typeface="仿宋_GB2312" panose="02010609030101010101" pitchFamily="1" charset="-122"/>
                <a:ea typeface="仿宋_GB2312" panose="02010609030101010101" pitchFamily="1" charset="-122"/>
              </a:rPr>
              <a:t>万吨农</a:t>
            </a:r>
            <a:r>
              <a:rPr lang="zh-CN" altLang="en-US" sz="2200" u="sng" dirty="0">
                <a:solidFill>
                  <a:schemeClr val="bg1"/>
                </a:solidFill>
                <a:latin typeface="仿宋_GB2312" panose="02010609030101010101" pitchFamily="1" charset="-122"/>
                <a:ea typeface="仿宋_GB2312" panose="02010609030101010101" pitchFamily="1" charset="-122"/>
              </a:rPr>
              <a:t>膜</a:t>
            </a:r>
            <a:r>
              <a:rPr lang="zh-CN" altLang="en-US" sz="2200" dirty="0">
                <a:solidFill>
                  <a:schemeClr val="bg1"/>
                </a:solidFill>
                <a:latin typeface="仿宋_GB2312" panose="02010609030101010101" pitchFamily="1" charset="-122"/>
                <a:ea typeface="仿宋_GB2312" panose="02010609030101010101" pitchFamily="1" charset="-122"/>
              </a:rPr>
              <a:t>残留于土壤中</a:t>
            </a:r>
            <a:r>
              <a:rPr lang="en-US" altLang="x-none" sz="2200" dirty="0">
                <a:solidFill>
                  <a:schemeClr val="bg1"/>
                </a:solidFill>
                <a:latin typeface="仿宋_GB2312" panose="02010609030101010101" pitchFamily="1" charset="-122"/>
                <a:ea typeface="仿宋_GB2312" panose="02010609030101010101" pitchFamily="1" charset="-122"/>
              </a:rPr>
              <a:t>,</a:t>
            </a:r>
            <a:r>
              <a:rPr lang="zh-CN" altLang="en-US" sz="2200" dirty="0">
                <a:solidFill>
                  <a:schemeClr val="bg1"/>
                </a:solidFill>
                <a:latin typeface="仿宋_GB2312" panose="02010609030101010101" pitchFamily="1" charset="-122"/>
                <a:ea typeface="仿宋_GB2312" panose="02010609030101010101" pitchFamily="1" charset="-122"/>
              </a:rPr>
              <a:t>残膜率达</a:t>
            </a:r>
            <a:r>
              <a:rPr lang="en-US" altLang="x-none" sz="2200" dirty="0">
                <a:solidFill>
                  <a:schemeClr val="bg1"/>
                </a:solidFill>
                <a:latin typeface="仿宋_GB2312" panose="02010609030101010101" pitchFamily="1" charset="-122"/>
                <a:ea typeface="仿宋_GB2312" panose="02010609030101010101" pitchFamily="1" charset="-122"/>
              </a:rPr>
              <a:t>40%……</a:t>
            </a:r>
            <a:endParaRPr lang="en-US" altLang="x-none" sz="2200" dirty="0">
              <a:solidFill>
                <a:schemeClr val="bg1"/>
              </a:solidFill>
              <a:latin typeface="仿宋_GB2312" panose="02010609030101010101" pitchFamily="1" charset="-122"/>
              <a:ea typeface="仿宋_GB2312" panose="02010609030101010101" pitchFamily="1" charset="-122"/>
            </a:endParaRPr>
          </a:p>
          <a:p>
            <a:pPr lvl="0" indent="0"/>
            <a:r>
              <a:rPr lang="zh-CN" altLang="en-US" sz="2200" dirty="0">
                <a:solidFill>
                  <a:schemeClr val="bg1"/>
                </a:solidFill>
                <a:latin typeface="仿宋_GB2312" panose="02010609030101010101" pitchFamily="1" charset="-122"/>
                <a:ea typeface="仿宋_GB2312" panose="02010609030101010101" pitchFamily="1" charset="-122"/>
              </a:rPr>
              <a:t>这些化学合成物质不仅污染了耕地、水等农业之本</a:t>
            </a:r>
            <a:r>
              <a:rPr lang="en-US" altLang="x-none" sz="2200" dirty="0">
                <a:solidFill>
                  <a:schemeClr val="bg1"/>
                </a:solidFill>
                <a:latin typeface="仿宋_GB2312" panose="02010609030101010101" pitchFamily="1" charset="-122"/>
                <a:ea typeface="仿宋_GB2312" panose="02010609030101010101" pitchFamily="1" charset="-122"/>
              </a:rPr>
              <a:t>,</a:t>
            </a:r>
            <a:r>
              <a:rPr lang="zh-CN" altLang="en-US" sz="2200" dirty="0">
                <a:solidFill>
                  <a:schemeClr val="bg1"/>
                </a:solidFill>
                <a:latin typeface="仿宋_GB2312" panose="02010609030101010101" pitchFamily="1" charset="-122"/>
                <a:ea typeface="仿宋_GB2312" panose="02010609030101010101" pitchFamily="1" charset="-122"/>
              </a:rPr>
              <a:t>还严重威胁食品安全。</a:t>
            </a:r>
            <a:endParaRPr lang="zh-CN" altLang="en-US" sz="2200" dirty="0">
              <a:solidFill>
                <a:schemeClr val="bg1"/>
              </a:solidFill>
              <a:latin typeface="仿宋_GB2312" panose="02010609030101010101" pitchFamily="1" charset="-122"/>
              <a:ea typeface="仿宋_GB2312" panose="02010609030101010101" pitchFamily="1" charset="-122"/>
            </a:endParaRPr>
          </a:p>
        </p:txBody>
      </p:sp>
      <p:sp>
        <p:nvSpPr>
          <p:cNvPr id="63500" name="Rectangle 2"/>
          <p:cNvSpPr>
            <a:spLocks noGrp="1"/>
          </p:cNvSpPr>
          <p:nvPr/>
        </p:nvSpPr>
        <p:spPr>
          <a:xfrm>
            <a:off x="395288" y="331788"/>
            <a:ext cx="7848600" cy="647700"/>
          </a:xfrm>
          <a:prstGeom prst="rect">
            <a:avLst/>
          </a:prstGeom>
          <a:noFill/>
          <a:ln w="9525">
            <a:noFill/>
          </a:ln>
        </p:spPr>
        <p:txBody>
          <a:bodyPr wrap="square" anchor="t"/>
          <a:p>
            <a:pPr lvl="0" indent="0" eaLnBrk="0" hangingPunct="0">
              <a:lnSpc>
                <a:spcPct val="120000"/>
              </a:lnSpc>
            </a:pPr>
            <a:r>
              <a:rPr lang="zh-CN" altLang="en-US" sz="2400" dirty="0">
                <a:solidFill>
                  <a:srgbClr val="FF0000"/>
                </a:solidFill>
                <a:latin typeface="Arial" panose="020B0604020202020204" pitchFamily="34" charset="0"/>
                <a:ea typeface="黑体" panose="02010600030101010101" pitchFamily="1" charset="-122"/>
              </a:rPr>
              <a:t>当前农业面临“上、下、左、右”四个方面的约束：</a:t>
            </a:r>
            <a:endParaRPr lang="zh-CN" altLang="en-US" sz="2400" dirty="0">
              <a:solidFill>
                <a:srgbClr val="FF0000"/>
              </a:solidFill>
              <a:latin typeface="Arial" panose="020B0604020202020204" pitchFamily="34" charset="0"/>
              <a:ea typeface="黑体" panose="02010600030101010101" pitchFamily="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文本框 1"/>
          <p:cNvSpPr txBox="1"/>
          <p:nvPr/>
        </p:nvSpPr>
        <p:spPr>
          <a:xfrm>
            <a:off x="311150" y="2171700"/>
            <a:ext cx="8651875" cy="4365625"/>
          </a:xfrm>
          <a:prstGeom prst="rect">
            <a:avLst/>
          </a:prstGeom>
          <a:solidFill>
            <a:schemeClr val="bg1"/>
          </a:solidFill>
          <a:ln w="9525">
            <a:noFill/>
          </a:ln>
        </p:spPr>
        <p:txBody>
          <a:bodyPr wrap="square" anchor="t">
            <a:spAutoFit/>
          </a:bodyPr>
          <a:p>
            <a:pPr lvl="0" indent="0">
              <a:lnSpc>
                <a:spcPct val="130000"/>
              </a:lnSpc>
            </a:pPr>
            <a:r>
              <a:rPr lang="en-US" altLang="zh-CN" sz="2400">
                <a:latin typeface="Arial" panose="020B0604020202020204" pitchFamily="34" charset="0"/>
                <a:ea typeface="宋体" panose="02010600030101010101" pitchFamily="2" charset="-122"/>
              </a:rPr>
              <a:t>        </a:t>
            </a:r>
            <a:r>
              <a:rPr lang="zh-CN" altLang="en-US" sz="2400">
                <a:latin typeface="Arial" panose="020B0604020202020204" pitchFamily="34" charset="0"/>
                <a:ea typeface="宋体" panose="02010600030101010101" pitchFamily="2" charset="-122"/>
              </a:rPr>
              <a:t>经过多年不懈努力，我国农业农村发展不断迈上新台阶，已进入新的历史阶段。农业的主要矛盾由总量不足转变为结构性矛盾，突出表现为阶段性供过于求和供给不足并存，矛盾的主要方面在供给侧。近几年，我国在农业转方式、调结构、促改革等方面进行积极探索，为进一步推进农业转型升级打下一定基础，但农产品供求结构失衡、要素配置不合理、资源环境压力大、农民收入持续增长乏力等问题仍很突出，增加产量与提升品质、成本攀升与价格低迷、库存高企与销售不畅、小生产与大市场、国内外价格倒挂等矛盾亟待破解。</a:t>
            </a:r>
            <a:endParaRPr lang="zh-CN" altLang="en-US" sz="2400">
              <a:latin typeface="Arial" panose="020B0604020202020204" pitchFamily="34" charset="0"/>
              <a:ea typeface="宋体" panose="02010600030101010101" pitchFamily="2" charset="-122"/>
            </a:endParaRPr>
          </a:p>
        </p:txBody>
      </p:sp>
      <p:pic>
        <p:nvPicPr>
          <p:cNvPr id="12290" name="图片 2"/>
          <p:cNvPicPr>
            <a:picLocks noChangeAspect="1"/>
          </p:cNvPicPr>
          <p:nvPr/>
        </p:nvPicPr>
        <p:blipFill>
          <a:blip r:embed="rId1"/>
          <a:stretch>
            <a:fillRect/>
          </a:stretch>
        </p:blipFill>
        <p:spPr>
          <a:xfrm>
            <a:off x="6016625" y="90488"/>
            <a:ext cx="2946400" cy="1944687"/>
          </a:xfrm>
          <a:prstGeom prst="rect">
            <a:avLst/>
          </a:prstGeom>
          <a:noFill/>
          <a:ln w="9525">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Rectangle 2"/>
          <p:cNvSpPr>
            <a:spLocks noGrp="1"/>
          </p:cNvSpPr>
          <p:nvPr>
            <p:ph type="body" sz="half"/>
          </p:nvPr>
        </p:nvSpPr>
        <p:spPr>
          <a:xfrm>
            <a:off x="971550" y="1268413"/>
            <a:ext cx="6834188" cy="936625"/>
          </a:xfrm>
        </p:spPr>
        <p:txBody>
          <a:bodyPr wrap="square" anchor="t"/>
          <a:lstStyle>
            <a:lvl1pPr lvl="0">
              <a:defRPr sz="2800"/>
            </a:lvl1pPr>
            <a:lvl2pPr lvl="1">
              <a:defRPr sz="2400"/>
            </a:lvl2pPr>
            <a:lvl3pPr lvl="2">
              <a:defRPr sz="2000"/>
            </a:lvl3pPr>
            <a:lvl4pPr lvl="3">
              <a:defRPr sz="1800"/>
            </a:lvl4pPr>
            <a:lvl5pPr lvl="4">
              <a:defRPr sz="1800"/>
            </a:lvl5pPr>
          </a:lstStyle>
          <a:p>
            <a:pPr lvl="0" indent="-342900">
              <a:lnSpc>
                <a:spcPct val="120000"/>
              </a:lnSpc>
            </a:pPr>
            <a:r>
              <a:rPr lang="zh-CN" altLang="en-US" sz="2400">
                <a:ea typeface="黑体" panose="02010600030101010101" pitchFamily="1" charset="-122"/>
              </a:rPr>
              <a:t>深化农村改革：</a:t>
            </a:r>
            <a:r>
              <a:rPr lang="zh-CN" altLang="en-US" sz="2400">
                <a:latin typeface="楷体" panose="02010609060101010101" pitchFamily="1" charset="-122"/>
                <a:ea typeface="楷体" panose="02010609060101010101" pitchFamily="1" charset="-122"/>
              </a:rPr>
              <a:t>转方式、调结构、供给侧</a:t>
            </a:r>
            <a:endParaRPr lang="zh-CN" altLang="en-US" sz="2400">
              <a:latin typeface="楷体" panose="02010609060101010101" pitchFamily="1" charset="-122"/>
              <a:ea typeface="楷体" panose="02010609060101010101" pitchFamily="1" charset="-122"/>
            </a:endParaRPr>
          </a:p>
          <a:p>
            <a:pPr lvl="0" indent="-342900">
              <a:lnSpc>
                <a:spcPct val="150000"/>
              </a:lnSpc>
            </a:pPr>
            <a:r>
              <a:rPr lang="zh-CN" altLang="en-US" sz="2400">
                <a:ea typeface="黑体" panose="02010600030101010101" pitchFamily="1" charset="-122"/>
              </a:rPr>
              <a:t>发展现代农业</a:t>
            </a:r>
            <a:endParaRPr lang="zh-CN" altLang="en-US" sz="2400">
              <a:ea typeface="黑体" panose="02010600030101010101" pitchFamily="1" charset="-122"/>
            </a:endParaRPr>
          </a:p>
        </p:txBody>
      </p:sp>
      <p:pic>
        <p:nvPicPr>
          <p:cNvPr id="52227" name="Picture 3"/>
          <p:cNvPicPr>
            <a:picLocks noGrp="1" noChangeAspect="1"/>
          </p:cNvPicPr>
          <p:nvPr>
            <p:ph sz="quarter" idx="4294967295"/>
          </p:nvPr>
        </p:nvPicPr>
        <p:blipFill>
          <a:blip r:embed="rId1"/>
          <a:stretch>
            <a:fillRect/>
          </a:stretch>
        </p:blipFill>
        <p:spPr>
          <a:xfrm>
            <a:off x="4643438" y="2925763"/>
            <a:ext cx="3967163" cy="2963863"/>
          </a:xfrm>
          <a:solidFill>
            <a:schemeClr val="lt1"/>
          </a:solidFill>
        </p:spPr>
      </p:pic>
      <p:pic>
        <p:nvPicPr>
          <p:cNvPr id="52228" name="Picture 4"/>
          <p:cNvPicPr>
            <a:picLocks noGrp="1" noChangeAspect="1"/>
          </p:cNvPicPr>
          <p:nvPr>
            <p:ph sz="quarter" idx="4294967295"/>
          </p:nvPr>
        </p:nvPicPr>
        <p:blipFill>
          <a:blip r:embed="rId2"/>
          <a:stretch>
            <a:fillRect/>
          </a:stretch>
        </p:blipFill>
        <p:spPr>
          <a:xfrm>
            <a:off x="539750" y="2925763"/>
            <a:ext cx="3960813" cy="2960688"/>
          </a:xfrm>
          <a:solidFill>
            <a:schemeClr val="lt1"/>
          </a:solidFill>
        </p:spPr>
      </p:pic>
      <p:sp>
        <p:nvSpPr>
          <p:cNvPr id="64516" name="标题 1"/>
          <p:cNvSpPr txBox="1"/>
          <p:nvPr/>
        </p:nvSpPr>
        <p:spPr>
          <a:xfrm>
            <a:off x="323850" y="333375"/>
            <a:ext cx="2592388"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农业出路：</a:t>
            </a:r>
            <a:endParaRPr lang="zh-CN" altLang="en-US" sz="3200" dirty="0">
              <a:latin typeface="宋体" panose="02010600030101010101" pitchFamily="2" charset="-122"/>
              <a:ea typeface="宋体" panose="02010600030101010101" pitchFamily="2" charset="-122"/>
            </a:endParaRPr>
          </a:p>
        </p:txBody>
      </p:sp>
      <p:pic>
        <p:nvPicPr>
          <p:cNvPr id="64517" name="图片 2"/>
          <p:cNvPicPr>
            <a:picLocks noChangeAspect="1"/>
          </p:cNvPicPr>
          <p:nvPr/>
        </p:nvPicPr>
        <p:blipFill>
          <a:blip r:embed="rId3"/>
          <a:stretch>
            <a:fillRect/>
          </a:stretch>
        </p:blipFill>
        <p:spPr>
          <a:xfrm>
            <a:off x="7289800" y="238125"/>
            <a:ext cx="1762125" cy="19050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2226">
                                            <p:txEl>
                                              <p:charRg st="0" end="19"/>
                                            </p:txEl>
                                          </p:spTgt>
                                        </p:tgtEl>
                                        <p:attrNameLst>
                                          <p:attrName>style.visibility</p:attrName>
                                        </p:attrNameLst>
                                      </p:cBhvr>
                                      <p:to>
                                        <p:strVal val="visible"/>
                                      </p:to>
                                    </p:set>
                                    <p:animEffect transition="in" filter="wipe(up)">
                                      <p:cBhvr>
                                        <p:cTn id="7" dur="1000"/>
                                        <p:tgtEl>
                                          <p:spTgt spid="52226">
                                            <p:txEl>
                                              <p:charRg st="0" end="19"/>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2226">
                                            <p:txEl>
                                              <p:charRg st="19" end="26"/>
                                            </p:txEl>
                                          </p:spTgt>
                                        </p:tgtEl>
                                        <p:attrNameLst>
                                          <p:attrName>style.visibility</p:attrName>
                                        </p:attrNameLst>
                                      </p:cBhvr>
                                      <p:to>
                                        <p:strVal val="visible"/>
                                      </p:to>
                                    </p:set>
                                    <p:animEffect transition="in" filter="wipe(up)">
                                      <p:cBhvr>
                                        <p:cTn id="10" dur="1000"/>
                                        <p:tgtEl>
                                          <p:spTgt spid="52226">
                                            <p:txEl>
                                              <p:charRg st="19" end="26"/>
                                            </p:txEl>
                                          </p:spTgt>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52228"/>
                                        </p:tgtEl>
                                        <p:attrNameLst>
                                          <p:attrName>style.visibility</p:attrName>
                                        </p:attrNameLst>
                                      </p:cBhvr>
                                      <p:to>
                                        <p:strVal val="visible"/>
                                      </p:to>
                                    </p:set>
                                    <p:animEffect transition="in" filter="wipe(up)">
                                      <p:cBhvr>
                                        <p:cTn id="14" dur="1000"/>
                                        <p:tgtEl>
                                          <p:spTgt spid="52228"/>
                                        </p:tgtEl>
                                      </p:cBhvr>
                                    </p:animEffect>
                                  </p:childTnLst>
                                </p:cTn>
                              </p:par>
                              <p:par>
                                <p:cTn id="15" presetID="22" presetClass="entr" presetSubtype="1" fill="hold" nodeType="withEffect">
                                  <p:stCondLst>
                                    <p:cond delay="0"/>
                                  </p:stCondLst>
                                  <p:childTnLst>
                                    <p:set>
                                      <p:cBhvr>
                                        <p:cTn id="16" dur="1" fill="hold">
                                          <p:stCondLst>
                                            <p:cond delay="0"/>
                                          </p:stCondLst>
                                        </p:cTn>
                                        <p:tgtEl>
                                          <p:spTgt spid="52227"/>
                                        </p:tgtEl>
                                        <p:attrNameLst>
                                          <p:attrName>style.visibility</p:attrName>
                                        </p:attrNameLst>
                                      </p:cBhvr>
                                      <p:to>
                                        <p:strVal val="visible"/>
                                      </p:to>
                                    </p:set>
                                    <p:animEffect transition="in" filter="wipe(up)">
                                      <p:cBhvr>
                                        <p:cTn id="17" dur="10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标题 1"/>
          <p:cNvSpPr txBox="1"/>
          <p:nvPr/>
        </p:nvSpPr>
        <p:spPr>
          <a:xfrm>
            <a:off x="323850" y="333375"/>
            <a:ext cx="6048375"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农业出路：</a:t>
            </a:r>
            <a:r>
              <a:rPr lang="zh-CN" altLang="en-US" sz="3200" dirty="0">
                <a:latin typeface="Arial" panose="020B0604020202020204" pitchFamily="34" charset="0"/>
                <a:ea typeface="宋体" panose="02010600030101010101" pitchFamily="2" charset="-122"/>
                <a:sym typeface="Arial" panose="020B0604020202020204" pitchFamily="34" charset="0"/>
              </a:rPr>
              <a:t>转</a:t>
            </a:r>
            <a:r>
              <a:rPr lang="zh-CN" altLang="en-US" sz="3200" dirty="0">
                <a:latin typeface="Arial" panose="020B0604020202020204" pitchFamily="34" charset="0"/>
                <a:ea typeface="宋体" panose="02010600030101010101" pitchFamily="2" charset="-122"/>
              </a:rPr>
              <a:t>方式、调结构</a:t>
            </a:r>
            <a:endParaRPr lang="zh-CN" altLang="en-US" sz="3200" dirty="0">
              <a:latin typeface="Arial" panose="020B0604020202020204" pitchFamily="34" charset="0"/>
              <a:ea typeface="宋体" panose="02010600030101010101" pitchFamily="2" charset="-122"/>
            </a:endParaRPr>
          </a:p>
        </p:txBody>
      </p:sp>
      <p:sp>
        <p:nvSpPr>
          <p:cNvPr id="65538" name="矩形 33794"/>
          <p:cNvSpPr/>
          <p:nvPr/>
        </p:nvSpPr>
        <p:spPr>
          <a:xfrm>
            <a:off x="220663" y="2276475"/>
            <a:ext cx="8672512" cy="2990850"/>
          </a:xfrm>
          <a:prstGeom prst="rect">
            <a:avLst/>
          </a:prstGeom>
          <a:solidFill>
            <a:schemeClr val="bg1"/>
          </a:solidFill>
          <a:ln w="9525">
            <a:noFill/>
          </a:ln>
          <a:effectLst>
            <a:prstShdw prst="shdw17" dist="17961" dir="2699999">
              <a:srgbClr val="999999"/>
            </a:prstShdw>
          </a:effectLst>
        </p:spPr>
        <p:txBody>
          <a:bodyPr wrap="square" lIns="90170" tIns="46990" rIns="90170" bIns="46990" anchor="ctr">
            <a:spAutoFit/>
          </a:bodyPr>
          <a:p>
            <a:pPr lvl="0" indent="0">
              <a:lnSpc>
                <a:spcPct val="170000"/>
              </a:lnSpc>
            </a:pPr>
            <a:r>
              <a:rPr lang="zh-CN" altLang="en-US" sz="2000" dirty="0">
                <a:solidFill>
                  <a:srgbClr val="FF0000"/>
                </a:solidFill>
                <a:latin typeface="Arial" panose="020B0604020202020204" pitchFamily="34" charset="0"/>
                <a:ea typeface="宋体" panose="02010600030101010101" pitchFamily="2" charset="-122"/>
              </a:rPr>
              <a:t>转方式：</a:t>
            </a:r>
            <a:r>
              <a:rPr lang="zh-CN" altLang="en-US" sz="2000" dirty="0">
                <a:latin typeface="Arial" panose="020B0604020202020204" pitchFamily="34" charset="0"/>
                <a:ea typeface="宋体" panose="02010600030101010101" pitchFamily="2" charset="-122"/>
              </a:rPr>
              <a:t>重点是推动农业发展由数量增长为主真正转到数量质量效益并重上来，由依靠资源和物质投入真正转到依靠科技进步和提高劳动者素质上来。</a:t>
            </a:r>
            <a:endParaRPr lang="zh-CN" altLang="en-US" sz="2000" dirty="0">
              <a:latin typeface="Arial" panose="020B0604020202020204" pitchFamily="34" charset="0"/>
              <a:ea typeface="宋体" panose="02010600030101010101" pitchFamily="2" charset="-122"/>
            </a:endParaRPr>
          </a:p>
          <a:p>
            <a:pPr lvl="0" indent="0">
              <a:lnSpc>
                <a:spcPct val="170000"/>
              </a:lnSpc>
            </a:pPr>
            <a:r>
              <a:rPr lang="zh-CN" altLang="en-US" sz="2000" dirty="0">
                <a:solidFill>
                  <a:srgbClr val="FF0000"/>
                </a:solidFill>
                <a:latin typeface="Arial" panose="020B0604020202020204" pitchFamily="34" charset="0"/>
                <a:ea typeface="宋体" panose="02010600030101010101" pitchFamily="2" charset="-122"/>
                <a:sym typeface="Arial" panose="020B0604020202020204" pitchFamily="34" charset="0"/>
              </a:rPr>
              <a:t>调结构，</a:t>
            </a:r>
            <a:r>
              <a:rPr lang="zh-CN" altLang="en-US" sz="2000" dirty="0">
                <a:latin typeface="Arial" panose="020B0604020202020204" pitchFamily="34" charset="0"/>
                <a:ea typeface="宋体" panose="02010600030101010101" pitchFamily="2" charset="-122"/>
              </a:rPr>
              <a:t>重点是根据市场需求变化和资源禀赋特点，科学确定主要农产品自给水平、生产优先序和区域布局，在确保“谷物基本自给、口粮绝对安全”的前提下，不断优化种养结构、产品结构、区域结构。</a:t>
            </a:r>
            <a:endParaRPr lang="zh-CN" altLang="en-US" sz="2000" dirty="0">
              <a:latin typeface="Arial" panose="020B0604020202020204" pitchFamily="34" charset="0"/>
              <a:ea typeface="宋体" panose="02010600030101010101" pitchFamily="2" charset="-122"/>
            </a:endParaRPr>
          </a:p>
          <a:p>
            <a:pPr lvl="0" indent="0"/>
            <a:endParaRPr lang="zh-CN" altLang="en-US" sz="2000" dirty="0">
              <a:latin typeface="Arial" panose="020B0604020202020204" pitchFamily="34" charset="0"/>
              <a:ea typeface="宋体" panose="02010600030101010101" pitchFamily="2" charset="-122"/>
            </a:endParaRPr>
          </a:p>
        </p:txBody>
      </p:sp>
      <p:sp>
        <p:nvSpPr>
          <p:cNvPr id="65539" name="文本框 33795"/>
          <p:cNvSpPr txBox="1"/>
          <p:nvPr/>
        </p:nvSpPr>
        <p:spPr>
          <a:xfrm>
            <a:off x="220663" y="1412875"/>
            <a:ext cx="8785225" cy="457200"/>
          </a:xfrm>
          <a:prstGeom prst="rect">
            <a:avLst/>
          </a:prstGeom>
          <a:noFill/>
          <a:ln w="9525">
            <a:noFill/>
          </a:ln>
        </p:spPr>
        <p:txBody>
          <a:bodyPr wrap="square" anchor="t">
            <a:spAutoFit/>
          </a:bodyPr>
          <a:p>
            <a:pPr lvl="0" indent="0"/>
            <a:r>
              <a:rPr lang="zh-CN" altLang="en-US" sz="2400" dirty="0">
                <a:latin typeface="黑体" panose="02010600030101010101" pitchFamily="1" charset="-122"/>
                <a:ea typeface="黑体" panose="02010600030101010101" pitchFamily="1" charset="-122"/>
              </a:rPr>
              <a:t>2014年全国农业工作会议：转方式调结构、加快推进农业现代化</a:t>
            </a:r>
            <a:endParaRPr lang="zh-CN" altLang="en-US" sz="2400" dirty="0">
              <a:latin typeface="黑体" panose="02010600030101010101" pitchFamily="1" charset="-122"/>
              <a:ea typeface="黑体" panose="02010600030101010101" pitchFamily="1"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矩形 34817"/>
          <p:cNvSpPr/>
          <p:nvPr/>
        </p:nvSpPr>
        <p:spPr>
          <a:xfrm>
            <a:off x="395288" y="2205038"/>
            <a:ext cx="8535987" cy="3935412"/>
          </a:xfrm>
          <a:prstGeom prst="rect">
            <a:avLst/>
          </a:prstGeom>
          <a:solidFill>
            <a:schemeClr val="bg1"/>
          </a:solidFill>
          <a:ln w="9525">
            <a:noFill/>
          </a:ln>
          <a:effectLst>
            <a:prstShdw prst="shdw17" dist="17961" dir="2699999">
              <a:srgbClr val="999999"/>
            </a:prstShdw>
          </a:effectLst>
        </p:spPr>
        <p:txBody>
          <a:bodyPr wrap="square" lIns="90170" tIns="46990" rIns="90170" bIns="46990" anchor="ctr">
            <a:spAutoFit/>
          </a:bodyPr>
          <a:p>
            <a:pPr lvl="0" indent="0"/>
            <a:r>
              <a:rPr lang="en-US" altLang="x-none" dirty="0">
                <a:solidFill>
                  <a:srgbClr val="C00000"/>
                </a:solidFill>
                <a:latin typeface="黑体" panose="02010600030101010101" pitchFamily="1" charset="-122"/>
                <a:ea typeface="黑体" panose="02010600030101010101" pitchFamily="1" charset="-122"/>
              </a:rPr>
              <a:t>韩部长：</a:t>
            </a:r>
            <a:r>
              <a:rPr lang="zh-CN" altLang="en-US" dirty="0">
                <a:latin typeface="Arial" panose="020B0604020202020204" pitchFamily="34" charset="0"/>
                <a:ea typeface="宋体" panose="02010600030101010101" pitchFamily="2" charset="-122"/>
              </a:rPr>
              <a:t>农业的供给侧也要进行结构性的调整和改革。现在农业连年丰收，库存充裕，突出问题是在结构方面，有的农产品多了，比如玉米，有的品种缺，比如大豆。在农产品质量方面，“大路货”多，优质的、品牌的不多。</a:t>
            </a:r>
            <a:endParaRPr lang="zh-CN" altLang="en-US" dirty="0">
              <a:latin typeface="Arial" panose="020B0604020202020204" pitchFamily="34" charset="0"/>
              <a:ea typeface="宋体" panose="02010600030101010101" pitchFamily="2" charset="-122"/>
            </a:endParaRPr>
          </a:p>
          <a:p>
            <a:pPr lvl="0" indent="0"/>
            <a:r>
              <a:rPr lang="zh-CN" altLang="en-US" dirty="0">
                <a:latin typeface="Arial" panose="020B0604020202020204" pitchFamily="34" charset="0"/>
                <a:ea typeface="宋体" panose="02010600030101010101" pitchFamily="2" charset="-122"/>
              </a:rPr>
              <a:t>　　改革的目的，一是适应消费升级，提高农业供给体系的质量和效率。二是推动转型升级，提高农业质量、效益和竞争力。三是扬长补短，</a:t>
            </a:r>
            <a:r>
              <a:rPr lang="zh-CN" altLang="en-US" dirty="0">
                <a:latin typeface="Arial" panose="020B0604020202020204" pitchFamily="34" charset="0"/>
                <a:ea typeface="宋体" panose="02010600030101010101" pitchFamily="2" charset="-122"/>
                <a:sym typeface="Arial" panose="020B0604020202020204" pitchFamily="34" charset="0"/>
              </a:rPr>
              <a:t>巩固</a:t>
            </a:r>
            <a:r>
              <a:rPr lang="zh-CN" altLang="en-US" dirty="0">
                <a:latin typeface="Arial" panose="020B0604020202020204" pitchFamily="34" charset="0"/>
                <a:ea typeface="宋体" panose="02010600030101010101" pitchFamily="2" charset="-122"/>
              </a:rPr>
              <a:t>生产能力，</a:t>
            </a:r>
            <a:r>
              <a:rPr lang="zh-CN" altLang="en-US" dirty="0">
                <a:latin typeface="Arial" panose="020B0604020202020204" pitchFamily="34" charset="0"/>
                <a:ea typeface="宋体" panose="02010600030101010101" pitchFamily="2" charset="-122"/>
                <a:sym typeface="Arial" panose="020B0604020202020204" pitchFamily="34" charset="0"/>
              </a:rPr>
              <a:t>改善</a:t>
            </a:r>
            <a:r>
              <a:rPr lang="zh-CN" altLang="en-US" dirty="0">
                <a:latin typeface="Arial" panose="020B0604020202020204" pitchFamily="34" charset="0"/>
                <a:ea typeface="宋体" panose="02010600030101010101" pitchFamily="2" charset="-122"/>
              </a:rPr>
              <a:t>资源环境压力。</a:t>
            </a:r>
            <a:endParaRPr lang="zh-CN" altLang="en-US" dirty="0">
              <a:latin typeface="Arial" panose="020B0604020202020204" pitchFamily="34" charset="0"/>
              <a:ea typeface="宋体" panose="02010600030101010101" pitchFamily="2" charset="-122"/>
            </a:endParaRPr>
          </a:p>
          <a:p>
            <a:pPr lvl="0" indent="0"/>
            <a:r>
              <a:rPr lang="zh-CN" altLang="en-US" dirty="0">
                <a:latin typeface="Arial" panose="020B0604020202020204" pitchFamily="34" charset="0"/>
                <a:ea typeface="宋体" panose="02010600030101010101" pitchFamily="2" charset="-122"/>
                <a:sym typeface="Arial" panose="020B0604020202020204" pitchFamily="34" charset="0"/>
              </a:rPr>
              <a:t>　　</a:t>
            </a:r>
            <a:r>
              <a:rPr lang="zh-CN" altLang="en-US" dirty="0">
                <a:latin typeface="Arial" panose="020B0604020202020204" pitchFamily="34" charset="0"/>
                <a:ea typeface="宋体" panose="02010600030101010101" pitchFamily="2" charset="-122"/>
              </a:rPr>
              <a:t>推进农业供给侧结构性改革，当前要重点抓三件事。第一件事，调减玉米。现在粮食库存多，主要是玉米多。要推进粮改饲、粮豆轮作，甚至开展休耕试点。第二件事，增加大豆。搞好目标价格试点，开展大豆品种攻关，产业链建设。第三，提升牛奶。我们人均奶制品占有量从2000年的不到8公斤，提高到近30公斤。但大批国人到国外抢购奶粉，这是中国奶业人的耻辱。</a:t>
            </a:r>
            <a:endParaRPr lang="zh-CN" altLang="en-US" dirty="0">
              <a:latin typeface="Arial" panose="020B0604020202020204" pitchFamily="34" charset="0"/>
              <a:ea typeface="宋体" panose="02010600030101010101" pitchFamily="2" charset="-122"/>
            </a:endParaRPr>
          </a:p>
          <a:p>
            <a:pPr lvl="0" indent="0"/>
            <a:r>
              <a:rPr lang="zh-CN" altLang="en-US" dirty="0">
                <a:latin typeface="Arial" panose="020B0604020202020204" pitchFamily="34" charset="0"/>
                <a:ea typeface="宋体" panose="02010600030101010101" pitchFamily="2" charset="-122"/>
              </a:rPr>
              <a:t>       总之，推进供给侧结构性改革，使我们农业的生产更加符合市场、更加适应消费、更加提高效益，提高竞争力，使我们的生产和消费两端、农民和市民两方面都能够得到好处。</a:t>
            </a:r>
            <a:endParaRPr lang="zh-CN" altLang="en-US" dirty="0">
              <a:latin typeface="Arial" panose="020B0604020202020204" pitchFamily="34" charset="0"/>
              <a:ea typeface="宋体" panose="02010600030101010101" pitchFamily="2" charset="-122"/>
            </a:endParaRPr>
          </a:p>
        </p:txBody>
      </p:sp>
      <p:sp>
        <p:nvSpPr>
          <p:cNvPr id="66562" name="标题 1"/>
          <p:cNvSpPr txBox="1"/>
          <p:nvPr/>
        </p:nvSpPr>
        <p:spPr>
          <a:xfrm>
            <a:off x="323850" y="333375"/>
            <a:ext cx="6048375" cy="563563"/>
          </a:xfrm>
          <a:prstGeom prst="rect">
            <a:avLst/>
          </a:prstGeom>
          <a:noFill/>
          <a:ln w="9525">
            <a:noFill/>
          </a:ln>
        </p:spPr>
        <p:txBody>
          <a:bodyPr wrap="square"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农业出路：</a:t>
            </a:r>
            <a:r>
              <a:rPr lang="zh-CN" altLang="en-US" sz="3200" dirty="0">
                <a:latin typeface="Arial" panose="020B0604020202020204" pitchFamily="34" charset="0"/>
                <a:ea typeface="黑体" panose="02010600030101010101" pitchFamily="1" charset="-122"/>
                <a:sym typeface="Arial" panose="020B0604020202020204" pitchFamily="34" charset="0"/>
              </a:rPr>
              <a:t>供给侧结构性改革</a:t>
            </a:r>
            <a:endParaRPr lang="zh-CN" altLang="en-US" sz="3200" dirty="0">
              <a:latin typeface="Arial" panose="020B0604020202020204" pitchFamily="34" charset="0"/>
              <a:ea typeface="黑体" panose="02010600030101010101" pitchFamily="1" charset="-122"/>
              <a:sym typeface="Arial" panose="020B0604020202020204" pitchFamily="34" charset="0"/>
            </a:endParaRPr>
          </a:p>
        </p:txBody>
      </p:sp>
      <p:sp>
        <p:nvSpPr>
          <p:cNvPr id="66563" name="文本框 1"/>
          <p:cNvSpPr txBox="1"/>
          <p:nvPr/>
        </p:nvSpPr>
        <p:spPr>
          <a:xfrm>
            <a:off x="455613" y="1125538"/>
            <a:ext cx="8275637" cy="914400"/>
          </a:xfrm>
          <a:prstGeom prst="rect">
            <a:avLst/>
          </a:prstGeom>
          <a:noFill/>
          <a:ln w="9525">
            <a:noFill/>
          </a:ln>
        </p:spPr>
        <p:txBody>
          <a:bodyPr wrap="square" anchor="t">
            <a:spAutoFit/>
          </a:bodyPr>
          <a:p>
            <a:pPr lvl="0" indent="0" eaLnBrk="0" hangingPunct="0"/>
            <a:r>
              <a:rPr lang="en-US" altLang="x-none" dirty="0">
                <a:solidFill>
                  <a:srgbClr val="C00000"/>
                </a:solidFill>
                <a:latin typeface="黑体" panose="02010600030101010101" pitchFamily="1" charset="-122"/>
                <a:ea typeface="黑体" panose="02010600030101010101" pitchFamily="1" charset="-122"/>
                <a:sym typeface="Arial" panose="020B0604020202020204" pitchFamily="34" charset="0"/>
              </a:rPr>
              <a:t>2016</a:t>
            </a:r>
            <a:r>
              <a:rPr lang="zh-CN" altLang="en-US" dirty="0">
                <a:solidFill>
                  <a:srgbClr val="C00000"/>
                </a:solidFill>
                <a:latin typeface="黑体" panose="02010600030101010101" pitchFamily="1" charset="-122"/>
                <a:ea typeface="黑体" panose="02010600030101010101" pitchFamily="1" charset="-122"/>
                <a:sym typeface="Arial" panose="020B0604020202020204" pitchFamily="34" charset="0"/>
              </a:rPr>
              <a:t>年</a:t>
            </a:r>
            <a:r>
              <a:rPr lang="en-US" altLang="x-none" dirty="0">
                <a:solidFill>
                  <a:srgbClr val="C00000"/>
                </a:solidFill>
                <a:latin typeface="黑体" panose="02010600030101010101" pitchFamily="1" charset="-122"/>
                <a:ea typeface="黑体" panose="02010600030101010101" pitchFamily="1" charset="-122"/>
                <a:sym typeface="Arial" panose="020B0604020202020204" pitchFamily="34" charset="0"/>
              </a:rPr>
              <a:t>“</a:t>
            </a:r>
            <a:r>
              <a:rPr lang="zh-CN" altLang="en-US" dirty="0">
                <a:solidFill>
                  <a:srgbClr val="C00000"/>
                </a:solidFill>
                <a:latin typeface="黑体" panose="02010600030101010101" pitchFamily="1" charset="-122"/>
                <a:ea typeface="黑体" panose="02010600030101010101" pitchFamily="1" charset="-122"/>
                <a:sym typeface="Arial" panose="020B0604020202020204" pitchFamily="34" charset="0"/>
              </a:rPr>
              <a:t>两会</a:t>
            </a:r>
            <a:r>
              <a:rPr lang="en-US" altLang="x-none" dirty="0">
                <a:solidFill>
                  <a:srgbClr val="C00000"/>
                </a:solidFill>
                <a:latin typeface="黑体" panose="02010600030101010101" pitchFamily="1" charset="-122"/>
                <a:ea typeface="黑体" panose="02010600030101010101" pitchFamily="1" charset="-122"/>
                <a:sym typeface="Arial" panose="020B0604020202020204" pitchFamily="34" charset="0"/>
              </a:rPr>
              <a:t>”</a:t>
            </a:r>
            <a:r>
              <a:rPr lang="zh-CN" altLang="en-US" dirty="0">
                <a:solidFill>
                  <a:srgbClr val="C00000"/>
                </a:solidFill>
                <a:latin typeface="黑体" panose="02010600030101010101" pitchFamily="1" charset="-122"/>
                <a:ea typeface="黑体" panose="02010600030101010101" pitchFamily="1" charset="-122"/>
                <a:sym typeface="Arial" panose="020B0604020202020204" pitchFamily="34" charset="0"/>
              </a:rPr>
              <a:t>记者：</a:t>
            </a:r>
            <a:r>
              <a:rPr lang="zh-CN" altLang="en-US" dirty="0">
                <a:latin typeface="Arial" panose="020B0604020202020204" pitchFamily="34" charset="0"/>
                <a:ea typeface="宋体" panose="02010600030101010101" pitchFamily="2" charset="-122"/>
                <a:sym typeface="Arial" panose="020B0604020202020204" pitchFamily="34" charset="0"/>
              </a:rPr>
              <a:t>去年年底中央农村工作会议以及今年的一号文件都提出要加快推进农业供给侧结构性改革，请问农业供给侧结构性改革的内涵是什么？下一步农业部会推行什么样的措施来推进农业供给侧结构性改革？</a:t>
            </a:r>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85" name="Picture 2"/>
          <p:cNvPicPr>
            <a:picLocks noChangeAspect="1"/>
          </p:cNvPicPr>
          <p:nvPr/>
        </p:nvPicPr>
        <p:blipFill>
          <a:blip r:embed="rId1"/>
          <a:stretch>
            <a:fillRect/>
          </a:stretch>
        </p:blipFill>
        <p:spPr>
          <a:xfrm>
            <a:off x="0" y="0"/>
            <a:ext cx="9144000" cy="900113"/>
          </a:xfrm>
          <a:prstGeom prst="rect">
            <a:avLst/>
          </a:prstGeom>
          <a:noFill/>
          <a:ln w="9525">
            <a:noFill/>
          </a:ln>
        </p:spPr>
      </p:pic>
      <p:sp>
        <p:nvSpPr>
          <p:cNvPr id="67586" name="Rectangle 2"/>
          <p:cNvSpPr>
            <a:spLocks noGrp="1"/>
          </p:cNvSpPr>
          <p:nvPr>
            <p:ph type="title"/>
          </p:nvPr>
        </p:nvSpPr>
        <p:spPr/>
        <p:txBody>
          <a:bodyPr wrap="square" anchor="ctr"/>
          <a:p>
            <a:pPr lvl="0" indent="0" eaLnBrk="1" hangingPunct="1"/>
            <a:r>
              <a:rPr lang="zh-CN" altLang="en-US" b="1">
                <a:solidFill>
                  <a:schemeClr val="accent1"/>
                </a:solidFill>
                <a:ea typeface="方正小标宋简体" panose="03000509000000000000" pitchFamily="1" charset="-122"/>
              </a:rPr>
              <a:t>目录</a:t>
            </a:r>
            <a:endParaRPr lang="zh-CN" altLang="en-US" b="1">
              <a:solidFill>
                <a:schemeClr val="accent1"/>
              </a:solidFill>
              <a:ea typeface="方正小标宋简体" panose="03000509000000000000" pitchFamily="1" charset="-122"/>
            </a:endParaRPr>
          </a:p>
        </p:txBody>
      </p:sp>
      <p:sp>
        <p:nvSpPr>
          <p:cNvPr id="67587" name="Text Box 3"/>
          <p:cNvSpPr txBox="1"/>
          <p:nvPr/>
        </p:nvSpPr>
        <p:spPr>
          <a:xfrm>
            <a:off x="1660525" y="722313"/>
            <a:ext cx="184150" cy="366712"/>
          </a:xfrm>
          <a:prstGeom prst="rect">
            <a:avLst/>
          </a:prstGeom>
          <a:noFill/>
          <a:ln w="9525">
            <a:noFill/>
          </a:ln>
        </p:spPr>
        <p:txBody>
          <a:bodyPr wrap="none" anchor="t">
            <a:spAutoFit/>
          </a:bodyPr>
          <a:p>
            <a:pPr lvl="0" indent="0" algn="ctr" eaLnBrk="0" hangingPunct="0"/>
            <a:endParaRPr lang="zh-CN" altLang="en-US" dirty="0">
              <a:solidFill>
                <a:srgbClr val="1D528D"/>
              </a:solidFill>
              <a:latin typeface="Arial" panose="020B0604020202020204" pitchFamily="34" charset="0"/>
              <a:ea typeface="宋体" panose="02010600030101010101" pitchFamily="2" charset="-122"/>
            </a:endParaRPr>
          </a:p>
        </p:txBody>
      </p:sp>
      <p:sp>
        <p:nvSpPr>
          <p:cNvPr id="67588" name="AutoShape 46"/>
          <p:cNvSpPr/>
          <p:nvPr/>
        </p:nvSpPr>
        <p:spPr>
          <a:xfrm rot="5400000">
            <a:off x="-2371725" y="1519238"/>
            <a:ext cx="4822825" cy="4673600"/>
          </a:xfrm>
          <a:custGeom>
            <a:avLst/>
            <a:gdLst/>
            <a:ahLst/>
            <a:cxnLst>
              <a:cxn ang="0">
                <a:pos x="323" y="10641"/>
              </a:cxn>
              <a:cxn ang="0">
                <a:pos x="10800" y="322"/>
              </a:cxn>
              <a:cxn ang="0">
                <a:pos x="21276" y="10641"/>
              </a:cxn>
              <a:cxn ang="0">
                <a:pos x="21598" y="10636"/>
              </a:cxn>
              <a:cxn ang="0">
                <a:pos x="10799" y="0"/>
              </a:cxn>
              <a:cxn ang="0">
                <a:pos x="1" y="10636"/>
              </a:cxn>
              <a:cxn ang="0">
                <a:pos x="323" y="10641"/>
              </a:cxn>
            </a:cxnLst>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rotWithShape="1">
            <a:gsLst>
              <a:gs pos="0">
                <a:srgbClr val="E2E2E2"/>
              </a:gs>
              <a:gs pos="50000">
                <a:schemeClr val="bg2"/>
              </a:gs>
              <a:gs pos="100000">
                <a:srgbClr val="E2E2E2"/>
              </a:gs>
            </a:gsLst>
            <a:lin ang="0" scaled="1"/>
            <a:tileRect/>
          </a:gradFill>
          <a:ln w="9525">
            <a:noFill/>
          </a:ln>
        </p:spPr>
        <p:txBody>
          <a:bodyPr/>
          <a:p>
            <a:endParaRPr lang="zh-CN" altLang="en-US"/>
          </a:p>
        </p:txBody>
      </p:sp>
      <p:sp>
        <p:nvSpPr>
          <p:cNvPr id="67589" name="AutoShape 47"/>
          <p:cNvSpPr/>
          <p:nvPr/>
        </p:nvSpPr>
        <p:spPr>
          <a:xfrm rot="5400000" flipH="1">
            <a:off x="-1965325" y="1958975"/>
            <a:ext cx="4030663" cy="3830638"/>
          </a:xfrm>
          <a:custGeom>
            <a:avLst/>
            <a:gdLst/>
            <a:ahLst/>
            <a:cxnLst>
              <a:cxn ang="0">
                <a:pos x="2004881" y="1916907"/>
              </a:cxn>
              <a:cxn ang="0">
                <a:pos x="2015331" y="1906967"/>
              </a:cxn>
              <a:cxn ang="0">
                <a:pos x="2025781" y="1916729"/>
              </a:cxn>
              <a:cxn ang="0">
                <a:pos x="4030662" y="1916907"/>
              </a:cxn>
              <a:cxn ang="0">
                <a:pos x="2015331" y="0"/>
              </a:cxn>
              <a:cxn ang="0">
                <a:pos x="0" y="1916907"/>
              </a:cxn>
              <a:cxn ang="0">
                <a:pos x="2004881" y="1916907"/>
              </a:cxn>
            </a:cxnLst>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gradFill rotWithShape="1">
            <a:gsLst>
              <a:gs pos="0">
                <a:schemeClr val="hlink">
                  <a:alpha val="35999"/>
                </a:schemeClr>
              </a:gs>
              <a:gs pos="100000">
                <a:srgbClr val="CBEEFF"/>
              </a:gs>
            </a:gsLst>
            <a:lin ang="5400000" scaled="1"/>
            <a:tileRect/>
          </a:gradFill>
          <a:ln w="9525">
            <a:noFill/>
          </a:ln>
        </p:spPr>
        <p:txBody>
          <a:bodyPr/>
          <a:p>
            <a:endParaRPr lang="zh-CN" altLang="en-US"/>
          </a:p>
        </p:txBody>
      </p:sp>
      <p:sp>
        <p:nvSpPr>
          <p:cNvPr id="67590" name="AutoShape 48"/>
          <p:cNvSpPr/>
          <p:nvPr/>
        </p:nvSpPr>
        <p:spPr>
          <a:xfrm>
            <a:off x="2916238" y="4941888"/>
            <a:ext cx="4937125" cy="679450"/>
          </a:xfrm>
          <a:prstGeom prst="roundRect">
            <a:avLst>
              <a:gd name="adj" fmla="val 50000"/>
            </a:avLst>
          </a:prstGeom>
          <a:noFill/>
          <a:ln w="28575" cap="flat" cmpd="sng">
            <a:solidFill>
              <a:schemeClr val="bg2"/>
            </a:solidFill>
            <a:prstDash val="solid"/>
            <a:round/>
            <a:headEnd type="none" w="med" len="med"/>
            <a:tailEnd type="none" w="med" len="med"/>
          </a:ln>
        </p:spPr>
        <p:txBody>
          <a:bodyPr wrap="none" anchor="ctr"/>
          <a:p>
            <a:pPr lvl="0" indent="0" algn="ctr" eaLnBrk="0" hangingPunct="0"/>
            <a:endParaRPr lang="zh-CN" altLang="en-US" sz="3600" dirty="0">
              <a:solidFill>
                <a:srgbClr val="000000"/>
              </a:solidFill>
              <a:latin typeface="黑体" panose="02010600030101010101" pitchFamily="1" charset="-122"/>
              <a:ea typeface="黑体" panose="02010600030101010101" pitchFamily="1" charset="-122"/>
            </a:endParaRPr>
          </a:p>
        </p:txBody>
      </p:sp>
      <p:sp>
        <p:nvSpPr>
          <p:cNvPr id="67591" name="TextBox 2"/>
          <p:cNvSpPr txBox="1"/>
          <p:nvPr/>
        </p:nvSpPr>
        <p:spPr>
          <a:xfrm>
            <a:off x="3492500" y="3286125"/>
            <a:ext cx="4360863" cy="639763"/>
          </a:xfrm>
          <a:prstGeom prst="rect">
            <a:avLst/>
          </a:prstGeom>
          <a:noFill/>
          <a:ln w="9525">
            <a:noFill/>
          </a:ln>
        </p:spPr>
        <p:txBody>
          <a:bodyPr wrap="square" anchor="t">
            <a:spAutoFit/>
          </a:bodyPr>
          <a:p>
            <a:pPr lvl="0" indent="0" eaLnBrk="0" hangingPunct="0"/>
            <a:r>
              <a:rPr lang="zh-CN" altLang="en-US" sz="3600" dirty="0">
                <a:solidFill>
                  <a:srgbClr val="FF0000"/>
                </a:solidFill>
                <a:latin typeface="Arial" panose="020B0604020202020204" pitchFamily="34" charset="0"/>
                <a:ea typeface="黑体" panose="02010600030101010101" pitchFamily="1" charset="-122"/>
              </a:rPr>
              <a:t>二、争当时代新农民</a:t>
            </a:r>
            <a:endParaRPr lang="zh-CN" altLang="en-US" sz="3600" dirty="0">
              <a:solidFill>
                <a:srgbClr val="FF0000"/>
              </a:solidFill>
              <a:latin typeface="Arial" panose="020B0604020202020204" pitchFamily="34" charset="0"/>
              <a:ea typeface="黑体" panose="02010600030101010101" pitchFamily="1" charset="-122"/>
            </a:endParaRPr>
          </a:p>
        </p:txBody>
      </p:sp>
      <p:sp>
        <p:nvSpPr>
          <p:cNvPr id="67592" name="TextBox 3"/>
          <p:cNvSpPr txBox="1"/>
          <p:nvPr/>
        </p:nvSpPr>
        <p:spPr>
          <a:xfrm>
            <a:off x="3203575" y="4941888"/>
            <a:ext cx="4370388" cy="639762"/>
          </a:xfrm>
          <a:prstGeom prst="rect">
            <a:avLst/>
          </a:prstGeom>
          <a:noFill/>
          <a:ln w="9525">
            <a:noFill/>
          </a:ln>
        </p:spPr>
        <p:txBody>
          <a:bodyPr wrap="square" anchor="t">
            <a:spAutoFit/>
          </a:bodyPr>
          <a:p>
            <a:pPr lvl="0" indent="0" eaLnBrk="0" hangingPunct="0"/>
            <a:r>
              <a:rPr lang="zh-CN" altLang="en-US" sz="3600" dirty="0">
                <a:latin typeface="Arial" panose="020B0604020202020204" pitchFamily="34" charset="0"/>
                <a:ea typeface="黑体" panose="02010600030101010101" pitchFamily="1" charset="-122"/>
                <a:sym typeface="Arial" panose="020B0604020202020204" pitchFamily="34" charset="0"/>
              </a:rPr>
              <a:t>三、大力发展新农业</a:t>
            </a:r>
            <a:endParaRPr lang="zh-CN" altLang="en-US" sz="3600" dirty="0">
              <a:latin typeface="Arial" panose="020B0604020202020204" pitchFamily="34" charset="0"/>
              <a:ea typeface="黑体" panose="02010600030101010101" pitchFamily="1" charset="-122"/>
              <a:sym typeface="Arial" panose="020B0604020202020204" pitchFamily="34" charset="0"/>
            </a:endParaRPr>
          </a:p>
        </p:txBody>
      </p:sp>
      <p:grpSp>
        <p:nvGrpSpPr>
          <p:cNvPr id="67593" name="Group 20"/>
          <p:cNvGrpSpPr/>
          <p:nvPr/>
        </p:nvGrpSpPr>
        <p:grpSpPr>
          <a:xfrm>
            <a:off x="1908175" y="1773238"/>
            <a:ext cx="647700" cy="576262"/>
            <a:chOff x="0" y="0"/>
            <a:chExt cx="1615" cy="1615"/>
          </a:xfrm>
        </p:grpSpPr>
        <p:sp>
          <p:nvSpPr>
            <p:cNvPr id="67594" name="Oval 61"/>
            <p:cNvSpPr/>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67595" name="Oval 62"/>
            <p:cNvSpPr/>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67596" name="Oval 63"/>
            <p:cNvSpPr/>
            <p:nvPr/>
          </p:nvSpPr>
          <p:spPr>
            <a:xfrm>
              <a:off x="173" y="175"/>
              <a:ext cx="1270" cy="1265"/>
            </a:xfrm>
            <a:prstGeom prst="ellipse">
              <a:avLst/>
            </a:prstGeom>
            <a:gradFill rotWithShape="1">
              <a:gsLst>
                <a:gs pos="0">
                  <a:srgbClr val="FFFFFF"/>
                </a:gs>
                <a:gs pos="50000">
                  <a:schemeClr val="hlink"/>
                </a:gs>
                <a:gs pos="100000">
                  <a:srgbClr val="FFFFFF"/>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67597" name="Oval 64"/>
            <p:cNvSpPr/>
            <p:nvPr/>
          </p:nvSpPr>
          <p:spPr>
            <a:xfrm>
              <a:off x="176" y="176"/>
              <a:ext cx="1262" cy="1264"/>
            </a:xfrm>
            <a:prstGeom prst="ellipse">
              <a:avLst/>
            </a:prstGeom>
            <a:gradFill rotWithShape="1">
              <a:gsLst>
                <a:gs pos="0">
                  <a:srgbClr val="000000"/>
                </a:gs>
                <a:gs pos="100000">
                  <a:srgbClr val="48BE67"/>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67598" name="Oval 65"/>
            <p:cNvSpPr/>
            <p:nvPr/>
          </p:nvSpPr>
          <p:spPr>
            <a:xfrm>
              <a:off x="254" y="254"/>
              <a:ext cx="1097" cy="1107"/>
            </a:xfrm>
            <a:prstGeom prst="ellipse">
              <a:avLst/>
            </a:prstGeom>
            <a:gradFill rotWithShape="1">
              <a:gsLst>
                <a:gs pos="0">
                  <a:srgbClr val="376E8A"/>
                </a:gs>
                <a:gs pos="50000">
                  <a:schemeClr val="hlink"/>
                </a:gs>
                <a:gs pos="100000">
                  <a:srgbClr val="376E8A"/>
                </a:gs>
              </a:gsLst>
              <a:lin ang="18900000" scaled="1"/>
              <a:tileRect/>
            </a:gradFill>
            <a:ln w="9525">
              <a:noFill/>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67599" name="Oval 66"/>
            <p:cNvSpPr/>
            <p:nvPr/>
          </p:nvSpPr>
          <p:spPr>
            <a:xfrm>
              <a:off x="259" y="259"/>
              <a:ext cx="1096" cy="1098"/>
            </a:xfrm>
            <a:prstGeom prst="ellipse">
              <a:avLst/>
            </a:prstGeom>
            <a:solidFill>
              <a:srgbClr val="00B0F0"/>
            </a:solidFill>
            <a:ln w="9525" cap="flat" cmpd="sng">
              <a:solidFill>
                <a:srgbClr val="00B0F0"/>
              </a:solidFill>
              <a:prstDash val="solid"/>
              <a:round/>
              <a:headEnd type="none" w="med" len="med"/>
              <a:tailEnd type="none" w="med" len="med"/>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grpSp>
      <p:grpSp>
        <p:nvGrpSpPr>
          <p:cNvPr id="67600" name="Group 28"/>
          <p:cNvGrpSpPr/>
          <p:nvPr/>
        </p:nvGrpSpPr>
        <p:grpSpPr>
          <a:xfrm>
            <a:off x="2124075" y="4941888"/>
            <a:ext cx="647700" cy="647700"/>
            <a:chOff x="0" y="0"/>
            <a:chExt cx="1615" cy="1615"/>
          </a:xfrm>
        </p:grpSpPr>
        <p:sp>
          <p:nvSpPr>
            <p:cNvPr id="67601" name="Oval 61"/>
            <p:cNvSpPr/>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67602" name="Oval 62"/>
            <p:cNvSpPr/>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67603" name="Oval 63"/>
            <p:cNvSpPr/>
            <p:nvPr/>
          </p:nvSpPr>
          <p:spPr>
            <a:xfrm>
              <a:off x="172" y="172"/>
              <a:ext cx="1271" cy="1271"/>
            </a:xfrm>
            <a:prstGeom prst="ellipse">
              <a:avLst/>
            </a:prstGeom>
            <a:gradFill rotWithShape="1">
              <a:gsLst>
                <a:gs pos="0">
                  <a:srgbClr val="FFFFFF"/>
                </a:gs>
                <a:gs pos="50000">
                  <a:schemeClr val="hlink"/>
                </a:gs>
                <a:gs pos="100000">
                  <a:srgbClr val="FFFFFF"/>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67604" name="Oval 64"/>
            <p:cNvSpPr/>
            <p:nvPr/>
          </p:nvSpPr>
          <p:spPr>
            <a:xfrm>
              <a:off x="176" y="176"/>
              <a:ext cx="1262" cy="1264"/>
            </a:xfrm>
            <a:prstGeom prst="ellipse">
              <a:avLst/>
            </a:prstGeom>
            <a:gradFill rotWithShape="1">
              <a:gsLst>
                <a:gs pos="0">
                  <a:srgbClr val="000000"/>
                </a:gs>
                <a:gs pos="100000">
                  <a:srgbClr val="48BE67"/>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67605" name="Oval 65"/>
            <p:cNvSpPr/>
            <p:nvPr/>
          </p:nvSpPr>
          <p:spPr>
            <a:xfrm>
              <a:off x="255" y="255"/>
              <a:ext cx="1098" cy="1104"/>
            </a:xfrm>
            <a:prstGeom prst="ellipse">
              <a:avLst/>
            </a:prstGeom>
            <a:gradFill rotWithShape="1">
              <a:gsLst>
                <a:gs pos="0">
                  <a:srgbClr val="376E8A"/>
                </a:gs>
                <a:gs pos="50000">
                  <a:schemeClr val="hlink"/>
                </a:gs>
                <a:gs pos="100000">
                  <a:srgbClr val="376E8A"/>
                </a:gs>
              </a:gsLst>
              <a:lin ang="18900000" scaled="1"/>
              <a:tileRect/>
            </a:gradFill>
            <a:ln w="9525">
              <a:noFill/>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67606" name="Oval 66"/>
            <p:cNvSpPr/>
            <p:nvPr/>
          </p:nvSpPr>
          <p:spPr>
            <a:xfrm>
              <a:off x="259" y="259"/>
              <a:ext cx="1096" cy="1098"/>
            </a:xfrm>
            <a:prstGeom prst="ellipse">
              <a:avLst/>
            </a:prstGeom>
            <a:solidFill>
              <a:schemeClr val="tx1"/>
            </a:solidFill>
            <a:ln w="9525" cap="flat" cmpd="sng">
              <a:solidFill>
                <a:srgbClr val="00B0F0"/>
              </a:solidFill>
              <a:prstDash val="solid"/>
              <a:round/>
              <a:headEnd type="none" w="med" len="med"/>
              <a:tailEnd type="none" w="med" len="med"/>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grpSp>
      <p:sp>
        <p:nvSpPr>
          <p:cNvPr id="67607" name="AutoShape 48"/>
          <p:cNvSpPr/>
          <p:nvPr/>
        </p:nvSpPr>
        <p:spPr>
          <a:xfrm>
            <a:off x="2709863" y="1701800"/>
            <a:ext cx="4862512" cy="647700"/>
          </a:xfrm>
          <a:prstGeom prst="roundRect">
            <a:avLst>
              <a:gd name="adj" fmla="val 50000"/>
            </a:avLst>
          </a:prstGeom>
          <a:noFill/>
          <a:ln w="28575" cap="flat" cmpd="sng">
            <a:solidFill>
              <a:schemeClr val="bg2"/>
            </a:solidFill>
            <a:prstDash val="solid"/>
            <a:round/>
            <a:headEnd type="none" w="med" len="med"/>
            <a:tailEnd type="none" w="med" len="med"/>
          </a:ln>
        </p:spPr>
        <p:txBody>
          <a:bodyPr wrap="none" anchor="ctr"/>
          <a:p>
            <a:pPr lvl="0" indent="0" algn="ctr" eaLnBrk="0" hangingPunct="0"/>
            <a:endParaRPr lang="zh-CN" altLang="en-US" sz="3600" dirty="0">
              <a:solidFill>
                <a:srgbClr val="000000"/>
              </a:solidFill>
              <a:latin typeface="黑体" panose="02010600030101010101" pitchFamily="1" charset="-122"/>
              <a:ea typeface="黑体" panose="02010600030101010101" pitchFamily="1" charset="-122"/>
            </a:endParaRPr>
          </a:p>
        </p:txBody>
      </p:sp>
      <p:sp>
        <p:nvSpPr>
          <p:cNvPr id="67608" name="文本框 5154"/>
          <p:cNvSpPr txBox="1"/>
          <p:nvPr/>
        </p:nvSpPr>
        <p:spPr>
          <a:xfrm>
            <a:off x="2916238" y="1701800"/>
            <a:ext cx="4351337" cy="639763"/>
          </a:xfrm>
          <a:prstGeom prst="rect">
            <a:avLst/>
          </a:prstGeom>
          <a:noFill/>
          <a:ln w="9525">
            <a:noFill/>
          </a:ln>
        </p:spPr>
        <p:txBody>
          <a:bodyPr wrap="square" anchor="t">
            <a:spAutoFit/>
          </a:bodyPr>
          <a:p>
            <a:pPr lvl="0" indent="0"/>
            <a:r>
              <a:rPr lang="zh-CN" altLang="en-US" sz="3600" dirty="0">
                <a:latin typeface="Arial" panose="020B0604020202020204" pitchFamily="34" charset="0"/>
                <a:ea typeface="黑体" panose="02010600030101010101" pitchFamily="1" charset="-122"/>
              </a:rPr>
              <a:t>一、农村农业新形势</a:t>
            </a:r>
            <a:endParaRPr lang="zh-CN" altLang="en-US" sz="3600" dirty="0">
              <a:latin typeface="Arial" panose="020B0604020202020204" pitchFamily="34" charset="0"/>
              <a:ea typeface="黑体" panose="02010600030101010101" pitchFamily="1" charset="-122"/>
            </a:endParaRPr>
          </a:p>
        </p:txBody>
      </p:sp>
      <p:grpSp>
        <p:nvGrpSpPr>
          <p:cNvPr id="67609" name="Group 13"/>
          <p:cNvGrpSpPr/>
          <p:nvPr/>
        </p:nvGrpSpPr>
        <p:grpSpPr>
          <a:xfrm>
            <a:off x="2484438" y="3357563"/>
            <a:ext cx="647700" cy="574675"/>
            <a:chOff x="0" y="0"/>
            <a:chExt cx="1615" cy="1615"/>
          </a:xfrm>
        </p:grpSpPr>
        <p:sp>
          <p:nvSpPr>
            <p:cNvPr id="67610" name="Oval 61"/>
            <p:cNvSpPr/>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wrap="none" anchor="ct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67611" name="Oval 62"/>
            <p:cNvSpPr/>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67612" name="Oval 63"/>
            <p:cNvSpPr/>
            <p:nvPr/>
          </p:nvSpPr>
          <p:spPr>
            <a:xfrm>
              <a:off x="177" y="177"/>
              <a:ext cx="1260" cy="1260"/>
            </a:xfrm>
            <a:prstGeom prst="ellipse">
              <a:avLst/>
            </a:prstGeom>
            <a:gradFill rotWithShape="1">
              <a:gsLst>
                <a:gs pos="0">
                  <a:srgbClr val="FFFFFF"/>
                </a:gs>
                <a:gs pos="50000">
                  <a:schemeClr val="hlink"/>
                </a:gs>
                <a:gs pos="100000">
                  <a:srgbClr val="FFFFFF"/>
                </a:gs>
              </a:gsLst>
              <a:lin ang="2700000" scaled="1"/>
              <a:tileRect/>
            </a:gradFill>
            <a:ln w="9525">
              <a:noFill/>
            </a:ln>
          </p:spPr>
          <p:txBody>
            <a:bodyPr wrap="non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67613" name="Oval 64"/>
            <p:cNvSpPr/>
            <p:nvPr/>
          </p:nvSpPr>
          <p:spPr>
            <a:xfrm>
              <a:off x="176" y="176"/>
              <a:ext cx="1262" cy="1264"/>
            </a:xfrm>
            <a:prstGeom prst="ellipse">
              <a:avLst/>
            </a:prstGeom>
            <a:gradFill rotWithShape="1">
              <a:gsLst>
                <a:gs pos="0">
                  <a:srgbClr val="000000"/>
                </a:gs>
                <a:gs pos="100000">
                  <a:srgbClr val="48BE67"/>
                </a:gs>
              </a:gsLst>
              <a:lin ang="2700000" scaled="1"/>
              <a:tileRect/>
            </a:gradFill>
            <a:ln w="9525">
              <a:noFill/>
            </a:ln>
          </p:spPr>
          <p:txBody>
            <a:bodyPr wrap="non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67614" name="Oval 65"/>
            <p:cNvSpPr/>
            <p:nvPr/>
          </p:nvSpPr>
          <p:spPr>
            <a:xfrm>
              <a:off x="254" y="256"/>
              <a:ext cx="1100" cy="1103"/>
            </a:xfrm>
            <a:prstGeom prst="ellipse">
              <a:avLst/>
            </a:prstGeom>
            <a:gradFill rotWithShape="1">
              <a:gsLst>
                <a:gs pos="0">
                  <a:srgbClr val="376E8A"/>
                </a:gs>
                <a:gs pos="50000">
                  <a:schemeClr val="hlink"/>
                </a:gs>
                <a:gs pos="100000">
                  <a:srgbClr val="376E8A"/>
                </a:gs>
              </a:gsLst>
              <a:lin ang="18900000" scaled="1"/>
              <a:tileRect/>
            </a:gradFill>
            <a:ln w="9525">
              <a:noFill/>
            </a:ln>
          </p:spPr>
          <p:txBody>
            <a:bodyPr wrap="squar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67615" name="Oval 66"/>
            <p:cNvSpPr/>
            <p:nvPr/>
          </p:nvSpPr>
          <p:spPr>
            <a:xfrm>
              <a:off x="259" y="259"/>
              <a:ext cx="1096" cy="1098"/>
            </a:xfrm>
            <a:prstGeom prst="ellipse">
              <a:avLst/>
            </a:prstGeom>
            <a:solidFill>
              <a:srgbClr val="7030A0"/>
            </a:solidFill>
            <a:ln w="9525">
              <a:noFill/>
            </a:ln>
          </p:spPr>
          <p:txBody>
            <a:bodyPr wrap="squar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grpSp>
      <p:sp>
        <p:nvSpPr>
          <p:cNvPr id="67616" name="AutoShape 48"/>
          <p:cNvSpPr/>
          <p:nvPr/>
        </p:nvSpPr>
        <p:spPr>
          <a:xfrm>
            <a:off x="3276600" y="3286125"/>
            <a:ext cx="4816475" cy="647700"/>
          </a:xfrm>
          <a:prstGeom prst="roundRect">
            <a:avLst>
              <a:gd name="adj" fmla="val 50000"/>
            </a:avLst>
          </a:prstGeom>
          <a:noFill/>
          <a:ln w="28575" cap="flat" cmpd="sng">
            <a:solidFill>
              <a:schemeClr val="bg2"/>
            </a:solidFill>
            <a:prstDash val="solid"/>
            <a:round/>
            <a:headEnd type="none" w="med" len="med"/>
            <a:tailEnd type="none" w="med" len="med"/>
          </a:ln>
        </p:spPr>
        <p:txBody>
          <a:bodyPr wrap="none" anchor="ctr"/>
          <a:p>
            <a:pPr lvl="0" indent="0" algn="ctr" eaLnBrk="0" hangingPunct="0"/>
            <a:endParaRPr lang="zh-CN" altLang="en-US" sz="2800" dirty="0">
              <a:solidFill>
                <a:srgbClr val="FF0000"/>
              </a:solidFill>
              <a:latin typeface="黑体" panose="02010600030101010101" pitchFamily="1" charset="-122"/>
              <a:ea typeface="黑体" panose="02010600030101010101" pitchFamily="1" charset="-122"/>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标题 30721"/>
          <p:cNvSpPr>
            <a:spLocks noGrp="1"/>
          </p:cNvSpPr>
          <p:nvPr>
            <p:ph type="title"/>
          </p:nvPr>
        </p:nvSpPr>
        <p:spPr>
          <a:xfrm>
            <a:off x="-33337" y="347663"/>
            <a:ext cx="7029450" cy="619125"/>
          </a:xfrm>
        </p:spPr>
        <p:txBody>
          <a:bodyPr anchor="ctr"/>
          <a:p>
            <a:pPr lvl="0" indent="0"/>
            <a:r>
              <a:rPr lang="zh-CN" altLang="en-US" sz="5400" dirty="0">
                <a:solidFill>
                  <a:srgbClr val="FF0000"/>
                </a:solidFill>
                <a:latin typeface="方正小标宋简体" panose="03000509000000000000" pitchFamily="1" charset="-122"/>
                <a:ea typeface="方正小标宋简体" panose="03000509000000000000" pitchFamily="1" charset="-122"/>
              </a:rPr>
              <a:t>我们农民想的是什么</a:t>
            </a:r>
            <a:r>
              <a:rPr lang="en-US" altLang="x-none" sz="5400" dirty="0">
                <a:solidFill>
                  <a:srgbClr val="FF0000"/>
                </a:solidFill>
                <a:latin typeface="方正小标宋简体" panose="03000509000000000000" pitchFamily="1" charset="-122"/>
                <a:ea typeface="方正小标宋简体" panose="03000509000000000000" pitchFamily="1" charset="-122"/>
              </a:rPr>
              <a:t>?</a:t>
            </a:r>
            <a:endParaRPr lang="en-US" altLang="x-none" sz="5400" dirty="0">
              <a:solidFill>
                <a:srgbClr val="FF0000"/>
              </a:solidFill>
              <a:latin typeface="方正小标宋简体" panose="03000509000000000000" pitchFamily="1" charset="-122"/>
              <a:ea typeface="方正小标宋简体" panose="03000509000000000000" pitchFamily="1" charset="-122"/>
            </a:endParaRPr>
          </a:p>
        </p:txBody>
      </p:sp>
      <p:pic>
        <p:nvPicPr>
          <p:cNvPr id="68610" name="图片 30723"/>
          <p:cNvPicPr>
            <a:picLocks noChangeAspect="1"/>
          </p:cNvPicPr>
          <p:nvPr/>
        </p:nvPicPr>
        <p:blipFill>
          <a:blip r:embed="rId1"/>
          <a:stretch>
            <a:fillRect/>
          </a:stretch>
        </p:blipFill>
        <p:spPr>
          <a:xfrm>
            <a:off x="5076825" y="2565400"/>
            <a:ext cx="3797300" cy="3589338"/>
          </a:xfrm>
          <a:prstGeom prst="rect">
            <a:avLst/>
          </a:prstGeom>
          <a:noFill/>
          <a:ln w="9525">
            <a:noFill/>
          </a:ln>
        </p:spPr>
      </p:pic>
      <p:sp>
        <p:nvSpPr>
          <p:cNvPr id="225285" name="文本框 30724"/>
          <p:cNvSpPr txBox="1"/>
          <p:nvPr/>
        </p:nvSpPr>
        <p:spPr>
          <a:xfrm>
            <a:off x="323850" y="2133600"/>
            <a:ext cx="1452563" cy="700088"/>
          </a:xfrm>
          <a:prstGeom prst="rect">
            <a:avLst/>
          </a:prstGeom>
          <a:noFill/>
          <a:ln w="9525">
            <a:noFill/>
          </a:ln>
        </p:spPr>
        <p:txBody>
          <a:bodyPr wrap="none" anchor="t">
            <a:spAutoFit/>
          </a:bodyPr>
          <a:p>
            <a:pPr lvl="0" indent="0"/>
            <a:r>
              <a:rPr lang="zh-CN" altLang="en-US" sz="4000" b="0" dirty="0">
                <a:latin typeface="黑体" panose="02010600030101010101" pitchFamily="1" charset="-122"/>
                <a:ea typeface="黑体" panose="02010600030101010101" pitchFamily="1" charset="-122"/>
              </a:rPr>
              <a:t>--有?</a:t>
            </a:r>
            <a:endParaRPr lang="zh-CN" altLang="en-US" sz="4000" b="0" dirty="0">
              <a:solidFill>
                <a:srgbClr val="CC9900"/>
              </a:solidFill>
              <a:latin typeface="黑体" panose="02010600030101010101" pitchFamily="1" charset="-122"/>
              <a:ea typeface="黑体" panose="02010600030101010101" pitchFamily="1" charset="-122"/>
            </a:endParaRPr>
          </a:p>
        </p:txBody>
      </p:sp>
      <p:sp>
        <p:nvSpPr>
          <p:cNvPr id="225286" name="文本框 30725"/>
          <p:cNvSpPr txBox="1"/>
          <p:nvPr/>
        </p:nvSpPr>
        <p:spPr>
          <a:xfrm>
            <a:off x="250825" y="4725988"/>
            <a:ext cx="2216150" cy="700087"/>
          </a:xfrm>
          <a:prstGeom prst="rect">
            <a:avLst/>
          </a:prstGeom>
          <a:noFill/>
          <a:ln w="9525">
            <a:noFill/>
          </a:ln>
        </p:spPr>
        <p:txBody>
          <a:bodyPr wrap="none" anchor="t">
            <a:spAutoFit/>
          </a:bodyPr>
          <a:p>
            <a:pPr lvl="0" indent="0"/>
            <a:r>
              <a:rPr lang="zh-CN" altLang="en-US" sz="4000" b="0" dirty="0">
                <a:latin typeface="黑体" panose="02010600030101010101" pitchFamily="1" charset="-122"/>
                <a:ea typeface="黑体" panose="02010600030101010101" pitchFamily="1" charset="-122"/>
              </a:rPr>
              <a:t>--不涨价</a:t>
            </a:r>
            <a:endParaRPr lang="zh-CN" altLang="en-US" sz="4000" b="0" dirty="0">
              <a:latin typeface="黑体" panose="02010600030101010101" pitchFamily="1" charset="-122"/>
              <a:ea typeface="黑体" panose="02010600030101010101" pitchFamily="1" charset="-122"/>
            </a:endParaRPr>
          </a:p>
        </p:txBody>
      </p:sp>
      <p:sp>
        <p:nvSpPr>
          <p:cNvPr id="225287" name="文本框 30726"/>
          <p:cNvSpPr txBox="1"/>
          <p:nvPr/>
        </p:nvSpPr>
        <p:spPr>
          <a:xfrm>
            <a:off x="395288" y="3357563"/>
            <a:ext cx="1452562" cy="700087"/>
          </a:xfrm>
          <a:prstGeom prst="rect">
            <a:avLst/>
          </a:prstGeom>
          <a:noFill/>
          <a:ln w="9525">
            <a:noFill/>
          </a:ln>
        </p:spPr>
        <p:txBody>
          <a:bodyPr wrap="none" anchor="t">
            <a:spAutoFit/>
          </a:bodyPr>
          <a:p>
            <a:pPr lvl="0" indent="0"/>
            <a:r>
              <a:rPr lang="zh-CN" altLang="en-US" sz="4000" b="0" dirty="0">
                <a:latin typeface="黑体" panose="02010600030101010101" pitchFamily="1" charset="-122"/>
                <a:ea typeface="黑体" panose="02010600030101010101" pitchFamily="1" charset="-122"/>
              </a:rPr>
              <a:t>--没?</a:t>
            </a:r>
            <a:endParaRPr lang="zh-CN" altLang="en-US" sz="4000" b="0" dirty="0">
              <a:solidFill>
                <a:schemeClr val="tx2"/>
              </a:solidFill>
              <a:latin typeface="黑体" panose="02010600030101010101" pitchFamily="1" charset="-122"/>
              <a:ea typeface="黑体" panose="02010600030101010101" pitchFamily="1" charset="-122"/>
              <a:sym typeface="Arial" panose="020B0604020202020204" pitchFamily="34" charset="0"/>
            </a:endParaRPr>
          </a:p>
        </p:txBody>
      </p:sp>
      <p:sp>
        <p:nvSpPr>
          <p:cNvPr id="225288" name="文本框 30727"/>
          <p:cNvSpPr txBox="1"/>
          <p:nvPr/>
        </p:nvSpPr>
        <p:spPr>
          <a:xfrm>
            <a:off x="250825" y="5518150"/>
            <a:ext cx="2216150" cy="700088"/>
          </a:xfrm>
          <a:prstGeom prst="rect">
            <a:avLst/>
          </a:prstGeom>
          <a:noFill/>
          <a:ln w="9525">
            <a:noFill/>
          </a:ln>
        </p:spPr>
        <p:txBody>
          <a:bodyPr wrap="none" anchor="t">
            <a:spAutoFit/>
          </a:bodyPr>
          <a:p>
            <a:pPr lvl="0" indent="0"/>
            <a:r>
              <a:rPr lang="zh-CN" altLang="en-US" sz="4000" b="0" dirty="0">
                <a:latin typeface="黑体" panose="02010600030101010101" pitchFamily="1" charset="-122"/>
                <a:ea typeface="黑体" panose="02010600030101010101" pitchFamily="1" charset="-122"/>
              </a:rPr>
              <a:t>--没假货</a:t>
            </a:r>
            <a:endParaRPr lang="zh-CN" altLang="en-US" sz="4000" b="0" dirty="0">
              <a:latin typeface="黑体" panose="02010600030101010101" pitchFamily="1" charset="-122"/>
              <a:ea typeface="黑体" panose="02010600030101010101" pitchFamily="1" charset="-122"/>
            </a:endParaRPr>
          </a:p>
        </p:txBody>
      </p:sp>
      <p:grpSp>
        <p:nvGrpSpPr>
          <p:cNvPr id="225289" name="组合 30728"/>
          <p:cNvGrpSpPr/>
          <p:nvPr/>
        </p:nvGrpSpPr>
        <p:grpSpPr>
          <a:xfrm>
            <a:off x="2916238" y="1844675"/>
            <a:ext cx="1150937" cy="1079500"/>
            <a:chOff x="0" y="0"/>
            <a:chExt cx="1813" cy="1699"/>
          </a:xfrm>
        </p:grpSpPr>
        <p:sp>
          <p:nvSpPr>
            <p:cNvPr id="68616" name="椭圆 30729"/>
            <p:cNvSpPr/>
            <p:nvPr/>
          </p:nvSpPr>
          <p:spPr>
            <a:xfrm>
              <a:off x="227" y="113"/>
              <a:ext cx="1587" cy="1587"/>
            </a:xfrm>
            <a:prstGeom prst="ellipse">
              <a:avLst/>
            </a:prstGeom>
            <a:solidFill>
              <a:schemeClr val="accent1"/>
            </a:solidFill>
            <a:ln w="9525" cap="flat" cmpd="sng">
              <a:solidFill>
                <a:schemeClr val="tx1"/>
              </a:solidFill>
              <a:prstDash val="solid"/>
              <a:bevel/>
              <a:headEnd type="none" w="med" len="med"/>
              <a:tailEnd type="none" w="med" len="med"/>
            </a:ln>
          </p:spPr>
          <p:txBody>
            <a:bodyPr anchor="t"/>
            <a:p>
              <a:pPr lvl="0" indent="0"/>
              <a:endParaRPr lang="zh-CN" altLang="en-US" b="0" dirty="0">
                <a:latin typeface="Arial" panose="020B0604020202020204" pitchFamily="34" charset="0"/>
                <a:ea typeface="宋体" panose="02010600030101010101" pitchFamily="2" charset="-122"/>
              </a:endParaRPr>
            </a:p>
          </p:txBody>
        </p:sp>
        <p:sp>
          <p:nvSpPr>
            <p:cNvPr id="68617" name="文本框 30730"/>
            <p:cNvSpPr txBox="1"/>
            <p:nvPr/>
          </p:nvSpPr>
          <p:spPr>
            <a:xfrm>
              <a:off x="0" y="0"/>
              <a:ext cx="1710" cy="1584"/>
            </a:xfrm>
            <a:prstGeom prst="rect">
              <a:avLst/>
            </a:prstGeom>
            <a:noFill/>
            <a:ln w="9525">
              <a:noFill/>
            </a:ln>
          </p:spPr>
          <p:txBody>
            <a:bodyPr wrap="none" anchor="t">
              <a:spAutoFit/>
            </a:bodyPr>
            <a:p>
              <a:pPr lvl="0" indent="0"/>
              <a:r>
                <a:rPr lang="zh-CN" altLang="en-US" sz="4000" b="0" dirty="0">
                  <a:latin typeface="Arial" panose="020B0604020202020204" pitchFamily="34" charset="0"/>
                  <a:ea typeface="宋体" panose="02010600030101010101" pitchFamily="2" charset="-122"/>
                </a:rPr>
                <a:t> </a:t>
              </a:r>
              <a:r>
                <a:rPr lang="zh-CN" altLang="en-US" sz="6000" b="0" dirty="0">
                  <a:solidFill>
                    <a:srgbClr val="CC9900"/>
                  </a:solidFill>
                  <a:latin typeface="Arial" panose="020B0604020202020204" pitchFamily="34" charset="0"/>
                  <a:ea typeface="楷体_GB2312" panose="02010609030101010101" pitchFamily="1" charset="-122"/>
                </a:rPr>
                <a:t>钱</a:t>
              </a:r>
              <a:endParaRPr lang="zh-CN" altLang="en-US" sz="6000" b="0" dirty="0">
                <a:solidFill>
                  <a:srgbClr val="CC9900"/>
                </a:solidFill>
                <a:latin typeface="Arial" panose="020B0604020202020204" pitchFamily="34" charset="0"/>
                <a:ea typeface="楷体_GB2312" panose="02010609030101010101" pitchFamily="1" charset="-122"/>
              </a:endParaRPr>
            </a:p>
          </p:txBody>
        </p:sp>
      </p:grpSp>
      <p:grpSp>
        <p:nvGrpSpPr>
          <p:cNvPr id="225292" name="组合 30731"/>
          <p:cNvGrpSpPr/>
          <p:nvPr/>
        </p:nvGrpSpPr>
        <p:grpSpPr>
          <a:xfrm>
            <a:off x="3132138" y="3141663"/>
            <a:ext cx="1006475" cy="1079500"/>
            <a:chOff x="0" y="0"/>
            <a:chExt cx="1586" cy="1700"/>
          </a:xfrm>
        </p:grpSpPr>
        <p:sp>
          <p:nvSpPr>
            <p:cNvPr id="68619" name="椭圆 30732"/>
            <p:cNvSpPr/>
            <p:nvPr/>
          </p:nvSpPr>
          <p:spPr>
            <a:xfrm>
              <a:off x="0" y="114"/>
              <a:ext cx="1587" cy="1587"/>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p>
              <a:pPr lvl="0" indent="0" algn="ctr"/>
              <a:endParaRPr lang="en-US" altLang="en-US" b="0">
                <a:solidFill>
                  <a:schemeClr val="bg1"/>
                </a:solidFill>
                <a:latin typeface="Arial" panose="020B0604020202020204" pitchFamily="34" charset="0"/>
                <a:ea typeface="宋体" panose="02010600030101010101" pitchFamily="2" charset="-122"/>
              </a:endParaRPr>
            </a:p>
          </p:txBody>
        </p:sp>
        <p:sp>
          <p:nvSpPr>
            <p:cNvPr id="68620" name="文本框 30733"/>
            <p:cNvSpPr txBox="1"/>
            <p:nvPr/>
          </p:nvSpPr>
          <p:spPr>
            <a:xfrm>
              <a:off x="0" y="0"/>
              <a:ext cx="1488" cy="1584"/>
            </a:xfrm>
            <a:prstGeom prst="rect">
              <a:avLst/>
            </a:prstGeom>
            <a:noFill/>
            <a:ln w="9525">
              <a:noFill/>
            </a:ln>
          </p:spPr>
          <p:txBody>
            <a:bodyPr wrap="none" anchor="t">
              <a:spAutoFit/>
            </a:bodyPr>
            <a:p>
              <a:pPr lvl="0" indent="0"/>
              <a:r>
                <a:rPr lang="zh-CN" altLang="en-US" sz="6000" b="0" dirty="0">
                  <a:solidFill>
                    <a:schemeClr val="tx2"/>
                  </a:solidFill>
                  <a:latin typeface="Arial" panose="020B0604020202020204" pitchFamily="34" charset="0"/>
                  <a:ea typeface="楷体_GB2312" panose="02010609030101010101" pitchFamily="1" charset="-122"/>
                  <a:sym typeface="Arial" panose="020B0604020202020204" pitchFamily="34" charset="0"/>
                </a:rPr>
                <a:t>病</a:t>
              </a:r>
              <a:endParaRPr lang="zh-CN" altLang="en-US" sz="6000" b="0" dirty="0">
                <a:solidFill>
                  <a:schemeClr val="tx2"/>
                </a:solidFill>
                <a:latin typeface="Arial" panose="020B0604020202020204" pitchFamily="34" charset="0"/>
                <a:ea typeface="楷体_GB2312" panose="02010609030101010101" pitchFamily="1" charset="-122"/>
                <a:sym typeface="Arial" panose="020B0604020202020204" pitchFamily="34" charset="0"/>
              </a:endParaRPr>
            </a:p>
          </p:txBody>
        </p:sp>
      </p:grpSp>
      <p:sp>
        <p:nvSpPr>
          <p:cNvPr id="225295" name="文本框 30734"/>
          <p:cNvSpPr txBox="1"/>
          <p:nvPr/>
        </p:nvSpPr>
        <p:spPr>
          <a:xfrm>
            <a:off x="2700338" y="5013325"/>
            <a:ext cx="2232025" cy="1066800"/>
          </a:xfrm>
          <a:prstGeom prst="rect">
            <a:avLst/>
          </a:prstGeom>
          <a:solidFill>
            <a:schemeClr val="accent1"/>
          </a:solidFill>
          <a:ln w="9525">
            <a:noFill/>
          </a:ln>
        </p:spPr>
        <p:txBody>
          <a:bodyPr wrap="square" anchor="t">
            <a:spAutoFit/>
          </a:bodyPr>
          <a:p>
            <a:pPr lvl="0" indent="0"/>
            <a:r>
              <a:rPr lang="zh-CN" altLang="en-US" sz="3200" b="0" dirty="0">
                <a:solidFill>
                  <a:schemeClr val="bg1"/>
                </a:solidFill>
                <a:latin typeface="华文行楷" panose="02010800040101010101" pitchFamily="2" charset="-122"/>
                <a:ea typeface="华文行楷" panose="02010800040101010101" pitchFamily="2" charset="-122"/>
              </a:rPr>
              <a:t>化肥、农药、种子......</a:t>
            </a:r>
            <a:endParaRPr lang="zh-CN" altLang="en-US" sz="3200" b="0" dirty="0">
              <a:solidFill>
                <a:schemeClr val="bg1"/>
              </a:solidFill>
              <a:latin typeface="华文行楷" panose="02010800040101010101" pitchFamily="2" charset="-122"/>
              <a:ea typeface="华文行楷" panose="02010800040101010101" pitchFamily="2" charset="-122"/>
            </a:endParaRPr>
          </a:p>
        </p:txBody>
      </p:sp>
      <p:sp>
        <p:nvSpPr>
          <p:cNvPr id="68622" name="日期占位符 1"/>
          <p:cNvSpPr/>
          <p:nvPr>
            <p:ph type="dt" sz="half" idx="10"/>
          </p:nvPr>
        </p:nvSpPr>
        <p:spPr/>
        <p:txBody>
          <a:bodyPr anchor="t"/>
          <a:p>
            <a:pPr indent="0"/>
            <a:fld id="{BB962C8B-B14F-4D97-AF65-F5344CB8AC3E}" type="datetime1">
              <a:rPr lang="zh-CN" altLang="en-US" dirty="0">
                <a:solidFill>
                  <a:srgbClr val="FFFFFF"/>
                </a:solidFill>
                <a:latin typeface="Verdana" panose="020B0604030504040204" pitchFamily="2" charset="0"/>
                <a:ea typeface="宋体" panose="02010600030101010101" pitchFamily="2" charset="-122"/>
              </a:rPr>
            </a:fld>
            <a:endParaRPr lang="zh-CN" altLang="en-US" dirty="0">
              <a:solidFill>
                <a:srgbClr val="FFFFFF"/>
              </a:solidFill>
              <a:latin typeface="Verdana" panose="020B0604030504040204" pitchFamily="2"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285"/>
                                        </p:tgtEl>
                                        <p:attrNameLst>
                                          <p:attrName>style.visibility</p:attrName>
                                        </p:attrNameLst>
                                      </p:cBhvr>
                                      <p:to>
                                        <p:strVal val="visible"/>
                                      </p:to>
                                    </p:set>
                                    <p:animEffect transition="in" filter="dissolve">
                                      <p:cBhvr>
                                        <p:cTn id="7" dur="500"/>
                                        <p:tgtEl>
                                          <p:spTgt spid="22528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5286"/>
                                        </p:tgtEl>
                                        <p:attrNameLst>
                                          <p:attrName>style.visibility</p:attrName>
                                        </p:attrNameLst>
                                      </p:cBhvr>
                                      <p:to>
                                        <p:strVal val="visible"/>
                                      </p:to>
                                    </p:set>
                                    <p:animEffect transition="in" filter="dissolve">
                                      <p:cBhvr>
                                        <p:cTn id="10" dur="500"/>
                                        <p:tgtEl>
                                          <p:spTgt spid="22528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5287"/>
                                        </p:tgtEl>
                                        <p:attrNameLst>
                                          <p:attrName>style.visibility</p:attrName>
                                        </p:attrNameLst>
                                      </p:cBhvr>
                                      <p:to>
                                        <p:strVal val="visible"/>
                                      </p:to>
                                    </p:set>
                                    <p:animEffect transition="in" filter="dissolve">
                                      <p:cBhvr>
                                        <p:cTn id="13" dur="500"/>
                                        <p:tgtEl>
                                          <p:spTgt spid="22528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5288"/>
                                        </p:tgtEl>
                                        <p:attrNameLst>
                                          <p:attrName>style.visibility</p:attrName>
                                        </p:attrNameLst>
                                      </p:cBhvr>
                                      <p:to>
                                        <p:strVal val="visible"/>
                                      </p:to>
                                    </p:set>
                                    <p:animEffect transition="in" filter="dissolve">
                                      <p:cBhvr>
                                        <p:cTn id="16" dur="500"/>
                                        <p:tgtEl>
                                          <p:spTgt spid="22528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25289"/>
                                        </p:tgtEl>
                                        <p:attrNameLst>
                                          <p:attrName>style.visibility</p:attrName>
                                        </p:attrNameLst>
                                      </p:cBhvr>
                                      <p:to>
                                        <p:strVal val="visible"/>
                                      </p:to>
                                    </p:set>
                                    <p:animEffect transition="in" filter="dissolve">
                                      <p:cBhvr>
                                        <p:cTn id="21" dur="500"/>
                                        <p:tgtEl>
                                          <p:spTgt spid="22528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25292"/>
                                        </p:tgtEl>
                                        <p:attrNameLst>
                                          <p:attrName>style.visibility</p:attrName>
                                        </p:attrNameLst>
                                      </p:cBhvr>
                                      <p:to>
                                        <p:strVal val="visible"/>
                                      </p:to>
                                    </p:set>
                                    <p:animEffect transition="in" filter="dissolve">
                                      <p:cBhvr>
                                        <p:cTn id="26" dur="500"/>
                                        <p:tgtEl>
                                          <p:spTgt spid="22529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25295"/>
                                        </p:tgtEl>
                                        <p:attrNameLst>
                                          <p:attrName>style.visibility</p:attrName>
                                        </p:attrNameLst>
                                      </p:cBhvr>
                                      <p:to>
                                        <p:strVal val="visible"/>
                                      </p:to>
                                    </p:set>
                                    <p:animEffect transition="in" filter="dissolve">
                                      <p:cBhvr>
                                        <p:cTn id="31" dur="500"/>
                                        <p:tgtEl>
                                          <p:spTgt spid="225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bldLvl="0"/>
      <p:bldP spid="225286" grpId="0" bldLvl="0"/>
      <p:bldP spid="225287" grpId="0" bldLvl="0"/>
      <p:bldP spid="225288" grpId="0" bldLvl="0"/>
      <p:bldP spid="225295"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标题 31745"/>
          <p:cNvSpPr>
            <a:spLocks noGrp="1"/>
          </p:cNvSpPr>
          <p:nvPr>
            <p:ph type="title"/>
          </p:nvPr>
        </p:nvSpPr>
        <p:spPr>
          <a:xfrm>
            <a:off x="-33337" y="127000"/>
            <a:ext cx="8224837" cy="1071563"/>
          </a:xfrm>
        </p:spPr>
        <p:txBody>
          <a:bodyPr anchor="ctr"/>
          <a:p>
            <a:pPr lvl="0" indent="0"/>
            <a:r>
              <a:rPr lang="zh-CN" altLang="en-US" sz="5400">
                <a:solidFill>
                  <a:srgbClr val="FF0000"/>
                </a:solidFill>
                <a:latin typeface="方正小标宋简体" panose="03000509000000000000" pitchFamily="1" charset="-122"/>
                <a:ea typeface="方正小标宋简体" panose="03000509000000000000" pitchFamily="1" charset="-122"/>
              </a:rPr>
              <a:t>我们农民追求什么</a:t>
            </a:r>
            <a:r>
              <a:rPr lang="en-US" altLang="zh-CN" sz="5400">
                <a:solidFill>
                  <a:srgbClr val="FF0000"/>
                </a:solidFill>
                <a:latin typeface="方正小标宋简体" panose="03000509000000000000" pitchFamily="1" charset="-122"/>
                <a:ea typeface="方正小标宋简体" panose="03000509000000000000" pitchFamily="1" charset="-122"/>
              </a:rPr>
              <a:t>?</a:t>
            </a:r>
            <a:endParaRPr lang="en-US" altLang="zh-CN" sz="5400">
              <a:solidFill>
                <a:srgbClr val="FF0000"/>
              </a:solidFill>
              <a:latin typeface="方正小标宋简体" panose="03000509000000000000" pitchFamily="1" charset="-122"/>
              <a:ea typeface="方正小标宋简体" panose="03000509000000000000" pitchFamily="1" charset="-122"/>
            </a:endParaRPr>
          </a:p>
        </p:txBody>
      </p:sp>
      <p:grpSp>
        <p:nvGrpSpPr>
          <p:cNvPr id="226308" name="组合 31747"/>
          <p:cNvGrpSpPr>
            <a:grpSpLocks noChangeAspect="1"/>
          </p:cNvGrpSpPr>
          <p:nvPr/>
        </p:nvGrpSpPr>
        <p:grpSpPr>
          <a:xfrm>
            <a:off x="179388" y="1773238"/>
            <a:ext cx="3743325" cy="1908175"/>
            <a:chOff x="0" y="0"/>
            <a:chExt cx="9124" cy="4650"/>
          </a:xfrm>
        </p:grpSpPr>
        <p:pic>
          <p:nvPicPr>
            <p:cNvPr id="69635" name="图片 31748"/>
            <p:cNvPicPr>
              <a:picLocks noChangeAspect="1"/>
            </p:cNvPicPr>
            <p:nvPr/>
          </p:nvPicPr>
          <p:blipFill>
            <a:blip r:embed="rId1"/>
            <a:stretch>
              <a:fillRect/>
            </a:stretch>
          </p:blipFill>
          <p:spPr>
            <a:xfrm>
              <a:off x="0" y="0"/>
              <a:ext cx="9124" cy="4650"/>
            </a:xfrm>
            <a:prstGeom prst="rect">
              <a:avLst/>
            </a:prstGeom>
            <a:noFill/>
            <a:ln w="9525">
              <a:noFill/>
            </a:ln>
          </p:spPr>
        </p:pic>
        <p:pic>
          <p:nvPicPr>
            <p:cNvPr id="69636" name="图片 31749"/>
            <p:cNvPicPr>
              <a:picLocks noChangeAspect="1"/>
            </p:cNvPicPr>
            <p:nvPr/>
          </p:nvPicPr>
          <p:blipFill>
            <a:blip r:embed="rId2"/>
            <a:stretch>
              <a:fillRect/>
            </a:stretch>
          </p:blipFill>
          <p:spPr>
            <a:xfrm>
              <a:off x="340" y="113"/>
              <a:ext cx="3173" cy="794"/>
            </a:xfrm>
            <a:prstGeom prst="rect">
              <a:avLst/>
            </a:prstGeom>
            <a:solidFill>
              <a:schemeClr val="accent1"/>
            </a:solidFill>
            <a:ln w="9525">
              <a:noFill/>
            </a:ln>
          </p:spPr>
        </p:pic>
      </p:grpSp>
      <p:grpSp>
        <p:nvGrpSpPr>
          <p:cNvPr id="226311" name="组合 31750"/>
          <p:cNvGrpSpPr/>
          <p:nvPr/>
        </p:nvGrpSpPr>
        <p:grpSpPr>
          <a:xfrm>
            <a:off x="4572000" y="1846263"/>
            <a:ext cx="3671888" cy="2087562"/>
            <a:chOff x="0" y="0"/>
            <a:chExt cx="6048" cy="4328"/>
          </a:xfrm>
        </p:grpSpPr>
        <p:pic>
          <p:nvPicPr>
            <p:cNvPr id="69638" name="图片 31751"/>
            <p:cNvPicPr>
              <a:picLocks noChangeAspect="1"/>
            </p:cNvPicPr>
            <p:nvPr/>
          </p:nvPicPr>
          <p:blipFill>
            <a:blip r:embed="rId3"/>
            <a:stretch>
              <a:fillRect/>
            </a:stretch>
          </p:blipFill>
          <p:spPr>
            <a:xfrm>
              <a:off x="227" y="680"/>
              <a:ext cx="5783" cy="3649"/>
            </a:xfrm>
            <a:prstGeom prst="rect">
              <a:avLst/>
            </a:prstGeom>
            <a:noFill/>
            <a:ln w="9525">
              <a:noFill/>
            </a:ln>
          </p:spPr>
        </p:pic>
        <p:sp>
          <p:nvSpPr>
            <p:cNvPr id="69639" name="文本框 31752"/>
            <p:cNvSpPr txBox="1"/>
            <p:nvPr/>
          </p:nvSpPr>
          <p:spPr>
            <a:xfrm>
              <a:off x="0" y="0"/>
              <a:ext cx="6048" cy="720"/>
            </a:xfrm>
            <a:prstGeom prst="rect">
              <a:avLst/>
            </a:prstGeom>
            <a:noFill/>
            <a:ln w="9525">
              <a:noFill/>
            </a:ln>
          </p:spPr>
          <p:txBody>
            <a:bodyPr wrap="none" anchor="t">
              <a:spAutoFit/>
            </a:bodyPr>
            <a:p>
              <a:pPr lvl="0" indent="0"/>
              <a:r>
                <a:rPr lang="zh-CN" altLang="en-US" sz="2400" b="0" dirty="0">
                  <a:latin typeface="华文行楷" panose="02010800040101010101" pitchFamily="2" charset="-122"/>
                  <a:ea typeface="华文行楷" panose="02010800040101010101" pitchFamily="2" charset="-122"/>
                </a:rPr>
                <a:t>农民不能单纯追求物资生活</a:t>
              </a:r>
              <a:endParaRPr lang="zh-CN" altLang="en-US" sz="2400" b="0" dirty="0">
                <a:latin typeface="华文行楷" panose="02010800040101010101" pitchFamily="2" charset="-122"/>
                <a:ea typeface="华文行楷" panose="02010800040101010101" pitchFamily="2" charset="-122"/>
              </a:endParaRPr>
            </a:p>
          </p:txBody>
        </p:sp>
      </p:grpSp>
      <p:sp>
        <p:nvSpPr>
          <p:cNvPr id="226314" name="矩形 31753"/>
          <p:cNvSpPr/>
          <p:nvPr/>
        </p:nvSpPr>
        <p:spPr>
          <a:xfrm>
            <a:off x="1260475" y="4725988"/>
            <a:ext cx="6480175" cy="1738312"/>
          </a:xfrm>
          <a:prstGeom prst="rect">
            <a:avLst/>
          </a:prstGeom>
        </p:spPr>
        <p:txBody>
          <a:bodyPr wrap="none" fromWordArt="1">
            <a:prstTxWarp prst="textPlain">
              <a:avLst>
                <a:gd name="adj" fmla="val 50000"/>
              </a:avLst>
            </a:prstTxWarp>
            <a:normAutofit/>
          </a:bodyPr>
          <a:p>
            <a:pPr algn="ctr"/>
            <a:r>
              <a:rPr lang="zh-CN" altLang="en-US" sz="3600" b="1" spc="720">
                <a:ln w="9525" cap="flat" cmpd="sng">
                  <a:solidFill>
                    <a:srgbClr val="006600"/>
                  </a:solidFill>
                  <a:prstDash val="solid"/>
                  <a:bevel/>
                  <a:headEnd type="none" w="med" len="med"/>
                  <a:tailEnd type="none" w="med" len="med"/>
                </a:ln>
                <a:solidFill>
                  <a:srgbClr val="00CC00"/>
                </a:solidFill>
                <a:effectLst>
                  <a:outerShdw dist="107763" dir="13499999" sx="125000" sy="125000" rotWithShape="0">
                    <a:srgbClr val="C7DFD3">
                      <a:alpha val="78000"/>
                    </a:srgbClr>
                  </a:outerShdw>
                </a:effectLst>
                <a:latin typeface="华文彩云" panose="02010800040101010101" charset="-122"/>
                <a:ea typeface="华文彩云" panose="02010800040101010101" charset="-122"/>
              </a:rPr>
              <a:t>做新农民.过新生活</a:t>
            </a:r>
            <a:endParaRPr lang="zh-CN" altLang="en-US" sz="3600" b="1" spc="720">
              <a:ln w="9525" cap="flat" cmpd="sng">
                <a:solidFill>
                  <a:srgbClr val="006600"/>
                </a:solidFill>
                <a:prstDash val="solid"/>
                <a:bevel/>
                <a:headEnd type="none" w="med" len="med"/>
                <a:tailEnd type="none" w="med" len="med"/>
              </a:ln>
              <a:solidFill>
                <a:srgbClr val="00CC00"/>
              </a:solidFill>
              <a:effectLst>
                <a:outerShdw dist="107763" dir="13499999" sx="125000" sy="125000" rotWithShape="0">
                  <a:srgbClr val="C7DFD3">
                    <a:alpha val="78000"/>
                  </a:srgbClr>
                </a:outerShdw>
              </a:effectLst>
              <a:latin typeface="华文彩云" panose="02010800040101010101" charset="-122"/>
              <a:ea typeface="华文彩云" panose="02010800040101010101" charset="-122"/>
            </a:endParaRPr>
          </a:p>
        </p:txBody>
      </p:sp>
      <p:sp>
        <p:nvSpPr>
          <p:cNvPr id="69641" name="日期占位符 1"/>
          <p:cNvSpPr/>
          <p:nvPr>
            <p:ph type="dt" sz="half" idx="10"/>
          </p:nvPr>
        </p:nvSpPr>
        <p:spPr/>
        <p:txBody>
          <a:bodyPr anchor="t"/>
          <a:p>
            <a:pPr indent="0"/>
            <a:fld id="{BB962C8B-B14F-4D97-AF65-F5344CB8AC3E}" type="datetime1">
              <a:rPr lang="zh-CN" altLang="en-US" dirty="0">
                <a:solidFill>
                  <a:srgbClr val="FFFFFF"/>
                </a:solidFill>
                <a:latin typeface="Verdana" panose="020B0604030504040204" pitchFamily="2" charset="0"/>
                <a:ea typeface="宋体" panose="02010600030101010101" pitchFamily="2" charset="-122"/>
              </a:rPr>
            </a:fld>
            <a:endParaRPr lang="zh-CN" altLang="en-US" dirty="0">
              <a:solidFill>
                <a:srgbClr val="FFFFFF"/>
              </a:solidFill>
              <a:latin typeface="Verdana" panose="020B0604030504040204" pitchFamily="2"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6308"/>
                                        </p:tgtEl>
                                        <p:attrNameLst>
                                          <p:attrName>style.visibility</p:attrName>
                                        </p:attrNameLst>
                                      </p:cBhvr>
                                      <p:to>
                                        <p:strVal val="visible"/>
                                      </p:to>
                                    </p:set>
                                    <p:animEffect transition="in" filter="dissolve">
                                      <p:cBhvr>
                                        <p:cTn id="7" dur="500"/>
                                        <p:tgtEl>
                                          <p:spTgt spid="22630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6311"/>
                                        </p:tgtEl>
                                        <p:attrNameLst>
                                          <p:attrName>style.visibility</p:attrName>
                                        </p:attrNameLst>
                                      </p:cBhvr>
                                      <p:to>
                                        <p:strVal val="visible"/>
                                      </p:to>
                                    </p:set>
                                    <p:animEffect transition="in" filter="dissolve">
                                      <p:cBhvr>
                                        <p:cTn id="12" dur="500"/>
                                        <p:tgtEl>
                                          <p:spTgt spid="2263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6314"/>
                                        </p:tgtEl>
                                        <p:attrNameLst>
                                          <p:attrName>style.visibility</p:attrName>
                                        </p:attrNameLst>
                                      </p:cBhvr>
                                      <p:to>
                                        <p:strVal val="visible"/>
                                      </p:to>
                                    </p:set>
                                    <p:animEffect transition="in" filter="dissolve">
                                      <p:cBhvr>
                                        <p:cTn id="17" dur="500"/>
                                        <p:tgtEl>
                                          <p:spTgt spid="226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标题 34817"/>
          <p:cNvSpPr>
            <a:spLocks noGrp="1"/>
          </p:cNvSpPr>
          <p:nvPr>
            <p:ph type="title"/>
          </p:nvPr>
        </p:nvSpPr>
        <p:spPr>
          <a:xfrm>
            <a:off x="-52387" y="228600"/>
            <a:ext cx="6910387" cy="822325"/>
          </a:xfrm>
        </p:spPr>
        <p:txBody>
          <a:bodyPr anchor="ctr"/>
          <a:p>
            <a:pPr lvl="0" indent="0"/>
            <a:r>
              <a:rPr lang="zh-CN" altLang="en-US" sz="5400" dirty="0">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rPr>
              <a:t>哪些农民生活得好些?</a:t>
            </a:r>
            <a:endParaRPr lang="en-US" altLang="x-none" sz="4800" dirty="0">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endParaRPr>
          </a:p>
        </p:txBody>
      </p:sp>
      <p:sp>
        <p:nvSpPr>
          <p:cNvPr id="227332" name="文本框 34819"/>
          <p:cNvSpPr txBox="1"/>
          <p:nvPr/>
        </p:nvSpPr>
        <p:spPr>
          <a:xfrm>
            <a:off x="1187450" y="2420938"/>
            <a:ext cx="2378075" cy="701675"/>
          </a:xfrm>
          <a:prstGeom prst="rect">
            <a:avLst/>
          </a:prstGeom>
          <a:noFill/>
          <a:ln w="9525">
            <a:noFill/>
          </a:ln>
        </p:spPr>
        <p:txBody>
          <a:bodyPr wrap="square" anchor="t">
            <a:spAutoFit/>
          </a:bodyPr>
          <a:p>
            <a:pPr lvl="0" indent="0"/>
            <a:r>
              <a:rPr lang="zh-CN" altLang="en-US" sz="4000" b="0" dirty="0">
                <a:latin typeface="Arial" panose="020B0604020202020204" pitchFamily="34" charset="0"/>
                <a:ea typeface="隶书" panose="02010509060101010101" pitchFamily="1" charset="-122"/>
              </a:rPr>
              <a:t>有技术的</a:t>
            </a:r>
            <a:endParaRPr lang="zh-CN" altLang="en-US" sz="4000" b="0" dirty="0">
              <a:latin typeface="Arial" panose="020B0604020202020204" pitchFamily="34" charset="0"/>
              <a:ea typeface="隶书" panose="02010509060101010101" pitchFamily="1" charset="-122"/>
            </a:endParaRPr>
          </a:p>
        </p:txBody>
      </p:sp>
      <p:sp>
        <p:nvSpPr>
          <p:cNvPr id="227333" name="文本框 34820"/>
          <p:cNvSpPr txBox="1"/>
          <p:nvPr/>
        </p:nvSpPr>
        <p:spPr>
          <a:xfrm>
            <a:off x="1260475" y="3573463"/>
            <a:ext cx="2376488" cy="700087"/>
          </a:xfrm>
          <a:prstGeom prst="rect">
            <a:avLst/>
          </a:prstGeom>
          <a:noFill/>
          <a:ln w="9525">
            <a:noFill/>
          </a:ln>
        </p:spPr>
        <p:txBody>
          <a:bodyPr wrap="square" anchor="t">
            <a:spAutoFit/>
          </a:bodyPr>
          <a:p>
            <a:pPr lvl="0" indent="0"/>
            <a:r>
              <a:rPr lang="zh-CN" altLang="en-US" sz="4000" b="0" dirty="0">
                <a:latin typeface="Arial" panose="020B0604020202020204" pitchFamily="34" charset="0"/>
                <a:ea typeface="隶书" panose="02010509060101010101" pitchFamily="1" charset="-122"/>
              </a:rPr>
              <a:t>有关系的</a:t>
            </a:r>
            <a:endParaRPr lang="zh-CN" altLang="en-US" sz="4000" b="0" dirty="0">
              <a:latin typeface="Arial" panose="020B0604020202020204" pitchFamily="34" charset="0"/>
              <a:ea typeface="隶书" panose="02010509060101010101" pitchFamily="1" charset="-122"/>
            </a:endParaRPr>
          </a:p>
        </p:txBody>
      </p:sp>
      <p:sp>
        <p:nvSpPr>
          <p:cNvPr id="227334" name="文本框 34821"/>
          <p:cNvSpPr txBox="1"/>
          <p:nvPr/>
        </p:nvSpPr>
        <p:spPr>
          <a:xfrm>
            <a:off x="1260475" y="4725988"/>
            <a:ext cx="2376488" cy="700087"/>
          </a:xfrm>
          <a:prstGeom prst="rect">
            <a:avLst/>
          </a:prstGeom>
          <a:noFill/>
          <a:ln w="9525">
            <a:noFill/>
          </a:ln>
        </p:spPr>
        <p:txBody>
          <a:bodyPr wrap="square" anchor="t">
            <a:spAutoFit/>
          </a:bodyPr>
          <a:p>
            <a:pPr lvl="0" indent="0"/>
            <a:r>
              <a:rPr lang="zh-CN" altLang="en-US" sz="4000" b="0" dirty="0">
                <a:latin typeface="Arial" panose="020B0604020202020204" pitchFamily="34" charset="0"/>
                <a:ea typeface="隶书" panose="02010509060101010101" pitchFamily="1" charset="-122"/>
              </a:rPr>
              <a:t>有头脑的</a:t>
            </a:r>
            <a:endParaRPr lang="zh-CN" altLang="en-US" sz="4000" b="0" dirty="0">
              <a:latin typeface="Arial" panose="020B0604020202020204" pitchFamily="34" charset="0"/>
              <a:ea typeface="隶书" panose="02010509060101010101" pitchFamily="1" charset="-122"/>
            </a:endParaRPr>
          </a:p>
        </p:txBody>
      </p:sp>
      <p:sp>
        <p:nvSpPr>
          <p:cNvPr id="227335" name="文本框 34822"/>
          <p:cNvSpPr txBox="1"/>
          <p:nvPr/>
        </p:nvSpPr>
        <p:spPr>
          <a:xfrm>
            <a:off x="3851275" y="2420938"/>
            <a:ext cx="2378075" cy="701675"/>
          </a:xfrm>
          <a:prstGeom prst="rect">
            <a:avLst/>
          </a:prstGeom>
          <a:noFill/>
          <a:ln w="9525">
            <a:noFill/>
          </a:ln>
        </p:spPr>
        <p:txBody>
          <a:bodyPr wrap="square" anchor="t">
            <a:spAutoFit/>
          </a:bodyPr>
          <a:p>
            <a:pPr lvl="0" indent="0"/>
            <a:r>
              <a:rPr lang="zh-CN" altLang="en-US" sz="4000" b="0" dirty="0">
                <a:solidFill>
                  <a:schemeClr val="hlink"/>
                </a:solidFill>
                <a:latin typeface="Arial" panose="020B0604020202020204" pitchFamily="34" charset="0"/>
                <a:ea typeface="隶书" panose="02010509060101010101" pitchFamily="1" charset="-122"/>
              </a:rPr>
              <a:t>会种田</a:t>
            </a:r>
            <a:endParaRPr lang="zh-CN" altLang="en-US" sz="4000" b="0" dirty="0">
              <a:solidFill>
                <a:schemeClr val="hlink"/>
              </a:solidFill>
              <a:latin typeface="Arial" panose="020B0604020202020204" pitchFamily="34" charset="0"/>
              <a:ea typeface="隶书" panose="02010509060101010101" pitchFamily="1" charset="-122"/>
            </a:endParaRPr>
          </a:p>
        </p:txBody>
      </p:sp>
      <p:sp>
        <p:nvSpPr>
          <p:cNvPr id="227336" name="文本框 34823"/>
          <p:cNvSpPr txBox="1"/>
          <p:nvPr/>
        </p:nvSpPr>
        <p:spPr>
          <a:xfrm>
            <a:off x="3851275" y="3573463"/>
            <a:ext cx="2378075" cy="700087"/>
          </a:xfrm>
          <a:prstGeom prst="rect">
            <a:avLst/>
          </a:prstGeom>
          <a:noFill/>
          <a:ln w="9525">
            <a:noFill/>
          </a:ln>
        </p:spPr>
        <p:txBody>
          <a:bodyPr wrap="square" anchor="t">
            <a:spAutoFit/>
          </a:bodyPr>
          <a:p>
            <a:pPr lvl="0" indent="0"/>
            <a:r>
              <a:rPr lang="zh-CN" altLang="en-US" sz="4000" b="0" dirty="0">
                <a:solidFill>
                  <a:schemeClr val="hlink"/>
                </a:solidFill>
                <a:latin typeface="Arial" panose="020B0604020202020204" pitchFamily="34" charset="0"/>
                <a:ea typeface="隶书" panose="02010509060101010101" pitchFamily="1" charset="-122"/>
              </a:rPr>
              <a:t>有支持</a:t>
            </a:r>
            <a:endParaRPr lang="zh-CN" altLang="en-US" sz="4000" b="0" dirty="0">
              <a:solidFill>
                <a:schemeClr val="hlink"/>
              </a:solidFill>
              <a:latin typeface="Arial" panose="020B0604020202020204" pitchFamily="34" charset="0"/>
              <a:ea typeface="隶书" panose="02010509060101010101" pitchFamily="1" charset="-122"/>
            </a:endParaRPr>
          </a:p>
        </p:txBody>
      </p:sp>
      <p:sp>
        <p:nvSpPr>
          <p:cNvPr id="227337" name="文本框 34824"/>
          <p:cNvSpPr txBox="1"/>
          <p:nvPr/>
        </p:nvSpPr>
        <p:spPr>
          <a:xfrm>
            <a:off x="3851275" y="4725988"/>
            <a:ext cx="2378075" cy="700087"/>
          </a:xfrm>
          <a:prstGeom prst="rect">
            <a:avLst/>
          </a:prstGeom>
          <a:noFill/>
          <a:ln w="9525">
            <a:noFill/>
          </a:ln>
        </p:spPr>
        <p:txBody>
          <a:bodyPr wrap="square" anchor="t">
            <a:spAutoFit/>
          </a:bodyPr>
          <a:p>
            <a:pPr lvl="0" indent="0"/>
            <a:r>
              <a:rPr lang="zh-CN" altLang="en-US" sz="4000" b="0" dirty="0">
                <a:solidFill>
                  <a:schemeClr val="hlink"/>
                </a:solidFill>
                <a:latin typeface="Arial" panose="020B0604020202020204" pitchFamily="34" charset="0"/>
                <a:ea typeface="隶书" panose="02010509060101010101" pitchFamily="1" charset="-122"/>
              </a:rPr>
              <a:t>会计划</a:t>
            </a:r>
            <a:endParaRPr lang="zh-CN" altLang="en-US" sz="4000" b="0" dirty="0">
              <a:solidFill>
                <a:schemeClr val="hlink"/>
              </a:solidFill>
              <a:latin typeface="Arial" panose="020B0604020202020204" pitchFamily="34" charset="0"/>
              <a:ea typeface="隶书" panose="02010509060101010101" pitchFamily="1" charset="-122"/>
            </a:endParaRPr>
          </a:p>
        </p:txBody>
      </p:sp>
      <p:sp>
        <p:nvSpPr>
          <p:cNvPr id="70664" name="日期占位符 1"/>
          <p:cNvSpPr/>
          <p:nvPr>
            <p:ph type="dt" sz="half" idx="10"/>
          </p:nvPr>
        </p:nvSpPr>
        <p:spPr/>
        <p:txBody>
          <a:bodyPr anchor="t"/>
          <a:p>
            <a:pPr indent="0"/>
            <a:fld id="{BB962C8B-B14F-4D97-AF65-F5344CB8AC3E}" type="datetime1">
              <a:rPr lang="zh-CN" altLang="en-US" dirty="0">
                <a:solidFill>
                  <a:srgbClr val="FFFFFF"/>
                </a:solidFill>
                <a:latin typeface="Verdana" panose="020B0604030504040204" pitchFamily="2" charset="0"/>
                <a:ea typeface="宋体" panose="02010600030101010101" pitchFamily="2" charset="-122"/>
              </a:rPr>
            </a:fld>
            <a:endParaRPr lang="zh-CN" altLang="en-US" dirty="0">
              <a:solidFill>
                <a:srgbClr val="FFFFFF"/>
              </a:solidFill>
              <a:latin typeface="Verdana" panose="020B0604030504040204" pitchFamily="2"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7332"/>
                                        </p:tgtEl>
                                        <p:attrNameLst>
                                          <p:attrName>style.visibility</p:attrName>
                                        </p:attrNameLst>
                                      </p:cBhvr>
                                      <p:to>
                                        <p:strVal val="visible"/>
                                      </p:to>
                                    </p:set>
                                    <p:animEffect transition="in" filter="wipe(up)">
                                      <p:cBhvr>
                                        <p:cTn id="7" dur="500"/>
                                        <p:tgtEl>
                                          <p:spTgt spid="2273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7333"/>
                                        </p:tgtEl>
                                        <p:attrNameLst>
                                          <p:attrName>style.visibility</p:attrName>
                                        </p:attrNameLst>
                                      </p:cBhvr>
                                      <p:to>
                                        <p:strVal val="visible"/>
                                      </p:to>
                                    </p:set>
                                    <p:animEffect transition="in" filter="wipe(up)">
                                      <p:cBhvr>
                                        <p:cTn id="12" dur="500"/>
                                        <p:tgtEl>
                                          <p:spTgt spid="2273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7334"/>
                                        </p:tgtEl>
                                        <p:attrNameLst>
                                          <p:attrName>style.visibility</p:attrName>
                                        </p:attrNameLst>
                                      </p:cBhvr>
                                      <p:to>
                                        <p:strVal val="visible"/>
                                      </p:to>
                                    </p:set>
                                    <p:animEffect transition="in" filter="wipe(up)">
                                      <p:cBhvr>
                                        <p:cTn id="17" dur="500"/>
                                        <p:tgtEl>
                                          <p:spTgt spid="22733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7335"/>
                                        </p:tgtEl>
                                        <p:attrNameLst>
                                          <p:attrName>style.visibility</p:attrName>
                                        </p:attrNameLst>
                                      </p:cBhvr>
                                      <p:to>
                                        <p:strVal val="visible"/>
                                      </p:to>
                                    </p:set>
                                    <p:animEffect transition="in" filter="dissolve">
                                      <p:cBhvr>
                                        <p:cTn id="22" dur="500"/>
                                        <p:tgtEl>
                                          <p:spTgt spid="22733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7336"/>
                                        </p:tgtEl>
                                        <p:attrNameLst>
                                          <p:attrName>style.visibility</p:attrName>
                                        </p:attrNameLst>
                                      </p:cBhvr>
                                      <p:to>
                                        <p:strVal val="visible"/>
                                      </p:to>
                                    </p:set>
                                    <p:animEffect transition="in" filter="dissolve">
                                      <p:cBhvr>
                                        <p:cTn id="27" dur="500"/>
                                        <p:tgtEl>
                                          <p:spTgt spid="22733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7337"/>
                                        </p:tgtEl>
                                        <p:attrNameLst>
                                          <p:attrName>style.visibility</p:attrName>
                                        </p:attrNameLst>
                                      </p:cBhvr>
                                      <p:to>
                                        <p:strVal val="visible"/>
                                      </p:to>
                                    </p:set>
                                    <p:animEffect transition="in" filter="dissolve">
                                      <p:cBhvr>
                                        <p:cTn id="32" dur="500"/>
                                        <p:tgtEl>
                                          <p:spTgt spid="22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ldLvl="0"/>
      <p:bldP spid="227333" grpId="0" bldLvl="0"/>
      <p:bldP spid="227334" grpId="0" bldLvl="0"/>
      <p:bldP spid="227335" grpId="0" bldLvl="0"/>
      <p:bldP spid="227336" grpId="0" bldLvl="0"/>
      <p:bldP spid="227337" grpId="0" bldLvl="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标题 35841"/>
          <p:cNvSpPr>
            <a:spLocks noGrp="1"/>
          </p:cNvSpPr>
          <p:nvPr>
            <p:ph type="title"/>
          </p:nvPr>
        </p:nvSpPr>
        <p:spPr>
          <a:xfrm>
            <a:off x="-3175" y="228600"/>
            <a:ext cx="5360988" cy="876300"/>
          </a:xfrm>
        </p:spPr>
        <p:txBody>
          <a:bodyPr anchor="ctr"/>
          <a:p>
            <a:pPr lvl="0" indent="0"/>
            <a:r>
              <a:rPr lang="zh-CN" altLang="en-US" sz="5400" dirty="0">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rPr>
              <a:t>怎么才能有钱</a:t>
            </a:r>
            <a:r>
              <a:rPr lang="en-US" altLang="x-none" sz="5400" dirty="0">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rPr>
              <a:t>?</a:t>
            </a:r>
            <a:endParaRPr lang="en-US" altLang="x-none" sz="5400" dirty="0">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endParaRPr>
          </a:p>
        </p:txBody>
      </p:sp>
      <p:sp>
        <p:nvSpPr>
          <p:cNvPr id="228356" name="文本框 35843"/>
          <p:cNvSpPr txBox="1"/>
          <p:nvPr/>
        </p:nvSpPr>
        <p:spPr>
          <a:xfrm>
            <a:off x="1855788" y="1517650"/>
            <a:ext cx="2214562" cy="701675"/>
          </a:xfrm>
          <a:prstGeom prst="rect">
            <a:avLst/>
          </a:prstGeom>
          <a:noFill/>
          <a:ln w="9525">
            <a:noFill/>
          </a:ln>
        </p:spPr>
        <p:txBody>
          <a:bodyPr wrap="none" anchor="t">
            <a:spAutoFit/>
          </a:bodyPr>
          <a:p>
            <a:pPr lvl="0" indent="0"/>
            <a:r>
              <a:rPr lang="zh-CN" altLang="en-US" sz="4000" b="0" dirty="0">
                <a:latin typeface="隶书" panose="02010509060101010101" pitchFamily="1" charset="-122"/>
                <a:ea typeface="隶书" panose="02010509060101010101" pitchFamily="1" charset="-122"/>
              </a:rPr>
              <a:t>----种地</a:t>
            </a:r>
            <a:endParaRPr lang="zh-CN" altLang="en-US" sz="4000" b="0" dirty="0">
              <a:latin typeface="隶书" panose="02010509060101010101" pitchFamily="1" charset="-122"/>
              <a:ea typeface="隶书" panose="02010509060101010101" pitchFamily="1" charset="-122"/>
            </a:endParaRPr>
          </a:p>
        </p:txBody>
      </p:sp>
      <p:sp>
        <p:nvSpPr>
          <p:cNvPr id="228357" name="文本框 35844"/>
          <p:cNvSpPr txBox="1"/>
          <p:nvPr/>
        </p:nvSpPr>
        <p:spPr>
          <a:xfrm>
            <a:off x="1865313" y="2363788"/>
            <a:ext cx="2214562" cy="701675"/>
          </a:xfrm>
          <a:prstGeom prst="rect">
            <a:avLst/>
          </a:prstGeom>
          <a:noFill/>
          <a:ln w="9525">
            <a:noFill/>
          </a:ln>
        </p:spPr>
        <p:txBody>
          <a:bodyPr wrap="none" anchor="t">
            <a:spAutoFit/>
          </a:bodyPr>
          <a:p>
            <a:pPr lvl="0" indent="0"/>
            <a:r>
              <a:rPr lang="zh-CN" altLang="en-US" sz="4000" b="0" dirty="0">
                <a:latin typeface="隶书" panose="02010509060101010101" pitchFamily="1" charset="-122"/>
                <a:ea typeface="隶书" panose="02010509060101010101" pitchFamily="1" charset="-122"/>
              </a:rPr>
              <a:t>----打工</a:t>
            </a:r>
            <a:endParaRPr lang="zh-CN" altLang="en-US" sz="4000" b="0" dirty="0">
              <a:latin typeface="隶书" panose="02010509060101010101" pitchFamily="1" charset="-122"/>
              <a:ea typeface="隶书" panose="02010509060101010101" pitchFamily="1" charset="-122"/>
            </a:endParaRPr>
          </a:p>
        </p:txBody>
      </p:sp>
      <p:sp>
        <p:nvSpPr>
          <p:cNvPr id="228358" name="文本框 35845"/>
          <p:cNvSpPr txBox="1"/>
          <p:nvPr/>
        </p:nvSpPr>
        <p:spPr>
          <a:xfrm>
            <a:off x="1874838" y="3201988"/>
            <a:ext cx="2722562" cy="701675"/>
          </a:xfrm>
          <a:prstGeom prst="rect">
            <a:avLst/>
          </a:prstGeom>
          <a:noFill/>
          <a:ln w="9525">
            <a:noFill/>
          </a:ln>
        </p:spPr>
        <p:txBody>
          <a:bodyPr wrap="none" anchor="t">
            <a:spAutoFit/>
          </a:bodyPr>
          <a:p>
            <a:pPr lvl="0" indent="0"/>
            <a:r>
              <a:rPr lang="zh-CN" altLang="en-US" sz="4000" b="0" dirty="0">
                <a:latin typeface="隶书" panose="02010509060101010101" pitchFamily="1" charset="-122"/>
                <a:ea typeface="隶书" panose="02010509060101010101" pitchFamily="1" charset="-122"/>
              </a:rPr>
              <a:t>----做生意</a:t>
            </a:r>
            <a:endParaRPr lang="zh-CN" altLang="en-US" sz="4000" b="0" dirty="0">
              <a:latin typeface="隶书" panose="02010509060101010101" pitchFamily="1" charset="-122"/>
              <a:ea typeface="隶书" panose="02010509060101010101" pitchFamily="1" charset="-122"/>
            </a:endParaRPr>
          </a:p>
        </p:txBody>
      </p:sp>
      <p:sp>
        <p:nvSpPr>
          <p:cNvPr id="228359" name="文本框 35846"/>
          <p:cNvSpPr txBox="1"/>
          <p:nvPr/>
        </p:nvSpPr>
        <p:spPr>
          <a:xfrm>
            <a:off x="1884363" y="4013200"/>
            <a:ext cx="3230562" cy="701675"/>
          </a:xfrm>
          <a:prstGeom prst="rect">
            <a:avLst/>
          </a:prstGeom>
          <a:noFill/>
          <a:ln w="9525">
            <a:noFill/>
          </a:ln>
        </p:spPr>
        <p:txBody>
          <a:bodyPr wrap="none" anchor="t">
            <a:spAutoFit/>
          </a:bodyPr>
          <a:p>
            <a:pPr lvl="0" indent="0"/>
            <a:r>
              <a:rPr lang="zh-CN" altLang="en-US" sz="4000" b="0" dirty="0">
                <a:latin typeface="隶书" panose="02010509060101010101" pitchFamily="1" charset="-122"/>
                <a:ea typeface="隶书" panose="02010509060101010101" pitchFamily="1" charset="-122"/>
              </a:rPr>
              <a:t>----国家补助</a:t>
            </a:r>
            <a:endParaRPr lang="zh-CN" altLang="en-US" sz="4000" b="0" dirty="0">
              <a:latin typeface="隶书" panose="02010509060101010101" pitchFamily="1" charset="-122"/>
              <a:ea typeface="隶书" panose="02010509060101010101" pitchFamily="1" charset="-122"/>
            </a:endParaRPr>
          </a:p>
        </p:txBody>
      </p:sp>
      <p:sp>
        <p:nvSpPr>
          <p:cNvPr id="228360" name="文本框 35847"/>
          <p:cNvSpPr txBox="1"/>
          <p:nvPr/>
        </p:nvSpPr>
        <p:spPr>
          <a:xfrm>
            <a:off x="1884363" y="4832350"/>
            <a:ext cx="3230562" cy="701675"/>
          </a:xfrm>
          <a:prstGeom prst="rect">
            <a:avLst/>
          </a:prstGeom>
          <a:noFill/>
          <a:ln w="9525">
            <a:noFill/>
          </a:ln>
        </p:spPr>
        <p:txBody>
          <a:bodyPr wrap="none" anchor="t">
            <a:spAutoFit/>
          </a:bodyPr>
          <a:p>
            <a:pPr lvl="0" indent="0"/>
            <a:r>
              <a:rPr lang="zh-CN" altLang="en-US" sz="4000" b="0" dirty="0">
                <a:latin typeface="隶书" panose="02010509060101010101" pitchFamily="1" charset="-122"/>
                <a:ea typeface="隶书" panose="02010509060101010101" pitchFamily="1" charset="-122"/>
              </a:rPr>
              <a:t>----他人支助</a:t>
            </a:r>
            <a:endParaRPr lang="zh-CN" altLang="en-US" sz="4000" b="0" dirty="0">
              <a:latin typeface="隶书" panose="02010509060101010101" pitchFamily="1" charset="-122"/>
              <a:ea typeface="隶书" panose="02010509060101010101" pitchFamily="1" charset="-122"/>
            </a:endParaRPr>
          </a:p>
        </p:txBody>
      </p:sp>
      <p:sp>
        <p:nvSpPr>
          <p:cNvPr id="228361" name="文本框 35848"/>
          <p:cNvSpPr txBox="1"/>
          <p:nvPr/>
        </p:nvSpPr>
        <p:spPr>
          <a:xfrm>
            <a:off x="1884363" y="5607050"/>
            <a:ext cx="1198562" cy="701675"/>
          </a:xfrm>
          <a:prstGeom prst="rect">
            <a:avLst/>
          </a:prstGeom>
          <a:noFill/>
          <a:ln w="9525">
            <a:noFill/>
          </a:ln>
        </p:spPr>
        <p:txBody>
          <a:bodyPr wrap="none" anchor="t">
            <a:spAutoFit/>
          </a:bodyPr>
          <a:p>
            <a:pPr lvl="0" indent="0"/>
            <a:r>
              <a:rPr lang="zh-CN" altLang="en-US" sz="4000" b="0" dirty="0">
                <a:latin typeface="隶书" panose="02010509060101010101" pitchFamily="1" charset="-122"/>
                <a:ea typeface="隶书" panose="02010509060101010101" pitchFamily="1" charset="-122"/>
              </a:rPr>
              <a:t>----</a:t>
            </a:r>
            <a:endParaRPr lang="zh-CN" altLang="en-US" sz="4000" b="0" dirty="0">
              <a:latin typeface="隶书" panose="02010509060101010101" pitchFamily="1" charset="-122"/>
              <a:ea typeface="隶书" panose="02010509060101010101" pitchFamily="1" charset="-122"/>
            </a:endParaRPr>
          </a:p>
        </p:txBody>
      </p:sp>
      <p:sp>
        <p:nvSpPr>
          <p:cNvPr id="71688" name="日期占位符 1"/>
          <p:cNvSpPr/>
          <p:nvPr>
            <p:ph type="dt" sz="half" idx="10"/>
          </p:nvPr>
        </p:nvSpPr>
        <p:spPr/>
        <p:txBody>
          <a:bodyPr anchor="t"/>
          <a:p>
            <a:pPr indent="0"/>
            <a:fld id="{BB962C8B-B14F-4D97-AF65-F5344CB8AC3E}" type="datetime1">
              <a:rPr lang="zh-CN" altLang="en-US" dirty="0">
                <a:solidFill>
                  <a:srgbClr val="FFFFFF"/>
                </a:solidFill>
                <a:latin typeface="Verdana" panose="020B0604030504040204" pitchFamily="2" charset="0"/>
                <a:ea typeface="宋体" panose="02010600030101010101" pitchFamily="2" charset="-122"/>
              </a:rPr>
            </a:fld>
            <a:endParaRPr lang="zh-CN" altLang="en-US" dirty="0">
              <a:solidFill>
                <a:srgbClr val="FFFFFF"/>
              </a:solidFill>
              <a:latin typeface="Verdana" panose="020B0604030504040204" pitchFamily="2"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8356"/>
                                        </p:tgtEl>
                                        <p:attrNameLst>
                                          <p:attrName>style.visibility</p:attrName>
                                        </p:attrNameLst>
                                      </p:cBhvr>
                                      <p:to>
                                        <p:strVal val="visible"/>
                                      </p:to>
                                    </p:set>
                                    <p:animEffect transition="in" filter="wipe(up)">
                                      <p:cBhvr>
                                        <p:cTn id="7" dur="500"/>
                                        <p:tgtEl>
                                          <p:spTgt spid="2283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8357"/>
                                        </p:tgtEl>
                                        <p:attrNameLst>
                                          <p:attrName>style.visibility</p:attrName>
                                        </p:attrNameLst>
                                      </p:cBhvr>
                                      <p:to>
                                        <p:strVal val="visible"/>
                                      </p:to>
                                    </p:set>
                                    <p:animEffect transition="in" filter="wipe(up)">
                                      <p:cBhvr>
                                        <p:cTn id="12" dur="500"/>
                                        <p:tgtEl>
                                          <p:spTgt spid="2283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8358"/>
                                        </p:tgtEl>
                                        <p:attrNameLst>
                                          <p:attrName>style.visibility</p:attrName>
                                        </p:attrNameLst>
                                      </p:cBhvr>
                                      <p:to>
                                        <p:strVal val="visible"/>
                                      </p:to>
                                    </p:set>
                                    <p:animEffect transition="in" filter="wipe(up)">
                                      <p:cBhvr>
                                        <p:cTn id="17" dur="500"/>
                                        <p:tgtEl>
                                          <p:spTgt spid="2283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28359"/>
                                        </p:tgtEl>
                                        <p:attrNameLst>
                                          <p:attrName>style.visibility</p:attrName>
                                        </p:attrNameLst>
                                      </p:cBhvr>
                                      <p:to>
                                        <p:strVal val="visible"/>
                                      </p:to>
                                    </p:set>
                                    <p:animEffect transition="in" filter="wipe(up)">
                                      <p:cBhvr>
                                        <p:cTn id="22" dur="500"/>
                                        <p:tgtEl>
                                          <p:spTgt spid="2283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28360"/>
                                        </p:tgtEl>
                                        <p:attrNameLst>
                                          <p:attrName>style.visibility</p:attrName>
                                        </p:attrNameLst>
                                      </p:cBhvr>
                                      <p:to>
                                        <p:strVal val="visible"/>
                                      </p:to>
                                    </p:set>
                                    <p:animEffect transition="in" filter="wipe(up)">
                                      <p:cBhvr>
                                        <p:cTn id="27" dur="500"/>
                                        <p:tgtEl>
                                          <p:spTgt spid="22836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28361"/>
                                        </p:tgtEl>
                                        <p:attrNameLst>
                                          <p:attrName>style.visibility</p:attrName>
                                        </p:attrNameLst>
                                      </p:cBhvr>
                                      <p:to>
                                        <p:strVal val="visible"/>
                                      </p:to>
                                    </p:set>
                                    <p:animEffect transition="in" filter="wipe(up)">
                                      <p:cBhvr>
                                        <p:cTn id="32" dur="500"/>
                                        <p:tgtEl>
                                          <p:spTgt spid="228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6" grpId="0" bldLvl="0"/>
      <p:bldP spid="228357" grpId="0" bldLvl="0"/>
      <p:bldP spid="228358" grpId="0" bldLvl="0"/>
      <p:bldP spid="228359" grpId="0" bldLvl="0"/>
      <p:bldP spid="228360" grpId="0" bldLvl="0"/>
      <p:bldP spid="228361" grpId="0" bldLvl="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标题 36865"/>
          <p:cNvSpPr>
            <a:spLocks noGrp="1"/>
          </p:cNvSpPr>
          <p:nvPr>
            <p:ph type="title"/>
          </p:nvPr>
        </p:nvSpPr>
        <p:spPr>
          <a:xfrm>
            <a:off x="15875" y="228600"/>
            <a:ext cx="4678363" cy="884238"/>
          </a:xfrm>
        </p:spPr>
        <p:txBody>
          <a:bodyPr anchor="ctr"/>
          <a:p>
            <a:pPr lvl="0" indent="0"/>
            <a:r>
              <a:rPr lang="zh-CN" altLang="en-US" sz="5400" dirty="0">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rPr>
              <a:t>找钱的方式</a:t>
            </a:r>
            <a:r>
              <a:rPr lang="en-US" altLang="x-none" sz="5400" dirty="0">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rPr>
              <a:t>?</a:t>
            </a:r>
            <a:endParaRPr lang="en-US" altLang="x-none" dirty="0"/>
          </a:p>
        </p:txBody>
      </p:sp>
      <p:sp>
        <p:nvSpPr>
          <p:cNvPr id="229380" name="文本框 36867"/>
          <p:cNvSpPr txBox="1"/>
          <p:nvPr/>
        </p:nvSpPr>
        <p:spPr>
          <a:xfrm>
            <a:off x="4860925" y="2276475"/>
            <a:ext cx="2446338" cy="519113"/>
          </a:xfrm>
          <a:prstGeom prst="rect">
            <a:avLst/>
          </a:prstGeom>
          <a:noFill/>
          <a:ln w="9525">
            <a:noFill/>
          </a:ln>
        </p:spPr>
        <p:txBody>
          <a:bodyPr wrap="square" anchor="t">
            <a:spAutoFit/>
          </a:bodyPr>
          <a:p>
            <a:pPr lvl="0" indent="0"/>
            <a:r>
              <a:rPr lang="zh-CN" altLang="en-US" sz="2800" b="0" dirty="0">
                <a:latin typeface="黑体" panose="02010600030101010101" pitchFamily="1" charset="-122"/>
                <a:ea typeface="黑体" panose="02010600030101010101" pitchFamily="1" charset="-122"/>
                <a:sym typeface="Arial" panose="020B0604020202020204" pitchFamily="34" charset="0"/>
              </a:rPr>
              <a:t>领导、专家...</a:t>
            </a:r>
            <a:endParaRPr lang="zh-CN" altLang="en-US" sz="2800" b="0" dirty="0">
              <a:latin typeface="黑体" panose="02010600030101010101" pitchFamily="1" charset="-122"/>
              <a:ea typeface="黑体" panose="02010600030101010101" pitchFamily="1" charset="-122"/>
              <a:sym typeface="Arial" panose="020B0604020202020204" pitchFamily="34" charset="0"/>
            </a:endParaRPr>
          </a:p>
        </p:txBody>
      </p:sp>
      <p:sp>
        <p:nvSpPr>
          <p:cNvPr id="229381" name="文本框 36868"/>
          <p:cNvSpPr txBox="1"/>
          <p:nvPr/>
        </p:nvSpPr>
        <p:spPr>
          <a:xfrm>
            <a:off x="4860925" y="3573463"/>
            <a:ext cx="2374900" cy="517525"/>
          </a:xfrm>
          <a:prstGeom prst="rect">
            <a:avLst/>
          </a:prstGeom>
          <a:noFill/>
          <a:ln w="9525">
            <a:noFill/>
          </a:ln>
        </p:spPr>
        <p:txBody>
          <a:bodyPr wrap="square" anchor="t">
            <a:spAutoFit/>
          </a:bodyPr>
          <a:p>
            <a:pPr lvl="0" indent="0"/>
            <a:r>
              <a:rPr lang="zh-CN" altLang="en-US" sz="2800" b="0" dirty="0">
                <a:latin typeface="黑体" panose="02010600030101010101" pitchFamily="1" charset="-122"/>
                <a:ea typeface="黑体" panose="02010600030101010101" pitchFamily="1" charset="-122"/>
                <a:sym typeface="Arial" panose="020B0604020202020204" pitchFamily="34" charset="0"/>
              </a:rPr>
              <a:t>老板、商人...</a:t>
            </a:r>
            <a:endParaRPr lang="zh-CN" altLang="en-US" sz="2800" b="0" dirty="0">
              <a:latin typeface="黑体" panose="02010600030101010101" pitchFamily="1" charset="-122"/>
              <a:ea typeface="黑体" panose="02010600030101010101" pitchFamily="1" charset="-122"/>
              <a:sym typeface="Arial" panose="020B0604020202020204" pitchFamily="34" charset="0"/>
            </a:endParaRPr>
          </a:p>
        </p:txBody>
      </p:sp>
      <p:sp>
        <p:nvSpPr>
          <p:cNvPr id="229382" name="文本框 36869"/>
          <p:cNvSpPr txBox="1"/>
          <p:nvPr/>
        </p:nvSpPr>
        <p:spPr>
          <a:xfrm>
            <a:off x="4932363" y="4725988"/>
            <a:ext cx="1798637" cy="944562"/>
          </a:xfrm>
          <a:prstGeom prst="rect">
            <a:avLst/>
          </a:prstGeom>
          <a:noFill/>
          <a:ln w="9525">
            <a:noFill/>
          </a:ln>
        </p:spPr>
        <p:txBody>
          <a:bodyPr wrap="square" anchor="t">
            <a:spAutoFit/>
          </a:bodyPr>
          <a:p>
            <a:pPr lvl="0" indent="0"/>
            <a:r>
              <a:rPr lang="zh-CN" altLang="en-US" sz="2800" b="0" dirty="0">
                <a:latin typeface="黑体" panose="02010600030101010101" pitchFamily="1" charset="-122"/>
                <a:ea typeface="黑体" panose="02010600030101010101" pitchFamily="1" charset="-122"/>
                <a:sym typeface="Arial" panose="020B0604020202020204" pitchFamily="34" charset="0"/>
              </a:rPr>
              <a:t>老百姓、</a:t>
            </a:r>
            <a:endParaRPr lang="zh-CN" altLang="en-US" sz="2800" b="0" dirty="0">
              <a:latin typeface="黑体" panose="02010600030101010101" pitchFamily="1" charset="-122"/>
              <a:ea typeface="黑体" panose="02010600030101010101" pitchFamily="1" charset="-122"/>
              <a:sym typeface="Arial" panose="020B0604020202020204" pitchFamily="34" charset="0"/>
            </a:endParaRPr>
          </a:p>
          <a:p>
            <a:pPr lvl="0" indent="0" algn="dist"/>
            <a:r>
              <a:rPr lang="zh-CN" altLang="en-US" sz="2800" b="0" dirty="0">
                <a:latin typeface="黑体" panose="02010600030101010101" pitchFamily="1" charset="-122"/>
                <a:ea typeface="黑体" panose="02010600030101010101" pitchFamily="1" charset="-122"/>
                <a:sym typeface="Arial" panose="020B0604020202020204" pitchFamily="34" charset="0"/>
              </a:rPr>
              <a:t>劳动者...</a:t>
            </a:r>
            <a:endParaRPr lang="zh-CN" altLang="en-US" sz="2800" b="0" dirty="0">
              <a:latin typeface="黑体" panose="02010600030101010101" pitchFamily="1" charset="-122"/>
              <a:ea typeface="黑体" panose="02010600030101010101" pitchFamily="1" charset="-122"/>
              <a:sym typeface="Arial" panose="020B0604020202020204" pitchFamily="34" charset="0"/>
            </a:endParaRPr>
          </a:p>
        </p:txBody>
      </p:sp>
      <p:sp>
        <p:nvSpPr>
          <p:cNvPr id="229383" name="矩形 36870"/>
          <p:cNvSpPr/>
          <p:nvPr/>
        </p:nvSpPr>
        <p:spPr>
          <a:xfrm>
            <a:off x="684213" y="2133600"/>
            <a:ext cx="792162" cy="865188"/>
          </a:xfrm>
          <a:prstGeom prst="rect">
            <a:avLst/>
          </a:prstGeom>
        </p:spPr>
        <p:txBody>
          <a:bodyPr wrap="none" fromWordArt="1">
            <a:prstTxWarp prst="textPlain">
              <a:avLst>
                <a:gd name="adj" fmla="val 50000"/>
              </a:avLst>
            </a:prstTxWarp>
            <a:normAutofit/>
          </a:bodyPr>
          <a:p>
            <a:pPr algn="ctr"/>
            <a:r>
              <a:rPr lang="zh-CN" altLang="en-US" sz="4000" b="1">
                <a:ln w="19050" cap="flat" cmpd="sng">
                  <a:solidFill>
                    <a:srgbClr val="99CCFF"/>
                  </a:solidFill>
                  <a:prstDash val="solid"/>
                  <a:bevel/>
                  <a:headEnd type="none" w="med" len="med"/>
                  <a:tailEnd type="none" w="med" len="med"/>
                </a:ln>
                <a:solidFill>
                  <a:srgbClr val="0066CC"/>
                </a:solidFill>
                <a:effectLst>
                  <a:outerShdw dist="35921" dir="2699999" algn="ctr" rotWithShape="0">
                    <a:srgbClr val="990000"/>
                  </a:outerShdw>
                </a:effectLst>
                <a:latin typeface="华文彩云" panose="02010800040101010101" charset="-122"/>
                <a:ea typeface="华文彩云" panose="02010800040101010101" charset="-122"/>
              </a:rPr>
              <a:t>谋</a:t>
            </a:r>
            <a:endParaRPr lang="zh-CN" altLang="en-US" sz="4000" b="1">
              <a:ln w="19050" cap="flat" cmpd="sng">
                <a:solidFill>
                  <a:srgbClr val="99CCFF"/>
                </a:solidFill>
                <a:prstDash val="solid"/>
                <a:bevel/>
                <a:headEnd type="none" w="med" len="med"/>
                <a:tailEnd type="none" w="med" len="med"/>
              </a:ln>
              <a:solidFill>
                <a:srgbClr val="0066CC"/>
              </a:solidFill>
              <a:effectLst>
                <a:outerShdw dist="35921" dir="2699999" algn="ctr" rotWithShape="0">
                  <a:srgbClr val="990000"/>
                </a:outerShdw>
              </a:effectLst>
              <a:latin typeface="华文彩云" panose="02010800040101010101" charset="-122"/>
              <a:ea typeface="华文彩云" panose="02010800040101010101" charset="-122"/>
            </a:endParaRPr>
          </a:p>
        </p:txBody>
      </p:sp>
      <p:sp>
        <p:nvSpPr>
          <p:cNvPr id="229384" name="矩形 36871"/>
          <p:cNvSpPr/>
          <p:nvPr/>
        </p:nvSpPr>
        <p:spPr>
          <a:xfrm>
            <a:off x="2052638" y="2133600"/>
            <a:ext cx="792162" cy="863600"/>
          </a:xfrm>
          <a:prstGeom prst="rect">
            <a:avLst/>
          </a:prstGeom>
        </p:spPr>
        <p:txBody>
          <a:bodyPr wrap="none" fromWordArt="1">
            <a:prstTxWarp prst="textPlain">
              <a:avLst>
                <a:gd name="adj" fmla="val 50000"/>
              </a:avLst>
            </a:prstTxWarp>
            <a:normAutofit/>
          </a:bodyPr>
          <a:p>
            <a:pPr algn="ctr"/>
            <a:r>
              <a:rPr lang="zh-CN" altLang="en-US" sz="4000" b="1">
                <a:ln w="19050" cap="flat" cmpd="sng">
                  <a:solidFill>
                    <a:srgbClr val="99CCFF"/>
                  </a:solidFill>
                  <a:prstDash val="solid"/>
                  <a:round/>
                  <a:headEnd type="none" w="med" len="med"/>
                  <a:tailEnd type="none" w="med" len="med"/>
                </a:ln>
                <a:solidFill>
                  <a:srgbClr val="0066CC"/>
                </a:solidFill>
                <a:effectLst>
                  <a:outerShdw dist="35921" dir="2699999" algn="ctr" rotWithShape="0">
                    <a:srgbClr val="990000"/>
                  </a:outerShdw>
                </a:effectLst>
                <a:latin typeface="华文彩云" panose="02010800040101010101" charset="-122"/>
                <a:ea typeface="华文彩云" panose="02010800040101010101" charset="-122"/>
              </a:rPr>
              <a:t>讠</a:t>
            </a:r>
            <a:endParaRPr lang="zh-CN" altLang="en-US" sz="4000" b="1">
              <a:ln w="19050" cap="flat" cmpd="sng">
                <a:solidFill>
                  <a:srgbClr val="99CCFF"/>
                </a:solidFill>
                <a:prstDash val="solid"/>
                <a:round/>
                <a:headEnd type="none" w="med" len="med"/>
                <a:tailEnd type="none" w="med" len="med"/>
              </a:ln>
              <a:solidFill>
                <a:srgbClr val="0066CC"/>
              </a:solidFill>
              <a:effectLst>
                <a:outerShdw dist="35921" dir="2699999" algn="ctr" rotWithShape="0">
                  <a:srgbClr val="990000"/>
                </a:outerShdw>
              </a:effectLst>
              <a:latin typeface="华文彩云" panose="02010800040101010101" charset="-122"/>
              <a:ea typeface="华文彩云" panose="02010800040101010101" charset="-122"/>
            </a:endParaRPr>
          </a:p>
        </p:txBody>
      </p:sp>
      <p:pic>
        <p:nvPicPr>
          <p:cNvPr id="229385" name="内容占位符 36872"/>
          <p:cNvPicPr>
            <a:picLocks noGrp="1" noChangeAspect="1"/>
          </p:cNvPicPr>
          <p:nvPr>
            <p:ph sz="half" idx="4294967295"/>
          </p:nvPr>
        </p:nvPicPr>
        <p:blipFill>
          <a:blip r:embed="rId1"/>
          <a:stretch>
            <a:fillRect/>
          </a:stretch>
        </p:blipFill>
        <p:spPr>
          <a:xfrm>
            <a:off x="3344863" y="2062163"/>
            <a:ext cx="866775" cy="804863"/>
          </a:xfrm>
          <a:solidFill>
            <a:schemeClr val="lt1"/>
          </a:solidFill>
        </p:spPr>
      </p:pic>
      <p:sp>
        <p:nvSpPr>
          <p:cNvPr id="229386" name="矩形 36873"/>
          <p:cNvSpPr/>
          <p:nvPr/>
        </p:nvSpPr>
        <p:spPr>
          <a:xfrm>
            <a:off x="684213" y="3502025"/>
            <a:ext cx="792162" cy="863600"/>
          </a:xfrm>
          <a:prstGeom prst="rect">
            <a:avLst/>
          </a:prstGeom>
        </p:spPr>
        <p:txBody>
          <a:bodyPr wrap="none" fromWordArt="1">
            <a:prstTxWarp prst="textPlain">
              <a:avLst>
                <a:gd name="adj" fmla="val 50000"/>
              </a:avLst>
            </a:prstTxWarp>
            <a:normAutofit/>
          </a:bodyPr>
          <a:p>
            <a:pPr algn="ctr"/>
            <a:r>
              <a:rPr lang="zh-CN" altLang="en-US" sz="4000" b="1">
                <a:ln w="19050" cap="flat" cmpd="sng">
                  <a:solidFill>
                    <a:srgbClr val="99CCFF"/>
                  </a:solidFill>
                  <a:prstDash val="solid"/>
                  <a:round/>
                  <a:headEnd type="none" w="med" len="med"/>
                  <a:tailEnd type="none" w="med" len="med"/>
                </a:ln>
                <a:solidFill>
                  <a:srgbClr val="0066CC"/>
                </a:solidFill>
                <a:effectLst>
                  <a:outerShdw dist="35921" dir="2699999" algn="ctr" rotWithShape="0">
                    <a:srgbClr val="990000"/>
                  </a:outerShdw>
                </a:effectLst>
                <a:latin typeface="华文彩云" panose="02010800040101010101" charset="-122"/>
                <a:ea typeface="华文彩云" panose="02010800040101010101" charset="-122"/>
              </a:rPr>
              <a:t>赚</a:t>
            </a:r>
            <a:endParaRPr lang="zh-CN" altLang="en-US" sz="4000" b="1">
              <a:ln w="19050" cap="flat" cmpd="sng">
                <a:solidFill>
                  <a:srgbClr val="99CCFF"/>
                </a:solidFill>
                <a:prstDash val="solid"/>
                <a:round/>
                <a:headEnd type="none" w="med" len="med"/>
                <a:tailEnd type="none" w="med" len="med"/>
              </a:ln>
              <a:solidFill>
                <a:srgbClr val="0066CC"/>
              </a:solidFill>
              <a:effectLst>
                <a:outerShdw dist="35921" dir="2699999" algn="ctr" rotWithShape="0">
                  <a:srgbClr val="990000"/>
                </a:outerShdw>
              </a:effectLst>
              <a:latin typeface="华文彩云" panose="02010800040101010101" charset="-122"/>
              <a:ea typeface="华文彩云" panose="02010800040101010101" charset="-122"/>
            </a:endParaRPr>
          </a:p>
        </p:txBody>
      </p:sp>
      <p:sp>
        <p:nvSpPr>
          <p:cNvPr id="229387" name="矩形 36874"/>
          <p:cNvSpPr/>
          <p:nvPr/>
        </p:nvSpPr>
        <p:spPr>
          <a:xfrm>
            <a:off x="2052638" y="3502025"/>
            <a:ext cx="576262" cy="863600"/>
          </a:xfrm>
          <a:prstGeom prst="rect">
            <a:avLst/>
          </a:prstGeom>
        </p:spPr>
        <p:txBody>
          <a:bodyPr wrap="none" fromWordArt="1">
            <a:prstTxWarp prst="textPlain">
              <a:avLst>
                <a:gd name="adj" fmla="val 50000"/>
              </a:avLst>
            </a:prstTxWarp>
            <a:normAutofit/>
          </a:bodyPr>
          <a:p>
            <a:pPr algn="ctr"/>
            <a:r>
              <a:rPr lang="zh-CN" altLang="en-US" sz="4000" b="1">
                <a:ln w="19050" cap="flat" cmpd="sng">
                  <a:solidFill>
                    <a:srgbClr val="99CCFF"/>
                  </a:solidFill>
                  <a:prstDash val="solid"/>
                  <a:bevel/>
                  <a:headEnd type="none" w="med" len="med"/>
                  <a:tailEnd type="none" w="med" len="med"/>
                </a:ln>
                <a:solidFill>
                  <a:srgbClr val="0066CC"/>
                </a:solidFill>
                <a:effectLst>
                  <a:outerShdw dist="35921" dir="2699999" algn="ctr" rotWithShape="0">
                    <a:srgbClr val="990000"/>
                  </a:outerShdw>
                </a:effectLst>
                <a:latin typeface="华文彩云" panose="02010800040101010101" charset="-122"/>
                <a:ea typeface="华文彩云" panose="02010800040101010101" charset="-122"/>
              </a:rPr>
              <a:t>贝</a:t>
            </a:r>
            <a:endParaRPr lang="zh-CN" altLang="en-US" sz="4000" b="1">
              <a:ln w="19050" cap="flat" cmpd="sng">
                <a:solidFill>
                  <a:srgbClr val="99CCFF"/>
                </a:solidFill>
                <a:prstDash val="solid"/>
                <a:bevel/>
                <a:headEnd type="none" w="med" len="med"/>
                <a:tailEnd type="none" w="med" len="med"/>
              </a:ln>
              <a:solidFill>
                <a:srgbClr val="0066CC"/>
              </a:solidFill>
              <a:effectLst>
                <a:outerShdw dist="35921" dir="2699999" algn="ctr" rotWithShape="0">
                  <a:srgbClr val="990000"/>
                </a:outerShdw>
              </a:effectLst>
              <a:latin typeface="华文彩云" panose="02010800040101010101" charset="-122"/>
              <a:ea typeface="华文彩云" panose="02010800040101010101" charset="-122"/>
            </a:endParaRPr>
          </a:p>
        </p:txBody>
      </p:sp>
      <p:pic>
        <p:nvPicPr>
          <p:cNvPr id="229388" name="图片 36875"/>
          <p:cNvPicPr>
            <a:picLocks noChangeAspect="1"/>
          </p:cNvPicPr>
          <p:nvPr/>
        </p:nvPicPr>
        <p:blipFill>
          <a:blip r:embed="rId2"/>
          <a:stretch>
            <a:fillRect/>
          </a:stretch>
        </p:blipFill>
        <p:spPr>
          <a:xfrm>
            <a:off x="3348038" y="3429000"/>
            <a:ext cx="865187" cy="863600"/>
          </a:xfrm>
          <a:prstGeom prst="rect">
            <a:avLst/>
          </a:prstGeom>
          <a:noFill/>
          <a:ln w="9525">
            <a:noFill/>
          </a:ln>
        </p:spPr>
      </p:pic>
      <p:sp>
        <p:nvSpPr>
          <p:cNvPr id="229389" name="矩形 36876"/>
          <p:cNvSpPr/>
          <p:nvPr/>
        </p:nvSpPr>
        <p:spPr>
          <a:xfrm>
            <a:off x="755650" y="4870450"/>
            <a:ext cx="792163" cy="863600"/>
          </a:xfrm>
          <a:prstGeom prst="rect">
            <a:avLst/>
          </a:prstGeom>
        </p:spPr>
        <p:txBody>
          <a:bodyPr wrap="none" fromWordArt="1">
            <a:prstTxWarp prst="textPlain">
              <a:avLst>
                <a:gd name="adj" fmla="val 50000"/>
              </a:avLst>
            </a:prstTxWarp>
            <a:normAutofit/>
          </a:bodyPr>
          <a:p>
            <a:pPr algn="ctr"/>
            <a:r>
              <a:rPr lang="zh-CN" altLang="en-US" sz="4000" b="1">
                <a:ln w="19050" cap="flat" cmpd="sng">
                  <a:solidFill>
                    <a:srgbClr val="99CCFF"/>
                  </a:solidFill>
                  <a:prstDash val="solid"/>
                  <a:bevel/>
                  <a:headEnd type="none" w="med" len="med"/>
                  <a:tailEnd type="none" w="med" len="med"/>
                </a:ln>
                <a:solidFill>
                  <a:srgbClr val="0066CC"/>
                </a:solidFill>
                <a:effectLst>
                  <a:outerShdw dist="35921" dir="2699999" algn="ctr" rotWithShape="0">
                    <a:srgbClr val="990000"/>
                  </a:outerShdw>
                </a:effectLst>
                <a:latin typeface="华文彩云" panose="02010800040101010101" charset="-122"/>
                <a:ea typeface="华文彩云" panose="02010800040101010101" charset="-122"/>
              </a:rPr>
              <a:t>挣</a:t>
            </a:r>
            <a:endParaRPr lang="zh-CN" altLang="en-US" sz="4000" b="1">
              <a:ln w="19050" cap="flat" cmpd="sng">
                <a:solidFill>
                  <a:srgbClr val="99CCFF"/>
                </a:solidFill>
                <a:prstDash val="solid"/>
                <a:bevel/>
                <a:headEnd type="none" w="med" len="med"/>
                <a:tailEnd type="none" w="med" len="med"/>
              </a:ln>
              <a:solidFill>
                <a:srgbClr val="0066CC"/>
              </a:solidFill>
              <a:effectLst>
                <a:outerShdw dist="35921" dir="2699999" algn="ctr" rotWithShape="0">
                  <a:srgbClr val="990000"/>
                </a:outerShdw>
              </a:effectLst>
              <a:latin typeface="华文彩云" panose="02010800040101010101" charset="-122"/>
              <a:ea typeface="华文彩云" panose="02010800040101010101" charset="-122"/>
            </a:endParaRPr>
          </a:p>
        </p:txBody>
      </p:sp>
      <p:sp>
        <p:nvSpPr>
          <p:cNvPr id="229390" name="矩形 36877"/>
          <p:cNvSpPr/>
          <p:nvPr/>
        </p:nvSpPr>
        <p:spPr>
          <a:xfrm>
            <a:off x="1981200" y="4868863"/>
            <a:ext cx="844550" cy="865187"/>
          </a:xfrm>
          <a:prstGeom prst="rect">
            <a:avLst/>
          </a:prstGeom>
        </p:spPr>
        <p:txBody>
          <a:bodyPr wrap="none" fromWordArt="1">
            <a:prstTxWarp prst="textPlain">
              <a:avLst>
                <a:gd name="adj" fmla="val 50000"/>
              </a:avLst>
            </a:prstTxWarp>
            <a:normAutofit/>
          </a:bodyPr>
          <a:p>
            <a:pPr algn="ctr"/>
            <a:r>
              <a:rPr lang="zh-CN" altLang="en-US" sz="4000" b="1">
                <a:ln w="19050" cap="flat" cmpd="sng">
                  <a:solidFill>
                    <a:srgbClr val="99CCFF"/>
                  </a:solidFill>
                  <a:prstDash val="solid"/>
                  <a:bevel/>
                  <a:headEnd type="none" w="med" len="med"/>
                  <a:tailEnd type="none" w="med" len="med"/>
                </a:ln>
                <a:solidFill>
                  <a:srgbClr val="0066CC"/>
                </a:solidFill>
                <a:effectLst>
                  <a:outerShdw dist="35921" dir="2699999" algn="ctr" rotWithShape="0">
                    <a:srgbClr val="990000"/>
                  </a:outerShdw>
                </a:effectLst>
                <a:latin typeface="华文彩云" panose="02010800040101010101" charset="-122"/>
                <a:ea typeface="华文彩云" panose="02010800040101010101" charset="-122"/>
              </a:rPr>
              <a:t>扌</a:t>
            </a:r>
            <a:endParaRPr lang="zh-CN" altLang="en-US" sz="4000" b="1">
              <a:ln w="19050" cap="flat" cmpd="sng">
                <a:solidFill>
                  <a:srgbClr val="99CCFF"/>
                </a:solidFill>
                <a:prstDash val="solid"/>
                <a:bevel/>
                <a:headEnd type="none" w="med" len="med"/>
                <a:tailEnd type="none" w="med" len="med"/>
              </a:ln>
              <a:solidFill>
                <a:srgbClr val="0066CC"/>
              </a:solidFill>
              <a:effectLst>
                <a:outerShdw dist="35921" dir="2699999" algn="ctr" rotWithShape="0">
                  <a:srgbClr val="990000"/>
                </a:outerShdw>
              </a:effectLst>
              <a:latin typeface="华文彩云" panose="02010800040101010101" charset="-122"/>
              <a:ea typeface="华文彩云" panose="02010800040101010101" charset="-122"/>
            </a:endParaRPr>
          </a:p>
        </p:txBody>
      </p:sp>
      <p:pic>
        <p:nvPicPr>
          <p:cNvPr id="229391" name="图片 36878"/>
          <p:cNvPicPr>
            <a:picLocks noChangeAspect="1"/>
          </p:cNvPicPr>
          <p:nvPr/>
        </p:nvPicPr>
        <p:blipFill>
          <a:blip r:embed="rId3"/>
          <a:stretch>
            <a:fillRect/>
          </a:stretch>
        </p:blipFill>
        <p:spPr>
          <a:xfrm>
            <a:off x="3276600" y="4725988"/>
            <a:ext cx="1003300" cy="1008062"/>
          </a:xfrm>
          <a:prstGeom prst="rect">
            <a:avLst/>
          </a:prstGeom>
          <a:noFill/>
          <a:ln w="9525">
            <a:noFill/>
          </a:ln>
        </p:spPr>
      </p:pic>
      <p:sp>
        <p:nvSpPr>
          <p:cNvPr id="229392" name="矩形 36879"/>
          <p:cNvSpPr/>
          <p:nvPr/>
        </p:nvSpPr>
        <p:spPr>
          <a:xfrm>
            <a:off x="7308850" y="2133600"/>
            <a:ext cx="1439863" cy="935038"/>
          </a:xfrm>
          <a:prstGeom prst="rect">
            <a:avLst/>
          </a:prstGeom>
        </p:spPr>
        <p:txBody>
          <a:bodyPr wrap="none" fromWordArt="1">
            <a:prstTxWarp prst="textPlain">
              <a:avLst>
                <a:gd name="adj" fmla="val 50000"/>
              </a:avLst>
            </a:prstTxWarp>
            <a:normAutofit/>
          </a:bodyPr>
          <a:p>
            <a:pPr algn="ctr"/>
            <a:r>
              <a:rPr lang="zh-CN" altLang="en-US" sz="4000" b="1">
                <a:ln w="19050" cap="flat" cmpd="sng">
                  <a:solidFill>
                    <a:srgbClr val="99CCFF"/>
                  </a:solidFill>
                  <a:prstDash val="solid"/>
                  <a:bevel/>
                  <a:headEnd type="none" w="med" len="med"/>
                  <a:tailEnd type="none" w="med" len="med"/>
                </a:ln>
                <a:solidFill>
                  <a:srgbClr val="0066CC"/>
                </a:solidFill>
                <a:effectLst>
                  <a:outerShdw dist="35921" dir="2699999" algn="ctr" rotWithShape="0">
                    <a:srgbClr val="990000"/>
                  </a:outerShdw>
                </a:effectLst>
                <a:latin typeface="华文新魏" panose="02010800040101010101" charset="-122"/>
                <a:ea typeface="华文新魏" panose="02010800040101010101" charset="-122"/>
              </a:rPr>
              <a:t>易</a:t>
            </a:r>
            <a:endParaRPr lang="zh-CN" altLang="en-US" sz="4000" b="1">
              <a:ln w="19050" cap="flat" cmpd="sng">
                <a:solidFill>
                  <a:srgbClr val="99CCFF"/>
                </a:solidFill>
                <a:prstDash val="solid"/>
                <a:bevel/>
                <a:headEnd type="none" w="med" len="med"/>
                <a:tailEnd type="none" w="med" len="med"/>
              </a:ln>
              <a:solidFill>
                <a:srgbClr val="0066CC"/>
              </a:solidFill>
              <a:effectLst>
                <a:outerShdw dist="35921" dir="2699999" algn="ctr" rotWithShape="0">
                  <a:srgbClr val="990000"/>
                </a:outerShdw>
              </a:effectLst>
              <a:latin typeface="华文新魏" panose="02010800040101010101" charset="-122"/>
              <a:ea typeface="华文新魏" panose="02010800040101010101" charset="-122"/>
            </a:endParaRPr>
          </a:p>
        </p:txBody>
      </p:sp>
      <p:sp>
        <p:nvSpPr>
          <p:cNvPr id="229393" name="箭头 654"/>
          <p:cNvSpPr/>
          <p:nvPr/>
        </p:nvSpPr>
        <p:spPr>
          <a:xfrm>
            <a:off x="8101013" y="3573463"/>
            <a:ext cx="0" cy="792162"/>
          </a:xfrm>
          <a:prstGeom prst="line">
            <a:avLst/>
          </a:prstGeom>
          <a:ln w="127000" cap="flat" cmpd="sng">
            <a:solidFill>
              <a:schemeClr val="tx1"/>
            </a:solidFill>
            <a:prstDash val="solid"/>
            <a:bevel/>
            <a:headEnd type="none" w="med" len="med"/>
            <a:tailEnd type="triangle" w="med" len="med"/>
          </a:ln>
        </p:spPr>
        <p:txBody>
          <a:bodyPr anchor="t"/>
          <a:p>
            <a:pPr lvl="0" indent="0"/>
            <a:endParaRPr lang="zh-CN" altLang="en-US" b="0" dirty="0">
              <a:latin typeface="Arial" panose="020B0604020202020204" pitchFamily="34" charset="0"/>
              <a:ea typeface="宋体" panose="02010600030101010101" pitchFamily="2" charset="-122"/>
            </a:endParaRPr>
          </a:p>
        </p:txBody>
      </p:sp>
      <p:sp>
        <p:nvSpPr>
          <p:cNvPr id="229394" name="矩形 36881"/>
          <p:cNvSpPr/>
          <p:nvPr/>
        </p:nvSpPr>
        <p:spPr>
          <a:xfrm>
            <a:off x="7308850" y="4652963"/>
            <a:ext cx="1439863" cy="935037"/>
          </a:xfrm>
          <a:prstGeom prst="rect">
            <a:avLst/>
          </a:prstGeom>
        </p:spPr>
        <p:txBody>
          <a:bodyPr wrap="none" fromWordArt="1">
            <a:prstTxWarp prst="textPlain">
              <a:avLst>
                <a:gd name="adj" fmla="val 50000"/>
              </a:avLst>
            </a:prstTxWarp>
            <a:normAutofit/>
          </a:bodyPr>
          <a:p>
            <a:pPr algn="ctr"/>
            <a:r>
              <a:rPr lang="zh-CN" altLang="en-US" sz="4000" b="1">
                <a:gradFill rotWithShape="0">
                  <a:gsLst>
                    <a:gs pos="0">
                      <a:srgbClr val="FFFF00"/>
                    </a:gs>
                    <a:gs pos="100000">
                      <a:srgbClr val="FF9933"/>
                    </a:gs>
                  </a:gsLst>
                  <a:path path="rect">
                    <a:fillToRect r="100000" b="100000"/>
                  </a:path>
                  <a:tileRect/>
                </a:gradFill>
                <a:effectLst>
                  <a:outerShdw dist="35921" dir="2699999" algn="ctr" rotWithShape="0">
                    <a:srgbClr val="C0C0C0">
                      <a:alpha val="78000"/>
                    </a:srgbClr>
                  </a:outerShdw>
                </a:effectLst>
                <a:latin typeface="华文新魏" panose="02010800040101010101" charset="-122"/>
                <a:ea typeface="华文新魏" panose="02010800040101010101" charset="-122"/>
              </a:rPr>
              <a:t>难</a:t>
            </a:r>
            <a:endParaRPr lang="zh-CN" altLang="en-US" sz="4000" b="1">
              <a:gradFill rotWithShape="0">
                <a:gsLst>
                  <a:gs pos="0">
                    <a:srgbClr val="FFFF00"/>
                  </a:gs>
                  <a:gs pos="100000">
                    <a:srgbClr val="FF9933"/>
                  </a:gs>
                </a:gsLst>
                <a:path path="rect">
                  <a:fillToRect r="100000" b="100000"/>
                </a:path>
                <a:tileRect/>
              </a:gradFill>
              <a:effectLst>
                <a:outerShdw dist="35921" dir="2699999" algn="ctr" rotWithShape="0">
                  <a:srgbClr val="C0C0C0">
                    <a:alpha val="78000"/>
                  </a:srgbClr>
                </a:outerShdw>
              </a:effectLst>
              <a:latin typeface="华文新魏" panose="02010800040101010101" charset="-122"/>
              <a:ea typeface="华文新魏" panose="02010800040101010101" charset="-122"/>
            </a:endParaRPr>
          </a:p>
        </p:txBody>
      </p:sp>
      <p:sp>
        <p:nvSpPr>
          <p:cNvPr id="72721" name="日期占位符 1"/>
          <p:cNvSpPr/>
          <p:nvPr>
            <p:ph type="dt" sz="half" idx="10"/>
          </p:nvPr>
        </p:nvSpPr>
        <p:spPr/>
        <p:txBody>
          <a:bodyPr anchor="t"/>
          <a:p>
            <a:pPr indent="0"/>
            <a:fld id="{BB962C8B-B14F-4D97-AF65-F5344CB8AC3E}" type="datetime1">
              <a:rPr lang="zh-CN" altLang="en-US" dirty="0">
                <a:solidFill>
                  <a:srgbClr val="FFFFFF"/>
                </a:solidFill>
                <a:latin typeface="Verdana" panose="020B0604030504040204" pitchFamily="2" charset="0"/>
                <a:ea typeface="宋体" panose="02010600030101010101" pitchFamily="2" charset="-122"/>
              </a:rPr>
            </a:fld>
            <a:endParaRPr lang="zh-CN" altLang="en-US" dirty="0">
              <a:solidFill>
                <a:srgbClr val="FFFFFF"/>
              </a:solidFill>
              <a:latin typeface="Verdana" panose="020B0604030504040204" pitchFamily="2"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9383"/>
                                        </p:tgtEl>
                                        <p:attrNameLst>
                                          <p:attrName>style.visibility</p:attrName>
                                        </p:attrNameLst>
                                      </p:cBhvr>
                                      <p:to>
                                        <p:strVal val="visible"/>
                                      </p:to>
                                    </p:set>
                                    <p:animEffect transition="in" filter="circle(in)">
                                      <p:cBhvr>
                                        <p:cTn id="7" dur="2000"/>
                                        <p:tgtEl>
                                          <p:spTgt spid="22938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9386"/>
                                        </p:tgtEl>
                                        <p:attrNameLst>
                                          <p:attrName>style.visibility</p:attrName>
                                        </p:attrNameLst>
                                      </p:cBhvr>
                                      <p:to>
                                        <p:strVal val="visible"/>
                                      </p:to>
                                    </p:set>
                                    <p:animEffect transition="in" filter="circle(in)">
                                      <p:cBhvr>
                                        <p:cTn id="12" dur="2000"/>
                                        <p:tgtEl>
                                          <p:spTgt spid="22938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29389"/>
                                        </p:tgtEl>
                                        <p:attrNameLst>
                                          <p:attrName>style.visibility</p:attrName>
                                        </p:attrNameLst>
                                      </p:cBhvr>
                                      <p:to>
                                        <p:strVal val="visible"/>
                                      </p:to>
                                    </p:set>
                                    <p:animEffect transition="in" filter="circle(in)">
                                      <p:cBhvr>
                                        <p:cTn id="17" dur="2000"/>
                                        <p:tgtEl>
                                          <p:spTgt spid="22938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29384"/>
                                        </p:tgtEl>
                                        <p:attrNameLst>
                                          <p:attrName>style.visibility</p:attrName>
                                        </p:attrNameLst>
                                      </p:cBhvr>
                                      <p:to>
                                        <p:strVal val="visible"/>
                                      </p:to>
                                    </p:set>
                                    <p:animEffect transition="in" filter="dissolve">
                                      <p:cBhvr>
                                        <p:cTn id="22" dur="500"/>
                                        <p:tgtEl>
                                          <p:spTgt spid="22938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29385"/>
                                        </p:tgtEl>
                                        <p:attrNameLst>
                                          <p:attrName>style.visibility</p:attrName>
                                        </p:attrNameLst>
                                      </p:cBhvr>
                                      <p:to>
                                        <p:strVal val="visible"/>
                                      </p:to>
                                    </p:set>
                                    <p:animEffect transition="in" filter="dissolve">
                                      <p:cBhvr>
                                        <p:cTn id="27" dur="500"/>
                                        <p:tgtEl>
                                          <p:spTgt spid="22938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29387"/>
                                        </p:tgtEl>
                                        <p:attrNameLst>
                                          <p:attrName>style.visibility</p:attrName>
                                        </p:attrNameLst>
                                      </p:cBhvr>
                                      <p:to>
                                        <p:strVal val="visible"/>
                                      </p:to>
                                    </p:set>
                                    <p:animEffect transition="in" filter="dissolve">
                                      <p:cBhvr>
                                        <p:cTn id="32" dur="500"/>
                                        <p:tgtEl>
                                          <p:spTgt spid="22938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29388"/>
                                        </p:tgtEl>
                                        <p:attrNameLst>
                                          <p:attrName>style.visibility</p:attrName>
                                        </p:attrNameLst>
                                      </p:cBhvr>
                                      <p:to>
                                        <p:strVal val="visible"/>
                                      </p:to>
                                    </p:set>
                                    <p:animEffect transition="in" filter="dissolve">
                                      <p:cBhvr>
                                        <p:cTn id="37" dur="500"/>
                                        <p:tgtEl>
                                          <p:spTgt spid="22938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29390"/>
                                        </p:tgtEl>
                                        <p:attrNameLst>
                                          <p:attrName>style.visibility</p:attrName>
                                        </p:attrNameLst>
                                      </p:cBhvr>
                                      <p:to>
                                        <p:strVal val="visible"/>
                                      </p:to>
                                    </p:set>
                                    <p:animEffect transition="in" filter="dissolve">
                                      <p:cBhvr>
                                        <p:cTn id="42" dur="500"/>
                                        <p:tgtEl>
                                          <p:spTgt spid="22939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29391"/>
                                        </p:tgtEl>
                                        <p:attrNameLst>
                                          <p:attrName>style.visibility</p:attrName>
                                        </p:attrNameLst>
                                      </p:cBhvr>
                                      <p:to>
                                        <p:strVal val="visible"/>
                                      </p:to>
                                    </p:set>
                                    <p:animEffect transition="in" filter="dissolve">
                                      <p:cBhvr>
                                        <p:cTn id="47" dur="500"/>
                                        <p:tgtEl>
                                          <p:spTgt spid="22939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9380"/>
                                        </p:tgtEl>
                                        <p:attrNameLst>
                                          <p:attrName>style.visibility</p:attrName>
                                        </p:attrNameLst>
                                      </p:cBhvr>
                                      <p:to>
                                        <p:strVal val="visible"/>
                                      </p:to>
                                    </p:set>
                                    <p:animEffect transition="in" filter="wipe(left)">
                                      <p:cBhvr>
                                        <p:cTn id="52" dur="500"/>
                                        <p:tgtEl>
                                          <p:spTgt spid="22938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29381"/>
                                        </p:tgtEl>
                                        <p:attrNameLst>
                                          <p:attrName>style.visibility</p:attrName>
                                        </p:attrNameLst>
                                      </p:cBhvr>
                                      <p:to>
                                        <p:strVal val="visible"/>
                                      </p:to>
                                    </p:set>
                                    <p:animEffect transition="in" filter="wipe(left)">
                                      <p:cBhvr>
                                        <p:cTn id="57" dur="500"/>
                                        <p:tgtEl>
                                          <p:spTgt spid="22938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29382"/>
                                        </p:tgtEl>
                                        <p:attrNameLst>
                                          <p:attrName>style.visibility</p:attrName>
                                        </p:attrNameLst>
                                      </p:cBhvr>
                                      <p:to>
                                        <p:strVal val="visible"/>
                                      </p:to>
                                    </p:set>
                                    <p:animEffect transition="in" filter="wipe(left)">
                                      <p:cBhvr>
                                        <p:cTn id="62" dur="500"/>
                                        <p:tgtEl>
                                          <p:spTgt spid="22938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29392"/>
                                        </p:tgtEl>
                                        <p:attrNameLst>
                                          <p:attrName>style.visibility</p:attrName>
                                        </p:attrNameLst>
                                      </p:cBhvr>
                                      <p:to>
                                        <p:strVal val="visible"/>
                                      </p:to>
                                    </p:set>
                                    <p:animEffect transition="in" filter="wipe(up)">
                                      <p:cBhvr>
                                        <p:cTn id="67" dur="500"/>
                                        <p:tgtEl>
                                          <p:spTgt spid="22939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29393"/>
                                        </p:tgtEl>
                                        <p:attrNameLst>
                                          <p:attrName>style.visibility</p:attrName>
                                        </p:attrNameLst>
                                      </p:cBhvr>
                                      <p:to>
                                        <p:strVal val="visible"/>
                                      </p:to>
                                    </p:set>
                                    <p:animEffect transition="in" filter="wipe(up)">
                                      <p:cBhvr>
                                        <p:cTn id="72" dur="500"/>
                                        <p:tgtEl>
                                          <p:spTgt spid="22939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29394"/>
                                        </p:tgtEl>
                                        <p:attrNameLst>
                                          <p:attrName>style.visibility</p:attrName>
                                        </p:attrNameLst>
                                      </p:cBhvr>
                                      <p:to>
                                        <p:strVal val="visible"/>
                                      </p:to>
                                    </p:set>
                                    <p:animEffect transition="in" filter="wipe(up)">
                                      <p:cBhvr>
                                        <p:cTn id="77" dur="500"/>
                                        <p:tgtEl>
                                          <p:spTgt spid="22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bldLvl="0"/>
      <p:bldP spid="229381" grpId="0" bldLvl="0"/>
      <p:bldP spid="229382" grpId="0" bldLvl="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标题 37890"/>
          <p:cNvSpPr>
            <a:spLocks noGrp="1"/>
          </p:cNvSpPr>
          <p:nvPr>
            <p:ph type="title"/>
          </p:nvPr>
        </p:nvSpPr>
        <p:spPr>
          <a:xfrm>
            <a:off x="36513" y="222250"/>
            <a:ext cx="6621462" cy="944563"/>
          </a:xfrm>
        </p:spPr>
        <p:txBody>
          <a:bodyPr wrap="square" anchor="ctr"/>
          <a:p>
            <a:pPr lvl="0" indent="0"/>
            <a:r>
              <a:rPr lang="zh-CN" altLang="en-US">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rPr>
              <a:t>现代农业才是我们的</a:t>
            </a:r>
            <a:r>
              <a:rPr lang="zh-CN" altLang="en-US" sz="5400" dirty="0">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rPr>
              <a:t>选择</a:t>
            </a:r>
            <a:r>
              <a:rPr lang="en-US" altLang="zh-CN">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rPr>
              <a:t>?</a:t>
            </a:r>
            <a:endParaRPr lang="en-US" altLang="zh-CN" sz="3600"/>
          </a:p>
        </p:txBody>
      </p:sp>
      <p:sp>
        <p:nvSpPr>
          <p:cNvPr id="230404" name="文本框 37891"/>
          <p:cNvSpPr txBox="1"/>
          <p:nvPr/>
        </p:nvSpPr>
        <p:spPr>
          <a:xfrm>
            <a:off x="992188" y="1731963"/>
            <a:ext cx="1401762" cy="457200"/>
          </a:xfrm>
          <a:prstGeom prst="rect">
            <a:avLst/>
          </a:prstGeom>
          <a:noFill/>
          <a:ln w="9525">
            <a:noFill/>
          </a:ln>
        </p:spPr>
        <p:txBody>
          <a:bodyPr wrap="none" anchor="t">
            <a:spAutoFit/>
          </a:bodyPr>
          <a:p>
            <a:pPr lvl="0" indent="0"/>
            <a:r>
              <a:rPr lang="zh-CN" altLang="en-US" sz="2400" b="0" dirty="0">
                <a:latin typeface="Arial" panose="020B0604020202020204" pitchFamily="34" charset="0"/>
                <a:ea typeface="黑体" panose="02010600030101010101" pitchFamily="1" charset="-122"/>
                <a:sym typeface="Arial" panose="020B0604020202020204" pitchFamily="34" charset="0"/>
              </a:rPr>
              <a:t>国家支持</a:t>
            </a:r>
            <a:endParaRPr lang="zh-CN" altLang="en-US" sz="2400" b="0" dirty="0">
              <a:latin typeface="Arial" panose="020B0604020202020204" pitchFamily="34" charset="0"/>
              <a:ea typeface="黑体" panose="02010600030101010101" pitchFamily="1" charset="-122"/>
              <a:sym typeface="Arial" panose="020B0604020202020204" pitchFamily="34" charset="0"/>
            </a:endParaRPr>
          </a:p>
        </p:txBody>
      </p:sp>
      <p:sp>
        <p:nvSpPr>
          <p:cNvPr id="230405" name="文本框 37892"/>
          <p:cNvSpPr txBox="1"/>
          <p:nvPr/>
        </p:nvSpPr>
        <p:spPr>
          <a:xfrm>
            <a:off x="992188" y="2379663"/>
            <a:ext cx="2011362" cy="457200"/>
          </a:xfrm>
          <a:prstGeom prst="rect">
            <a:avLst/>
          </a:prstGeom>
          <a:noFill/>
          <a:ln w="9525">
            <a:noFill/>
          </a:ln>
        </p:spPr>
        <p:txBody>
          <a:bodyPr wrap="none" anchor="t">
            <a:spAutoFit/>
          </a:bodyPr>
          <a:p>
            <a:pPr lvl="0" indent="0"/>
            <a:r>
              <a:rPr lang="zh-CN" altLang="en-US" sz="2400" b="0" dirty="0">
                <a:latin typeface="Arial" panose="020B0604020202020204" pitchFamily="34" charset="0"/>
                <a:ea typeface="黑体" panose="02010600030101010101" pitchFamily="1" charset="-122"/>
                <a:sym typeface="Arial" panose="020B0604020202020204" pitchFamily="34" charset="0"/>
              </a:rPr>
              <a:t>社会发展必然</a:t>
            </a:r>
            <a:endParaRPr lang="zh-CN" altLang="en-US" sz="2400" b="0" dirty="0">
              <a:latin typeface="Arial" panose="020B0604020202020204" pitchFamily="34" charset="0"/>
              <a:ea typeface="黑体" panose="02010600030101010101" pitchFamily="1" charset="-122"/>
              <a:sym typeface="Arial" panose="020B0604020202020204" pitchFamily="34" charset="0"/>
            </a:endParaRPr>
          </a:p>
        </p:txBody>
      </p:sp>
      <p:sp>
        <p:nvSpPr>
          <p:cNvPr id="73732" name="日期占位符 1"/>
          <p:cNvSpPr/>
          <p:nvPr>
            <p:ph type="dt" sz="half" idx="10"/>
          </p:nvPr>
        </p:nvSpPr>
        <p:spPr/>
        <p:txBody>
          <a:bodyPr anchor="t"/>
          <a:p>
            <a:pPr indent="0"/>
            <a:fld id="{BB962C8B-B14F-4D97-AF65-F5344CB8AC3E}" type="datetime1">
              <a:rPr lang="zh-CN" altLang="en-US" dirty="0">
                <a:solidFill>
                  <a:srgbClr val="FFFFFF"/>
                </a:solidFill>
                <a:latin typeface="Verdana" panose="020B0604030504040204" pitchFamily="2" charset="0"/>
                <a:ea typeface="宋体" panose="02010600030101010101" pitchFamily="2" charset="-122"/>
              </a:rPr>
            </a:fld>
            <a:endParaRPr lang="zh-CN" altLang="en-US" dirty="0">
              <a:solidFill>
                <a:srgbClr val="FFFFFF"/>
              </a:solidFill>
              <a:latin typeface="Verdana" panose="020B0604030504040204" pitchFamily="2"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wipe(up)">
                                      <p:cBhvr>
                                        <p:cTn id="7" dur="500"/>
                                        <p:tgtEl>
                                          <p:spTgt spid="2304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0405"/>
                                        </p:tgtEl>
                                        <p:attrNameLst>
                                          <p:attrName>style.visibility</p:attrName>
                                        </p:attrNameLst>
                                      </p:cBhvr>
                                      <p:to>
                                        <p:strVal val="visible"/>
                                      </p:to>
                                    </p:set>
                                    <p:animEffect transition="in" filter="wipe(up)">
                                      <p:cBhvr>
                                        <p:cTn id="12" dur="500"/>
                                        <p:tgtEl>
                                          <p:spTgt spid="23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bldLvl="0"/>
      <p:bldP spid="230405" grpId="0" bldLvl="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AutoShape 2"/>
          <p:cNvSpPr/>
          <p:nvPr/>
        </p:nvSpPr>
        <p:spPr>
          <a:xfrm>
            <a:off x="4213225" y="3068638"/>
            <a:ext cx="2590800" cy="1944687"/>
          </a:xfrm>
          <a:prstGeom prst="diamond">
            <a:avLst/>
          </a:prstGeom>
          <a:solidFill>
            <a:srgbClr val="FFFFCC"/>
          </a:solidFill>
          <a:ln w="9525" cap="flat" cmpd="sng">
            <a:solidFill>
              <a:schemeClr val="tx1"/>
            </a:solidFill>
            <a:prstDash val="solid"/>
            <a:miter/>
            <a:headEnd type="none" w="med" len="med"/>
            <a:tailEnd type="none" w="med" len="med"/>
          </a:ln>
        </p:spPr>
        <p:txBody>
          <a:bodyPr wrap="none" anchor="ctr"/>
          <a:p>
            <a:pPr lvl="0" indent="0"/>
            <a:endParaRPr lang="zh-CN" altLang="en-US" dirty="0">
              <a:latin typeface="Arial" panose="020B0604020202020204" pitchFamily="34" charset="0"/>
              <a:ea typeface="宋体" panose="02010600030101010101" pitchFamily="2" charset="-122"/>
            </a:endParaRPr>
          </a:p>
        </p:txBody>
      </p:sp>
      <p:sp>
        <p:nvSpPr>
          <p:cNvPr id="13314" name="AutoShape 3"/>
          <p:cNvSpPr/>
          <p:nvPr/>
        </p:nvSpPr>
        <p:spPr>
          <a:xfrm>
            <a:off x="2916238" y="4076700"/>
            <a:ext cx="2590800" cy="1944688"/>
          </a:xfrm>
          <a:prstGeom prst="diamond">
            <a:avLst/>
          </a:prstGeom>
          <a:solidFill>
            <a:srgbClr val="CCFFCC"/>
          </a:solidFill>
          <a:ln w="9525" cap="flat" cmpd="sng">
            <a:solidFill>
              <a:schemeClr val="tx1"/>
            </a:solidFill>
            <a:prstDash val="solid"/>
            <a:miter/>
            <a:headEnd type="none" w="med" len="med"/>
            <a:tailEnd type="none" w="med" len="med"/>
          </a:ln>
        </p:spPr>
        <p:txBody>
          <a:bodyPr wrap="none" anchor="ctr"/>
          <a:p>
            <a:pPr lvl="0" indent="0"/>
            <a:endParaRPr lang="zh-CN" altLang="en-US" dirty="0">
              <a:latin typeface="Arial" panose="020B0604020202020204" pitchFamily="34" charset="0"/>
              <a:ea typeface="宋体" panose="02010600030101010101" pitchFamily="2" charset="-122"/>
            </a:endParaRPr>
          </a:p>
        </p:txBody>
      </p:sp>
      <p:sp>
        <p:nvSpPr>
          <p:cNvPr id="13315" name="AutoShape 4"/>
          <p:cNvSpPr/>
          <p:nvPr/>
        </p:nvSpPr>
        <p:spPr>
          <a:xfrm>
            <a:off x="1619250" y="3068638"/>
            <a:ext cx="2590800" cy="1944687"/>
          </a:xfrm>
          <a:prstGeom prst="diamond">
            <a:avLst/>
          </a:prstGeom>
          <a:solidFill>
            <a:srgbClr val="CCCCFF"/>
          </a:solidFill>
          <a:ln w="9525" cap="flat" cmpd="sng">
            <a:solidFill>
              <a:schemeClr val="tx1"/>
            </a:solidFill>
            <a:prstDash val="solid"/>
            <a:miter/>
            <a:headEnd type="none" w="med" len="med"/>
            <a:tailEnd type="none" w="med" len="med"/>
          </a:ln>
        </p:spPr>
        <p:txBody>
          <a:bodyPr wrap="none" anchor="ctr"/>
          <a:p>
            <a:pPr lvl="0" indent="0"/>
            <a:endParaRPr lang="zh-CN" altLang="en-US" dirty="0">
              <a:latin typeface="Arial" panose="020B0604020202020204" pitchFamily="34" charset="0"/>
              <a:ea typeface="宋体" panose="02010600030101010101" pitchFamily="2" charset="-122"/>
            </a:endParaRPr>
          </a:p>
        </p:txBody>
      </p:sp>
      <p:sp>
        <p:nvSpPr>
          <p:cNvPr id="13316" name="AutoShape 5"/>
          <p:cNvSpPr/>
          <p:nvPr/>
        </p:nvSpPr>
        <p:spPr>
          <a:xfrm>
            <a:off x="2916238" y="2060575"/>
            <a:ext cx="2590800" cy="1944688"/>
          </a:xfrm>
          <a:prstGeom prst="diamond">
            <a:avLst/>
          </a:prstGeom>
          <a:solidFill>
            <a:srgbClr val="CCECFF"/>
          </a:solidFill>
          <a:ln w="9525" cap="flat" cmpd="sng">
            <a:solidFill>
              <a:schemeClr val="tx1"/>
            </a:solidFill>
            <a:prstDash val="solid"/>
            <a:miter/>
            <a:headEnd type="none" w="med" len="med"/>
            <a:tailEnd type="none" w="med" len="med"/>
          </a:ln>
        </p:spPr>
        <p:txBody>
          <a:bodyPr wrap="none" anchor="ctr"/>
          <a:p>
            <a:pPr lvl="0" indent="0"/>
            <a:endParaRPr lang="zh-CN" altLang="en-US" dirty="0">
              <a:latin typeface="Arial" panose="020B0604020202020204" pitchFamily="34" charset="0"/>
              <a:ea typeface="宋体" panose="02010600030101010101" pitchFamily="2" charset="-122"/>
            </a:endParaRPr>
          </a:p>
        </p:txBody>
      </p:sp>
      <p:sp>
        <p:nvSpPr>
          <p:cNvPr id="13317" name="内容占位符 2"/>
          <p:cNvSpPr>
            <a:spLocks noGrp="1"/>
          </p:cNvSpPr>
          <p:nvPr>
            <p:ph idx="4294967295"/>
          </p:nvPr>
        </p:nvSpPr>
        <p:spPr>
          <a:xfrm>
            <a:off x="395288" y="1341438"/>
            <a:ext cx="8507412" cy="647700"/>
          </a:xfrm>
        </p:spPr>
        <p:txBody>
          <a:bodyPr wrap="square" anchor="t"/>
          <a:p>
            <a:pPr marL="0" lvl="0" indent="0" eaLnBrk="1" hangingPunct="1">
              <a:buNone/>
            </a:pPr>
            <a:r>
              <a:rPr lang="zh-CN" altLang="en-US" dirty="0">
                <a:latin typeface="宋体" panose="02010600030101010101" pitchFamily="2" charset="-122"/>
              </a:rPr>
              <a:t>人们关注</a:t>
            </a:r>
            <a:r>
              <a:rPr lang="en-US" altLang="x-none" dirty="0">
                <a:latin typeface="宋体" panose="02010600030101010101" pitchFamily="2" charset="-122"/>
                <a:sym typeface="Arial" panose="020B0604020202020204" pitchFamily="34" charset="0"/>
              </a:rPr>
              <a:t>“</a:t>
            </a:r>
            <a:r>
              <a:rPr lang="zh-CN" altLang="en-US" dirty="0">
                <a:latin typeface="宋体" panose="02010600030101010101" pitchFamily="2" charset="-122"/>
                <a:sym typeface="Arial" panose="020B0604020202020204" pitchFamily="34" charset="0"/>
              </a:rPr>
              <a:t>三农</a:t>
            </a:r>
            <a:r>
              <a:rPr lang="en-US" altLang="x-none" dirty="0">
                <a:latin typeface="宋体" panose="02010600030101010101" pitchFamily="2" charset="-122"/>
                <a:sym typeface="Arial" panose="020B0604020202020204" pitchFamily="34" charset="0"/>
              </a:rPr>
              <a:t>”</a:t>
            </a:r>
            <a:r>
              <a:rPr lang="zh-CN" altLang="en-US" dirty="0">
                <a:latin typeface="宋体" panose="02010600030101010101" pitchFamily="2" charset="-122"/>
              </a:rPr>
              <a:t>的四个问题。</a:t>
            </a:r>
            <a:endParaRPr lang="zh-CN" altLang="en-US" dirty="0">
              <a:latin typeface="宋体" panose="02010600030101010101" pitchFamily="2" charset="-122"/>
            </a:endParaRPr>
          </a:p>
          <a:p>
            <a:pPr marL="0" lvl="0" indent="0" eaLnBrk="1" hangingPunct="1">
              <a:buNone/>
            </a:pPr>
            <a:endParaRPr lang="zh-CN" altLang="en-US" dirty="0">
              <a:latin typeface="宋体" panose="02010600030101010101" pitchFamily="2" charset="-122"/>
            </a:endParaRPr>
          </a:p>
          <a:p>
            <a:pPr marL="0" lvl="0" indent="0" eaLnBrk="1" hangingPunct="1">
              <a:buNone/>
            </a:pPr>
            <a:endParaRPr lang="zh-CN" altLang="en-US" sz="4000" dirty="0">
              <a:latin typeface="宋体" panose="02010600030101010101" pitchFamily="2" charset="-122"/>
            </a:endParaRPr>
          </a:p>
        </p:txBody>
      </p:sp>
      <p:cxnSp>
        <p:nvCxnSpPr>
          <p:cNvPr id="13318" name="直接连接符 16"/>
          <p:cNvCxnSpPr/>
          <p:nvPr/>
        </p:nvCxnSpPr>
        <p:spPr>
          <a:xfrm>
            <a:off x="1403350" y="4941888"/>
            <a:ext cx="0" cy="0"/>
          </a:xfrm>
          <a:prstGeom prst="line">
            <a:avLst/>
          </a:prstGeom>
          <a:ln w="9525" cap="flat" cmpd="sng">
            <a:solidFill>
              <a:srgbClr val="1598D9"/>
            </a:solidFill>
            <a:prstDash val="solid"/>
            <a:round/>
            <a:headEnd type="none" w="med" len="med"/>
            <a:tailEnd type="none" w="med" len="med"/>
          </a:ln>
        </p:spPr>
      </p:cxnSp>
      <p:sp>
        <p:nvSpPr>
          <p:cNvPr id="13319"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endPar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endParaRPr>
          </a:p>
        </p:txBody>
      </p:sp>
      <p:sp>
        <p:nvSpPr>
          <p:cNvPr id="10249" name="Rectangle 9"/>
          <p:cNvSpPr/>
          <p:nvPr/>
        </p:nvSpPr>
        <p:spPr>
          <a:xfrm>
            <a:off x="3348038" y="4652963"/>
            <a:ext cx="1712912" cy="701675"/>
          </a:xfrm>
          <a:prstGeom prst="rect">
            <a:avLst/>
          </a:prstGeom>
          <a:noFill/>
          <a:ln w="9525">
            <a:noFill/>
          </a:ln>
        </p:spPr>
        <p:txBody>
          <a:bodyPr wrap="none" anchor="t">
            <a:spAutoFit/>
          </a:bodyPr>
          <a:p>
            <a:pPr lvl="0" indent="0">
              <a:spcBef>
                <a:spcPct val="20000"/>
              </a:spcBef>
              <a:buClr>
                <a:schemeClr val="hlink"/>
              </a:buClr>
              <a:buFont typeface="Wingdings" panose="05000000000000000000" pitchFamily="2" charset="2"/>
              <a:buNone/>
            </a:pPr>
            <a:r>
              <a:rPr lang="zh-CN" altLang="en-US" sz="4000" dirty="0">
                <a:solidFill>
                  <a:srgbClr val="CC3300"/>
                </a:solidFill>
                <a:latin typeface="宋体" panose="02010600030101010101" pitchFamily="2" charset="-122"/>
                <a:ea typeface="宋体" panose="02010600030101010101" pitchFamily="2" charset="-122"/>
              </a:rPr>
              <a:t>“地”</a:t>
            </a:r>
            <a:endParaRPr lang="zh-CN" altLang="en-US" sz="4000" dirty="0">
              <a:solidFill>
                <a:srgbClr val="CC3300"/>
              </a:solidFill>
              <a:latin typeface="宋体" panose="02010600030101010101" pitchFamily="2" charset="-122"/>
              <a:ea typeface="宋体" panose="02010600030101010101" pitchFamily="2" charset="-122"/>
            </a:endParaRPr>
          </a:p>
        </p:txBody>
      </p:sp>
      <p:sp>
        <p:nvSpPr>
          <p:cNvPr id="10250" name="Rectangle 10"/>
          <p:cNvSpPr/>
          <p:nvPr/>
        </p:nvSpPr>
        <p:spPr>
          <a:xfrm>
            <a:off x="3348038" y="2708275"/>
            <a:ext cx="1712912" cy="701675"/>
          </a:xfrm>
          <a:prstGeom prst="rect">
            <a:avLst/>
          </a:prstGeom>
          <a:noFill/>
          <a:ln w="9525">
            <a:noFill/>
          </a:ln>
        </p:spPr>
        <p:txBody>
          <a:bodyPr wrap="none" anchor="t">
            <a:spAutoFit/>
          </a:bodyPr>
          <a:p>
            <a:pPr lvl="0" indent="0"/>
            <a:r>
              <a:rPr lang="zh-CN" altLang="en-US" sz="4000" dirty="0">
                <a:solidFill>
                  <a:srgbClr val="CC3300"/>
                </a:solidFill>
                <a:latin typeface="宋体" panose="02010600030101010101" pitchFamily="2" charset="-122"/>
                <a:ea typeface="宋体" panose="02010600030101010101" pitchFamily="2" charset="-122"/>
              </a:rPr>
              <a:t>“粮”</a:t>
            </a:r>
            <a:endParaRPr lang="zh-CN" altLang="en-US" sz="4000" dirty="0">
              <a:solidFill>
                <a:srgbClr val="CC3300"/>
              </a:solidFill>
              <a:latin typeface="宋体" panose="02010600030101010101" pitchFamily="2" charset="-122"/>
              <a:ea typeface="宋体" panose="02010600030101010101" pitchFamily="2" charset="-122"/>
            </a:endParaRPr>
          </a:p>
        </p:txBody>
      </p:sp>
      <p:sp>
        <p:nvSpPr>
          <p:cNvPr id="10251" name="Rectangle 11"/>
          <p:cNvSpPr/>
          <p:nvPr/>
        </p:nvSpPr>
        <p:spPr>
          <a:xfrm>
            <a:off x="1979613" y="3644900"/>
            <a:ext cx="1712912" cy="701675"/>
          </a:xfrm>
          <a:prstGeom prst="rect">
            <a:avLst/>
          </a:prstGeom>
          <a:noFill/>
          <a:ln w="9525">
            <a:noFill/>
          </a:ln>
        </p:spPr>
        <p:txBody>
          <a:bodyPr wrap="none" anchor="t">
            <a:spAutoFit/>
          </a:bodyPr>
          <a:p>
            <a:pPr lvl="0" indent="0"/>
            <a:r>
              <a:rPr lang="zh-CN" altLang="en-US" sz="4000" dirty="0">
                <a:solidFill>
                  <a:srgbClr val="CC3300"/>
                </a:solidFill>
                <a:latin typeface="宋体" panose="02010600030101010101" pitchFamily="2" charset="-122"/>
                <a:ea typeface="宋体" panose="02010600030101010101" pitchFamily="2" charset="-122"/>
              </a:rPr>
              <a:t>“钱”</a:t>
            </a:r>
            <a:endParaRPr lang="zh-CN" altLang="en-US" sz="4000" dirty="0">
              <a:solidFill>
                <a:srgbClr val="CC3300"/>
              </a:solidFill>
              <a:latin typeface="宋体" panose="02010600030101010101" pitchFamily="2" charset="-122"/>
              <a:ea typeface="宋体" panose="02010600030101010101" pitchFamily="2" charset="-122"/>
            </a:endParaRPr>
          </a:p>
        </p:txBody>
      </p:sp>
      <p:sp>
        <p:nvSpPr>
          <p:cNvPr id="10252" name="Rectangle 12"/>
          <p:cNvSpPr/>
          <p:nvPr/>
        </p:nvSpPr>
        <p:spPr>
          <a:xfrm>
            <a:off x="4714875" y="3644900"/>
            <a:ext cx="1712913" cy="701675"/>
          </a:xfrm>
          <a:prstGeom prst="rect">
            <a:avLst/>
          </a:prstGeom>
          <a:noFill/>
          <a:ln w="9525">
            <a:noFill/>
          </a:ln>
        </p:spPr>
        <p:txBody>
          <a:bodyPr wrap="none" anchor="t">
            <a:spAutoFit/>
          </a:bodyPr>
          <a:p>
            <a:pPr lvl="0" indent="0"/>
            <a:r>
              <a:rPr lang="zh-CN" altLang="en-US" sz="4000" dirty="0">
                <a:solidFill>
                  <a:srgbClr val="CC3300"/>
                </a:solidFill>
                <a:latin typeface="宋体" panose="02010600030101010101" pitchFamily="2" charset="-122"/>
                <a:ea typeface="宋体" panose="02010600030101010101" pitchFamily="2" charset="-122"/>
              </a:rPr>
              <a:t>“人”</a:t>
            </a:r>
            <a:endParaRPr lang="zh-CN" altLang="en-US" sz="4000" dirty="0">
              <a:solidFill>
                <a:srgbClr val="CC330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250"/>
                                        </p:tgtEl>
                                        <p:attrNameLst>
                                          <p:attrName>style.visibility</p:attrName>
                                        </p:attrNameLst>
                                      </p:cBhvr>
                                      <p:to>
                                        <p:strVal val="visible"/>
                                      </p:to>
                                    </p:set>
                                    <p:animEffect transition="in" filter="randombar(horizontal)">
                                      <p:cBhvr>
                                        <p:cTn id="7" dur="2000"/>
                                        <p:tgtEl>
                                          <p:spTgt spid="102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251"/>
                                        </p:tgtEl>
                                        <p:attrNameLst>
                                          <p:attrName>style.visibility</p:attrName>
                                        </p:attrNameLst>
                                      </p:cBhvr>
                                      <p:to>
                                        <p:strVal val="visible"/>
                                      </p:to>
                                    </p:set>
                                    <p:animEffect transition="in" filter="randombar(horizontal)">
                                      <p:cBhvr>
                                        <p:cTn id="10" dur="2000"/>
                                        <p:tgtEl>
                                          <p:spTgt spid="1025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252"/>
                                        </p:tgtEl>
                                        <p:attrNameLst>
                                          <p:attrName>style.visibility</p:attrName>
                                        </p:attrNameLst>
                                      </p:cBhvr>
                                      <p:to>
                                        <p:strVal val="visible"/>
                                      </p:to>
                                    </p:set>
                                    <p:animEffect transition="in" filter="randombar(horizontal)">
                                      <p:cBhvr>
                                        <p:cTn id="13" dur="2000"/>
                                        <p:tgtEl>
                                          <p:spTgt spid="1025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249"/>
                                        </p:tgtEl>
                                        <p:attrNameLst>
                                          <p:attrName>style.visibility</p:attrName>
                                        </p:attrNameLst>
                                      </p:cBhvr>
                                      <p:to>
                                        <p:strVal val="visible"/>
                                      </p:to>
                                    </p:set>
                                    <p:animEffect transition="in" filter="randombar(horizontal)">
                                      <p:cBhvr>
                                        <p:cTn id="16" dur="20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p:bldP spid="10250" grpId="0"/>
      <p:bldP spid="10251" grpId="0"/>
      <p:bldP spid="1025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3" name="标题 38914"/>
          <p:cNvSpPr>
            <a:spLocks noGrp="1"/>
          </p:cNvSpPr>
          <p:nvPr>
            <p:ph type="title"/>
          </p:nvPr>
        </p:nvSpPr>
        <p:spPr>
          <a:xfrm>
            <a:off x="107950" y="228600"/>
            <a:ext cx="6623050" cy="893763"/>
          </a:xfrm>
        </p:spPr>
        <p:txBody>
          <a:bodyPr wrap="square" anchor="ctr"/>
          <a:p>
            <a:pPr lvl="0" indent="0"/>
            <a:r>
              <a:rPr lang="zh-CN" altLang="en-US" sz="5400" dirty="0">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rPr>
              <a:t>怎样发展现代农业?</a:t>
            </a:r>
            <a:endParaRPr lang="zh-CN" altLang="en-US" sz="5400" dirty="0">
              <a:solidFill>
                <a:srgbClr val="FF0000"/>
              </a:solidFill>
              <a:latin typeface="方正小标宋简体" panose="03000509000000000000" pitchFamily="1" charset="-122"/>
              <a:ea typeface="方正小标宋简体" panose="03000509000000000000" pitchFamily="1" charset="-122"/>
            </a:endParaRPr>
          </a:p>
        </p:txBody>
      </p:sp>
      <p:sp>
        <p:nvSpPr>
          <p:cNvPr id="231428" name="文本框 38915"/>
          <p:cNvSpPr txBox="1"/>
          <p:nvPr/>
        </p:nvSpPr>
        <p:spPr>
          <a:xfrm>
            <a:off x="323850" y="2132013"/>
            <a:ext cx="8412163" cy="639762"/>
          </a:xfrm>
          <a:prstGeom prst="rect">
            <a:avLst/>
          </a:prstGeom>
          <a:noFill/>
          <a:ln w="9525">
            <a:noFill/>
          </a:ln>
        </p:spPr>
        <p:txBody>
          <a:bodyPr wrap="none" anchor="t">
            <a:spAutoFit/>
          </a:bodyPr>
          <a:p>
            <a:pPr lvl="0" indent="0"/>
            <a:r>
              <a:rPr lang="zh-CN" altLang="en-US" sz="3600" b="0" dirty="0">
                <a:latin typeface="Arial" panose="020B0604020202020204" pitchFamily="34" charset="0"/>
                <a:ea typeface="黑体" panose="02010600030101010101" pitchFamily="1" charset="-122"/>
                <a:sym typeface="Arial" panose="020B0604020202020204" pitchFamily="34" charset="0"/>
              </a:rPr>
              <a:t>转变观念、努力做新时代的新型职业农民</a:t>
            </a:r>
            <a:endParaRPr lang="zh-CN" altLang="en-US" sz="3600" b="0" dirty="0">
              <a:latin typeface="Arial" panose="020B0604020202020204" pitchFamily="34" charset="0"/>
              <a:ea typeface="黑体" panose="02010600030101010101" pitchFamily="1" charset="-122"/>
              <a:sym typeface="Arial" panose="020B0604020202020204" pitchFamily="34" charset="0"/>
            </a:endParaRPr>
          </a:p>
        </p:txBody>
      </p:sp>
      <p:sp>
        <p:nvSpPr>
          <p:cNvPr id="231429" name="文本框 38916"/>
          <p:cNvSpPr txBox="1"/>
          <p:nvPr/>
        </p:nvSpPr>
        <p:spPr>
          <a:xfrm>
            <a:off x="323850" y="3449638"/>
            <a:ext cx="7954963" cy="641350"/>
          </a:xfrm>
          <a:prstGeom prst="rect">
            <a:avLst/>
          </a:prstGeom>
          <a:noFill/>
          <a:ln w="9525">
            <a:noFill/>
          </a:ln>
        </p:spPr>
        <p:txBody>
          <a:bodyPr wrap="none" anchor="t">
            <a:spAutoFit/>
          </a:bodyPr>
          <a:p>
            <a:pPr lvl="0" indent="0"/>
            <a:r>
              <a:rPr lang="zh-CN" altLang="en-US" sz="3600" b="0" dirty="0">
                <a:latin typeface="Arial" panose="020B0604020202020204" pitchFamily="34" charset="0"/>
                <a:ea typeface="黑体" panose="02010600030101010101" pitchFamily="1" charset="-122"/>
                <a:sym typeface="Arial" panose="020B0604020202020204" pitchFamily="34" charset="0"/>
              </a:rPr>
              <a:t>加强学习，努力掌握现代农业科学知识</a:t>
            </a:r>
            <a:endParaRPr lang="zh-CN" altLang="en-US" sz="3600" b="0" dirty="0">
              <a:latin typeface="Arial" panose="020B0604020202020204" pitchFamily="34" charset="0"/>
              <a:ea typeface="黑体" panose="02010600030101010101" pitchFamily="1" charset="-122"/>
              <a:sym typeface="Arial" panose="020B0604020202020204" pitchFamily="34" charset="0"/>
            </a:endParaRPr>
          </a:p>
        </p:txBody>
      </p:sp>
      <p:sp>
        <p:nvSpPr>
          <p:cNvPr id="74756" name="日期占位符 1"/>
          <p:cNvSpPr/>
          <p:nvPr>
            <p:ph type="dt" sz="half" idx="10"/>
          </p:nvPr>
        </p:nvSpPr>
        <p:spPr/>
        <p:txBody>
          <a:bodyPr anchor="t"/>
          <a:p>
            <a:pPr indent="0"/>
            <a:fld id="{BB962C8B-B14F-4D97-AF65-F5344CB8AC3E}" type="datetime1">
              <a:rPr lang="zh-CN" altLang="en-US" dirty="0">
                <a:solidFill>
                  <a:srgbClr val="FFFFFF"/>
                </a:solidFill>
                <a:latin typeface="Verdana" panose="020B0604030504040204" pitchFamily="2" charset="0"/>
                <a:ea typeface="宋体" panose="02010600030101010101" pitchFamily="2" charset="-122"/>
              </a:rPr>
            </a:fld>
            <a:endParaRPr lang="zh-CN" altLang="en-US" dirty="0">
              <a:solidFill>
                <a:srgbClr val="FFFFFF"/>
              </a:solidFill>
              <a:latin typeface="Verdana" panose="020B0604030504040204" pitchFamily="2" charset="0"/>
              <a:ea typeface="宋体" panose="02010600030101010101" pitchFamily="2" charset="-122"/>
            </a:endParaRPr>
          </a:p>
        </p:txBody>
      </p:sp>
      <p:pic>
        <p:nvPicPr>
          <p:cNvPr id="31748" name="Picture 7" descr="98(~S17H$Z[XRC34QSU356M"/>
          <p:cNvPicPr>
            <a:picLocks noChangeAspect="1"/>
          </p:cNvPicPr>
          <p:nvPr/>
        </p:nvPicPr>
        <p:blipFill>
          <a:blip r:embed="rId1"/>
          <a:stretch>
            <a:fillRect/>
          </a:stretch>
        </p:blipFill>
        <p:spPr>
          <a:xfrm>
            <a:off x="5768975" y="4476750"/>
            <a:ext cx="3143250" cy="18161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1428"/>
                                        </p:tgtEl>
                                        <p:attrNameLst>
                                          <p:attrName>style.visibility</p:attrName>
                                        </p:attrNameLst>
                                      </p:cBhvr>
                                      <p:to>
                                        <p:strVal val="visible"/>
                                      </p:to>
                                    </p:set>
                                    <p:animEffect transition="in" filter="dissolve">
                                      <p:cBhvr>
                                        <p:cTn id="7" dur="500"/>
                                        <p:tgtEl>
                                          <p:spTgt spid="2314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1429"/>
                                        </p:tgtEl>
                                        <p:attrNameLst>
                                          <p:attrName>style.visibility</p:attrName>
                                        </p:attrNameLst>
                                      </p:cBhvr>
                                      <p:to>
                                        <p:strVal val="visible"/>
                                      </p:to>
                                    </p:set>
                                    <p:animEffect transition="in" filter="dissolve">
                                      <p:cBhvr>
                                        <p:cTn id="12" dur="500"/>
                                        <p:tgtEl>
                                          <p:spTgt spid="231429"/>
                                        </p:tgtEl>
                                      </p:cBhvr>
                                    </p:animEffect>
                                  </p:childTnLst>
                                </p:cTn>
                              </p:par>
                              <p:par>
                                <p:cTn id="13" presetID="14" presetClass="entr" presetSubtype="10" fill="hold" nodeType="withEffect">
                                  <p:stCondLst>
                                    <p:cond delay="0"/>
                                  </p:stCondLst>
                                  <p:childTnLst>
                                    <p:set>
                                      <p:cBhvr>
                                        <p:cTn id="14" dur="1" fill="hold">
                                          <p:stCondLst>
                                            <p:cond delay="0"/>
                                          </p:stCondLst>
                                        </p:cTn>
                                        <p:tgtEl>
                                          <p:spTgt spid="31748"/>
                                        </p:tgtEl>
                                        <p:attrNameLst>
                                          <p:attrName>style.visibility</p:attrName>
                                        </p:attrNameLst>
                                      </p:cBhvr>
                                      <p:to>
                                        <p:strVal val="visible"/>
                                      </p:to>
                                    </p:set>
                                    <p:animEffect transition="in" filter="randombar(horizontal)">
                                      <p:cBhvr>
                                        <p:cTn id="15" dur="10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8" grpId="0" bldLvl="0"/>
      <p:bldP spid="231429" grpId="0" bldLvl="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7" name="矩形 1"/>
          <p:cNvSpPr/>
          <p:nvPr/>
        </p:nvSpPr>
        <p:spPr>
          <a:xfrm>
            <a:off x="1547813" y="2352675"/>
            <a:ext cx="6219825" cy="2439988"/>
          </a:xfrm>
          <a:prstGeom prst="rect">
            <a:avLst/>
          </a:prstGeom>
          <a:solidFill>
            <a:srgbClr val="993300">
              <a:alpha val="89998"/>
            </a:srgbClr>
          </a:solidFill>
          <a:ln w="12700">
            <a:noFill/>
          </a:ln>
        </p:spPr>
        <p:txBody>
          <a:bodyPr anchor="ctr"/>
          <a:p>
            <a:pPr lvl="0" indent="0" algn="ctr"/>
            <a:endParaRPr lang="zh-CN" altLang="zh-CN" b="0" dirty="0">
              <a:latin typeface="宋体" panose="02010600030101010101" pitchFamily="2" charset="-122"/>
              <a:ea typeface="微软雅黑" panose="020B0503020204020204" charset="-122"/>
              <a:sym typeface="宋体" panose="02010600030101010101" pitchFamily="2" charset="-122"/>
            </a:endParaRPr>
          </a:p>
        </p:txBody>
      </p:sp>
      <p:sp>
        <p:nvSpPr>
          <p:cNvPr id="75778" name="矩形 492556"/>
          <p:cNvSpPr/>
          <p:nvPr/>
        </p:nvSpPr>
        <p:spPr>
          <a:xfrm>
            <a:off x="1651000" y="2398713"/>
            <a:ext cx="6015038" cy="2347912"/>
          </a:xfrm>
          <a:prstGeom prst="rect">
            <a:avLst/>
          </a:prstGeom>
          <a:noFill/>
          <a:ln w="9525">
            <a:noFill/>
          </a:ln>
        </p:spPr>
        <p:txBody>
          <a:bodyPr wrap="square" anchor="ctr">
            <a:spAutoFit/>
          </a:bodyPr>
          <a:p>
            <a:pPr lvl="0" indent="0">
              <a:lnSpc>
                <a:spcPct val="200000"/>
              </a:lnSpc>
            </a:pPr>
            <a:r>
              <a:rPr lang="zh-CN" altLang="en-US" dirty="0">
                <a:solidFill>
                  <a:schemeClr val="bg1"/>
                </a:solidFill>
                <a:latin typeface="Calibri" panose="020F0502020204030204" pitchFamily="2" charset="0"/>
                <a:ea typeface="微软雅黑" panose="020B0503020204020204" charset="-122"/>
              </a:rPr>
              <a:t>         新型职业农民是指以农业为职业、具有一定的专业技能、收入主要来自农业的现代农业从业者。新型职业农民首先是农民，从职业意义上看，是指长期居住在农村，并以土地等农业生产资料长期从事农业生产的劳动者。</a:t>
            </a:r>
            <a:r>
              <a:rPr lang="zh-CN" altLang="en-US" sz="2000" dirty="0">
                <a:solidFill>
                  <a:schemeClr val="bg1"/>
                </a:solidFill>
                <a:latin typeface="Calibri" panose="020F0502020204030204" pitchFamily="2" charset="0"/>
                <a:ea typeface="微软雅黑" panose="020B0503020204020204" charset="-122"/>
              </a:rPr>
              <a:t> </a:t>
            </a:r>
            <a:endParaRPr lang="zh-CN" altLang="en-US" sz="2000" dirty="0">
              <a:solidFill>
                <a:schemeClr val="bg1"/>
              </a:solidFill>
              <a:latin typeface="Calibri" panose="020F0502020204030204" pitchFamily="2" charset="0"/>
              <a:ea typeface="微软雅黑" panose="020B0503020204020204" charset="-122"/>
            </a:endParaRPr>
          </a:p>
        </p:txBody>
      </p:sp>
      <p:sp>
        <p:nvSpPr>
          <p:cNvPr id="75779" name="Rectangle 9"/>
          <p:cNvSpPr>
            <a:spLocks noGrp="1"/>
          </p:cNvSpPr>
          <p:nvPr/>
        </p:nvSpPr>
        <p:spPr>
          <a:xfrm>
            <a:off x="19050" y="228600"/>
            <a:ext cx="6838950" cy="852488"/>
          </a:xfrm>
          <a:prstGeom prst="rect">
            <a:avLst/>
          </a:prstGeom>
          <a:noFill/>
          <a:ln w="9525">
            <a:noFill/>
          </a:ln>
        </p:spPr>
        <p:txBody>
          <a:bodyPr wrap="square" anchor="ctr"/>
          <a:p>
            <a:pPr lvl="0" indent="0"/>
            <a:r>
              <a:rPr lang="zh-CN" altLang="en-US" sz="4400" b="0" dirty="0">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rPr>
              <a:t>新型职业农民？</a:t>
            </a:r>
            <a:endParaRPr lang="zh-CN" altLang="en-US" sz="4400" b="0" dirty="0">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endParaRPr>
          </a:p>
        </p:txBody>
      </p:sp>
      <p:pic>
        <p:nvPicPr>
          <p:cNvPr id="75780" name="Picture 2" descr="新型职业农民标识"/>
          <p:cNvPicPr>
            <a:picLocks noChangeAspect="1"/>
          </p:cNvPicPr>
          <p:nvPr/>
        </p:nvPicPr>
        <p:blipFill>
          <a:blip r:embed="rId1"/>
          <a:stretch>
            <a:fillRect/>
          </a:stretch>
        </p:blipFill>
        <p:spPr>
          <a:xfrm>
            <a:off x="7381875" y="160338"/>
            <a:ext cx="1228725" cy="1143000"/>
          </a:xfrm>
          <a:prstGeom prst="rect">
            <a:avLst/>
          </a:prstGeom>
          <a:noFill/>
          <a:ln w="9525">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1" name="Rectangle 9"/>
          <p:cNvSpPr>
            <a:spLocks noGrp="1"/>
          </p:cNvSpPr>
          <p:nvPr/>
        </p:nvSpPr>
        <p:spPr>
          <a:xfrm>
            <a:off x="19050" y="228600"/>
            <a:ext cx="6838950" cy="852488"/>
          </a:xfrm>
          <a:prstGeom prst="rect">
            <a:avLst/>
          </a:prstGeom>
          <a:noFill/>
          <a:ln w="9525">
            <a:noFill/>
          </a:ln>
        </p:spPr>
        <p:txBody>
          <a:bodyPr wrap="square" anchor="ctr"/>
          <a:p>
            <a:pPr lvl="0" indent="0"/>
            <a:r>
              <a:rPr lang="zh-CN" altLang="en-US" sz="4400" b="0" dirty="0">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rPr>
              <a:t>新型职业农民？</a:t>
            </a:r>
            <a:endParaRPr lang="zh-CN" altLang="en-US" sz="4400" b="0" dirty="0">
              <a:solidFill>
                <a:srgbClr val="FF0000"/>
              </a:solidFill>
              <a:latin typeface="方正小标宋简体" panose="03000509000000000000" pitchFamily="1" charset="-122"/>
              <a:ea typeface="方正小标宋简体" panose="03000509000000000000" pitchFamily="1" charset="-122"/>
              <a:sym typeface="Arial" panose="020B0604020202020204" pitchFamily="34" charset="0"/>
            </a:endParaRPr>
          </a:p>
        </p:txBody>
      </p:sp>
      <p:pic>
        <p:nvPicPr>
          <p:cNvPr id="76802" name="图片 39939" descr="03WSGD905Cb001[1]"/>
          <p:cNvPicPr>
            <a:picLocks noChangeAspect="1"/>
          </p:cNvPicPr>
          <p:nvPr/>
        </p:nvPicPr>
        <p:blipFill>
          <a:blip r:embed="rId1"/>
          <a:stretch>
            <a:fillRect/>
          </a:stretch>
        </p:blipFill>
        <p:spPr>
          <a:xfrm>
            <a:off x="5527675" y="3529013"/>
            <a:ext cx="3275013" cy="2089150"/>
          </a:xfrm>
          <a:prstGeom prst="rect">
            <a:avLst/>
          </a:prstGeom>
          <a:noFill/>
          <a:ln w="9525">
            <a:noFill/>
          </a:ln>
        </p:spPr>
      </p:pic>
      <p:sp>
        <p:nvSpPr>
          <p:cNvPr id="232453" name="文本框 39940"/>
          <p:cNvSpPr txBox="1"/>
          <p:nvPr/>
        </p:nvSpPr>
        <p:spPr>
          <a:xfrm>
            <a:off x="274638" y="1608138"/>
            <a:ext cx="5137150" cy="4479925"/>
          </a:xfrm>
          <a:prstGeom prst="rect">
            <a:avLst/>
          </a:prstGeom>
          <a:noFill/>
          <a:ln w="9525">
            <a:noFill/>
          </a:ln>
        </p:spPr>
        <p:txBody>
          <a:bodyPr wrap="square" anchor="t">
            <a:spAutoFit/>
          </a:bodyPr>
          <a:p>
            <a:pPr lvl="0" indent="0">
              <a:lnSpc>
                <a:spcPct val="120000"/>
              </a:lnSpc>
            </a:pPr>
            <a:r>
              <a:rPr lang="zh-CN" altLang="en-US" sz="2400" b="0" dirty="0">
                <a:latin typeface="宋体" panose="02010600030101010101" pitchFamily="2" charset="-122"/>
                <a:ea typeface="宋体" panose="02010600030101010101" pitchFamily="2" charset="-122"/>
              </a:rPr>
              <a:t>    与传统农民、兼业农民不同，新型职业必须具备三个条件：①具有较大的经营规模和较高的收入水平。他是市场主体，并利用一切可能的选择使报酬最大化。传统农民主要追求维持生计；②具有高度的稳定性，把务农作为终身职业；③具有高度的社会责任感和现代观念，不仅有文化、懂技术、会经营，还要求其行为对生态、环境、社会和后人承担责任。</a:t>
            </a:r>
            <a:endParaRPr lang="zh-CN" altLang="en-US" sz="2400" b="0" dirty="0">
              <a:latin typeface="宋体" panose="02010600030101010101" pitchFamily="2" charset="-122"/>
              <a:ea typeface="宋体" panose="02010600030101010101" pitchFamily="2" charset="-122"/>
            </a:endParaRPr>
          </a:p>
        </p:txBody>
      </p:sp>
      <p:sp>
        <p:nvSpPr>
          <p:cNvPr id="232454" name="文本框 39941"/>
          <p:cNvSpPr txBox="1"/>
          <p:nvPr/>
        </p:nvSpPr>
        <p:spPr>
          <a:xfrm>
            <a:off x="5878513" y="1973263"/>
            <a:ext cx="2808287" cy="823912"/>
          </a:xfrm>
          <a:prstGeom prst="rect">
            <a:avLst/>
          </a:prstGeom>
          <a:noFill/>
          <a:ln w="9525">
            <a:noFill/>
          </a:ln>
        </p:spPr>
        <p:txBody>
          <a:bodyPr wrap="square" anchor="t">
            <a:spAutoFit/>
          </a:bodyPr>
          <a:p>
            <a:pPr lvl="0" indent="0"/>
            <a:r>
              <a:rPr lang="zh-CN" altLang="en-US" sz="2400" b="0" dirty="0">
                <a:latin typeface="宋体" panose="02010600030101010101" pitchFamily="2" charset="-122"/>
                <a:ea typeface="宋体" panose="02010600030101010101" pitchFamily="2" charset="-122"/>
              </a:rPr>
              <a:t>农民是身份；而职业农民是一种职业。 </a:t>
            </a:r>
            <a:endParaRPr lang="zh-CN" altLang="en-US" b="0" dirty="0">
              <a:latin typeface="Calibri" panose="020F0502020204030204" pitchFamily="2" charset="0"/>
              <a:ea typeface="宋体" panose="02010600030101010101" pitchFamily="2" charset="-122"/>
            </a:endParaRPr>
          </a:p>
        </p:txBody>
      </p:sp>
      <p:sp>
        <p:nvSpPr>
          <p:cNvPr id="76805" name="日期占位符 1"/>
          <p:cNvSpPr/>
          <p:nvPr>
            <p:ph type="dt" sz="half" idx="10"/>
          </p:nvPr>
        </p:nvSpPr>
        <p:spPr/>
        <p:txBody>
          <a:bodyPr anchor="t"/>
          <a:p>
            <a:pPr indent="0"/>
            <a:fld id="{BB962C8B-B14F-4D97-AF65-F5344CB8AC3E}" type="datetime1">
              <a:rPr lang="zh-CN" altLang="en-US" dirty="0">
                <a:solidFill>
                  <a:srgbClr val="FFFFFF"/>
                </a:solidFill>
                <a:latin typeface="Verdana" panose="020B0604030504040204" pitchFamily="2" charset="0"/>
                <a:ea typeface="宋体" panose="02010600030101010101" pitchFamily="2" charset="-122"/>
              </a:rPr>
            </a:fld>
            <a:endParaRPr lang="zh-CN" altLang="en-US" dirty="0">
              <a:solidFill>
                <a:srgbClr val="FFFFFF"/>
              </a:solidFill>
              <a:latin typeface="Verdana" panose="020B0604030504040204" pitchFamily="2"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2453"/>
                                        </p:tgtEl>
                                        <p:attrNameLst>
                                          <p:attrName>style.visibility</p:attrName>
                                        </p:attrNameLst>
                                      </p:cBhvr>
                                      <p:to>
                                        <p:strVal val="visible"/>
                                      </p:to>
                                    </p:set>
                                    <p:animEffect transition="in" filter="dissolve">
                                      <p:cBhvr>
                                        <p:cTn id="7" dur="500"/>
                                        <p:tgtEl>
                                          <p:spTgt spid="2324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2454"/>
                                        </p:tgtEl>
                                        <p:attrNameLst>
                                          <p:attrName>style.visibility</p:attrName>
                                        </p:attrNameLst>
                                      </p:cBhvr>
                                      <p:to>
                                        <p:strVal val="visible"/>
                                      </p:to>
                                    </p:set>
                                    <p:animEffect transition="in" filter="dissolve">
                                      <p:cBhvr>
                                        <p:cTn id="12" dur="500"/>
                                        <p:tgtEl>
                                          <p:spTgt spid="232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3" grpId="0" bldLvl="0"/>
      <p:bldP spid="232454" grpId="0" bldLvl="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矩形 480275"/>
          <p:cNvSpPr/>
          <p:nvPr/>
        </p:nvSpPr>
        <p:spPr>
          <a:xfrm>
            <a:off x="84138" y="358775"/>
            <a:ext cx="3605212" cy="484188"/>
          </a:xfrm>
          <a:prstGeom prst="rect">
            <a:avLst/>
          </a:prstGeom>
          <a:noFill/>
          <a:ln w="9525">
            <a:noFill/>
          </a:ln>
        </p:spPr>
        <p:txBody>
          <a:bodyPr wrap="none" anchor="ctr">
            <a:spAutoFit/>
          </a:bodyPr>
          <a:p>
            <a:pPr lvl="0" indent="0"/>
            <a:r>
              <a:rPr lang="zh-CN" altLang="en-US" sz="2400" dirty="0">
                <a:latin typeface="Calibri" panose="020F0502020204030204" pitchFamily="2" charset="0"/>
                <a:ea typeface="微软雅黑" panose="020B0503020204020204" charset="-122"/>
              </a:rPr>
              <a:t>新型职业农民的资格条件 </a:t>
            </a:r>
            <a:endParaRPr lang="zh-CN" altLang="en-US" sz="2400" dirty="0">
              <a:latin typeface="Calibri" panose="020F0502020204030204" pitchFamily="2" charset="0"/>
              <a:ea typeface="微软雅黑" panose="020B0503020204020204" charset="-122"/>
            </a:endParaRPr>
          </a:p>
        </p:txBody>
      </p:sp>
      <p:sp>
        <p:nvSpPr>
          <p:cNvPr id="77826" name="TextBox 11"/>
          <p:cNvSpPr txBox="1"/>
          <p:nvPr/>
        </p:nvSpPr>
        <p:spPr>
          <a:xfrm>
            <a:off x="228600" y="4425950"/>
            <a:ext cx="2755900" cy="334963"/>
          </a:xfrm>
          <a:prstGeom prst="rect">
            <a:avLst/>
          </a:prstGeom>
          <a:noFill/>
          <a:ln w="9525">
            <a:noFill/>
          </a:ln>
        </p:spPr>
        <p:txBody>
          <a:bodyPr wrap="none" anchor="t"/>
          <a:p>
            <a:pPr lvl="0" indent="0" algn="ctr">
              <a:lnSpc>
                <a:spcPct val="90000"/>
              </a:lnSpc>
            </a:pPr>
            <a:r>
              <a:rPr lang="zh-CN" altLang="en-US" sz="2400" dirty="0">
                <a:solidFill>
                  <a:srgbClr val="336699"/>
                </a:solidFill>
                <a:latin typeface="微软雅黑" panose="020B0503020204020204" charset="-122"/>
                <a:ea typeface="微软雅黑" panose="020B0503020204020204" charset="-122"/>
              </a:rPr>
              <a:t>基本素质</a:t>
            </a:r>
            <a:endParaRPr lang="zh-CN" altLang="en-US" sz="2400" dirty="0">
              <a:solidFill>
                <a:srgbClr val="336699"/>
              </a:solidFill>
              <a:latin typeface="微软雅黑" panose="020B0503020204020204" charset="-122"/>
              <a:ea typeface="微软雅黑" panose="020B0503020204020204" charset="-122"/>
            </a:endParaRPr>
          </a:p>
        </p:txBody>
      </p:sp>
      <p:sp>
        <p:nvSpPr>
          <p:cNvPr id="77827" name="TextBox 12"/>
          <p:cNvSpPr txBox="1"/>
          <p:nvPr/>
        </p:nvSpPr>
        <p:spPr>
          <a:xfrm>
            <a:off x="3125788" y="4897438"/>
            <a:ext cx="2844800" cy="801687"/>
          </a:xfrm>
          <a:prstGeom prst="rect">
            <a:avLst/>
          </a:prstGeom>
          <a:noFill/>
          <a:ln w="9525">
            <a:noFill/>
          </a:ln>
        </p:spPr>
        <p:txBody>
          <a:bodyPr anchor="t"/>
          <a:p>
            <a:pPr lvl="0" indent="0" algn="ctr">
              <a:lnSpc>
                <a:spcPct val="90000"/>
              </a:lnSpc>
              <a:spcBef>
                <a:spcPts val="1000"/>
              </a:spcBef>
            </a:pPr>
            <a:r>
              <a:rPr lang="zh-CN" altLang="en-US" dirty="0">
                <a:latin typeface="Calibri" panose="020F0502020204030204" pitchFamily="2" charset="0"/>
                <a:ea typeface="微软雅黑" panose="020B0503020204020204" charset="-122"/>
              </a:rPr>
              <a:t>社会责任感</a:t>
            </a:r>
            <a:endParaRPr lang="zh-CN" altLang="en-US" dirty="0">
              <a:latin typeface="Calibri" panose="020F0502020204030204" pitchFamily="2" charset="0"/>
              <a:ea typeface="微软雅黑" panose="020B0503020204020204" charset="-122"/>
            </a:endParaRPr>
          </a:p>
          <a:p>
            <a:pPr lvl="0" indent="0" algn="ctr">
              <a:lnSpc>
                <a:spcPct val="90000"/>
              </a:lnSpc>
              <a:spcBef>
                <a:spcPts val="1000"/>
              </a:spcBef>
            </a:pPr>
            <a:r>
              <a:rPr lang="zh-CN" altLang="en-US" dirty="0">
                <a:latin typeface="Calibri" panose="020F0502020204030204" pitchFamily="2" charset="0"/>
                <a:ea typeface="微软雅黑" panose="020B0503020204020204" charset="-122"/>
              </a:rPr>
              <a:t>诚信意识    创业能力</a:t>
            </a:r>
            <a:endParaRPr lang="zh-CN" altLang="en-US" dirty="0">
              <a:latin typeface="Calibri" panose="020F0502020204030204" pitchFamily="2" charset="0"/>
              <a:ea typeface="微软雅黑" panose="020B0503020204020204" charset="-122"/>
            </a:endParaRPr>
          </a:p>
        </p:txBody>
      </p:sp>
      <p:sp>
        <p:nvSpPr>
          <p:cNvPr id="77828" name="TextBox 13"/>
          <p:cNvSpPr txBox="1"/>
          <p:nvPr/>
        </p:nvSpPr>
        <p:spPr>
          <a:xfrm>
            <a:off x="3125788" y="4425950"/>
            <a:ext cx="2759075" cy="334963"/>
          </a:xfrm>
          <a:prstGeom prst="rect">
            <a:avLst/>
          </a:prstGeom>
          <a:noFill/>
          <a:ln w="9525">
            <a:noFill/>
          </a:ln>
        </p:spPr>
        <p:txBody>
          <a:bodyPr wrap="none" anchor="t"/>
          <a:p>
            <a:pPr lvl="0" indent="0" algn="ctr">
              <a:lnSpc>
                <a:spcPct val="90000"/>
              </a:lnSpc>
            </a:pPr>
            <a:r>
              <a:rPr lang="zh-CN" altLang="en-US" sz="2400" dirty="0">
                <a:solidFill>
                  <a:srgbClr val="336699"/>
                </a:solidFill>
                <a:latin typeface="微软雅黑" panose="020B0503020204020204" charset="-122"/>
                <a:ea typeface="微软雅黑" panose="020B0503020204020204" charset="-122"/>
              </a:rPr>
              <a:t>基本要求</a:t>
            </a:r>
            <a:endParaRPr lang="zh-CN" altLang="en-US" sz="2400" dirty="0">
              <a:solidFill>
                <a:srgbClr val="336699"/>
              </a:solidFill>
              <a:latin typeface="微软雅黑" panose="020B0503020204020204" charset="-122"/>
              <a:ea typeface="微软雅黑" panose="020B0503020204020204" charset="-122"/>
            </a:endParaRPr>
          </a:p>
        </p:txBody>
      </p:sp>
      <p:sp>
        <p:nvSpPr>
          <p:cNvPr id="77829" name="Text Box 14" descr="黑白2"/>
          <p:cNvSpPr txBox="1"/>
          <p:nvPr/>
        </p:nvSpPr>
        <p:spPr>
          <a:xfrm>
            <a:off x="358775" y="1728788"/>
            <a:ext cx="2625725" cy="2287587"/>
          </a:xfrm>
          <a:prstGeom prst="rect">
            <a:avLst/>
          </a:prstGeom>
          <a:blipFill rotWithShape="1">
            <a:blip r:embed="rId1"/>
            <a:stretch>
              <a:fillRect/>
            </a:stretch>
          </a:blipFill>
          <a:ln w="9525">
            <a:noFill/>
          </a:ln>
        </p:spPr>
        <p:txBody>
          <a:bodyPr anchor="ctr"/>
          <a:p>
            <a:pPr lvl="0" indent="0" algn="ctr">
              <a:lnSpc>
                <a:spcPct val="90000"/>
              </a:lnSpc>
            </a:pPr>
            <a:endParaRPr lang="zh-CN" altLang="zh-CN" sz="1400" b="0" dirty="0">
              <a:solidFill>
                <a:srgbClr val="FFFFFF"/>
              </a:solidFill>
              <a:latin typeface="Arial" panose="020B0604020202020204" pitchFamily="34" charset="0"/>
              <a:ea typeface="宋体" panose="02010600030101010101" pitchFamily="2" charset="-122"/>
            </a:endParaRPr>
          </a:p>
        </p:txBody>
      </p:sp>
      <p:sp>
        <p:nvSpPr>
          <p:cNvPr id="77830" name="矩形 19"/>
          <p:cNvSpPr/>
          <p:nvPr/>
        </p:nvSpPr>
        <p:spPr>
          <a:xfrm>
            <a:off x="6216650" y="1728788"/>
            <a:ext cx="2624138" cy="2287587"/>
          </a:xfrm>
          <a:prstGeom prst="rect">
            <a:avLst/>
          </a:prstGeom>
          <a:blipFill rotWithShape="1">
            <a:blip r:embed="rId2"/>
            <a:stretch>
              <a:fillRect/>
            </a:stretch>
          </a:blipFill>
          <a:ln w="9525">
            <a:noFill/>
          </a:ln>
        </p:spPr>
        <p:txBody>
          <a:bodyPr anchor="ctr"/>
          <a:p>
            <a:pPr lvl="0" indent="0" algn="ctr">
              <a:lnSpc>
                <a:spcPct val="90000"/>
              </a:lnSpc>
            </a:pPr>
            <a:endParaRPr lang="zh-CN" altLang="zh-CN" sz="1400" b="0" dirty="0">
              <a:solidFill>
                <a:srgbClr val="FFFFFF"/>
              </a:solidFill>
              <a:latin typeface="Arial" panose="020B0604020202020204" pitchFamily="34" charset="0"/>
              <a:ea typeface="宋体" panose="02010600030101010101" pitchFamily="2" charset="-122"/>
            </a:endParaRPr>
          </a:p>
        </p:txBody>
      </p:sp>
      <p:sp>
        <p:nvSpPr>
          <p:cNvPr id="77831" name="矩形 18"/>
          <p:cNvSpPr/>
          <p:nvPr/>
        </p:nvSpPr>
        <p:spPr>
          <a:xfrm>
            <a:off x="3260725" y="1728788"/>
            <a:ext cx="2624138" cy="2287587"/>
          </a:xfrm>
          <a:prstGeom prst="rect">
            <a:avLst/>
          </a:prstGeom>
          <a:blipFill rotWithShape="1">
            <a:blip r:embed="rId3"/>
            <a:stretch>
              <a:fillRect/>
            </a:stretch>
          </a:blipFill>
          <a:ln w="9525">
            <a:noFill/>
          </a:ln>
        </p:spPr>
        <p:txBody>
          <a:bodyPr anchor="ctr"/>
          <a:p>
            <a:pPr lvl="0" indent="0" algn="ctr">
              <a:lnSpc>
                <a:spcPct val="90000"/>
              </a:lnSpc>
            </a:pPr>
            <a:endParaRPr lang="zh-CN" altLang="zh-CN" sz="1400" b="0" dirty="0">
              <a:solidFill>
                <a:srgbClr val="FFFFFF"/>
              </a:solidFill>
              <a:latin typeface="Arial" panose="020B0604020202020204" pitchFamily="34" charset="0"/>
              <a:ea typeface="宋体" panose="02010600030101010101" pitchFamily="2" charset="-122"/>
            </a:endParaRPr>
          </a:p>
        </p:txBody>
      </p:sp>
      <p:sp>
        <p:nvSpPr>
          <p:cNvPr id="77832" name="矩形 480282"/>
          <p:cNvSpPr/>
          <p:nvPr/>
        </p:nvSpPr>
        <p:spPr>
          <a:xfrm>
            <a:off x="325438" y="5014913"/>
            <a:ext cx="2470150" cy="366712"/>
          </a:xfrm>
          <a:prstGeom prst="rect">
            <a:avLst/>
          </a:prstGeom>
          <a:noFill/>
          <a:ln w="9525">
            <a:noFill/>
          </a:ln>
        </p:spPr>
        <p:txBody>
          <a:bodyPr anchor="t">
            <a:spAutoFit/>
          </a:bodyPr>
          <a:p>
            <a:pPr lvl="0" indent="0" eaLnBrk="0" hangingPunct="0"/>
            <a:r>
              <a:rPr lang="zh-CN" altLang="en-US" dirty="0">
                <a:latin typeface="Calibri" panose="020F0502020204030204" pitchFamily="2" charset="0"/>
                <a:ea typeface="微软雅黑" panose="020B0503020204020204" charset="-122"/>
              </a:rPr>
              <a:t>新观念  新素质  新能力</a:t>
            </a:r>
            <a:endParaRPr lang="zh-CN" altLang="en-US" dirty="0">
              <a:latin typeface="Calibri" panose="020F0502020204030204" pitchFamily="2" charset="0"/>
              <a:ea typeface="微软雅黑" panose="020B0503020204020204" charset="-122"/>
            </a:endParaRPr>
          </a:p>
        </p:txBody>
      </p:sp>
      <p:sp>
        <p:nvSpPr>
          <p:cNvPr id="77833" name="TextBox 11"/>
          <p:cNvSpPr txBox="1"/>
          <p:nvPr/>
        </p:nvSpPr>
        <p:spPr>
          <a:xfrm>
            <a:off x="6084888" y="4425950"/>
            <a:ext cx="2755900" cy="334963"/>
          </a:xfrm>
          <a:prstGeom prst="rect">
            <a:avLst/>
          </a:prstGeom>
          <a:noFill/>
          <a:ln w="9525">
            <a:noFill/>
          </a:ln>
        </p:spPr>
        <p:txBody>
          <a:bodyPr wrap="none" anchor="t"/>
          <a:p>
            <a:pPr lvl="0" indent="0" algn="ctr">
              <a:lnSpc>
                <a:spcPct val="90000"/>
              </a:lnSpc>
            </a:pPr>
            <a:r>
              <a:rPr lang="zh-CN" altLang="en-US" sz="2400" dirty="0">
                <a:solidFill>
                  <a:srgbClr val="336699"/>
                </a:solidFill>
                <a:latin typeface="微软雅黑" panose="020B0503020204020204" charset="-122"/>
                <a:ea typeface="微软雅黑" panose="020B0503020204020204" charset="-122"/>
              </a:rPr>
              <a:t>基本条件</a:t>
            </a:r>
            <a:endParaRPr lang="zh-CN" altLang="en-US" sz="2400" dirty="0">
              <a:solidFill>
                <a:srgbClr val="336699"/>
              </a:solidFill>
              <a:latin typeface="微软雅黑" panose="020B0503020204020204" charset="-122"/>
              <a:ea typeface="微软雅黑" panose="020B0503020204020204" charset="-122"/>
            </a:endParaRPr>
          </a:p>
        </p:txBody>
      </p:sp>
      <p:sp>
        <p:nvSpPr>
          <p:cNvPr id="77834" name="矩形 480284"/>
          <p:cNvSpPr/>
          <p:nvPr/>
        </p:nvSpPr>
        <p:spPr>
          <a:xfrm>
            <a:off x="6199188" y="4997450"/>
            <a:ext cx="2470150" cy="366713"/>
          </a:xfrm>
          <a:prstGeom prst="rect">
            <a:avLst/>
          </a:prstGeom>
          <a:noFill/>
          <a:ln w="9525">
            <a:noFill/>
          </a:ln>
        </p:spPr>
        <p:txBody>
          <a:bodyPr anchor="t">
            <a:spAutoFit/>
          </a:bodyPr>
          <a:p>
            <a:pPr lvl="0" indent="0" eaLnBrk="0" hangingPunct="0"/>
            <a:r>
              <a:rPr lang="zh-CN" altLang="en-US" dirty="0">
                <a:latin typeface="Calibri" panose="020F0502020204030204" pitchFamily="2" charset="0"/>
                <a:ea typeface="微软雅黑" panose="020B0503020204020204" charset="-122"/>
              </a:rPr>
              <a:t>有文化  懂技术  会经营</a:t>
            </a:r>
            <a:endParaRPr lang="zh-CN" altLang="en-US" dirty="0">
              <a:latin typeface="Calibri" panose="020F0502020204030204" pitchFamily="2" charset="0"/>
              <a:ea typeface="微软雅黑" panose="020B0503020204020204"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矩形 494599"/>
          <p:cNvSpPr/>
          <p:nvPr/>
        </p:nvSpPr>
        <p:spPr>
          <a:xfrm>
            <a:off x="312738" y="471488"/>
            <a:ext cx="2749550" cy="385762"/>
          </a:xfrm>
          <a:prstGeom prst="rect">
            <a:avLst/>
          </a:prstGeom>
          <a:noFill/>
          <a:ln w="9525">
            <a:noFill/>
          </a:ln>
        </p:spPr>
        <p:txBody>
          <a:bodyPr wrap="none" anchor="ctr">
            <a:spAutoFit/>
          </a:bodyPr>
          <a:p>
            <a:pPr lvl="0" indent="0"/>
            <a:r>
              <a:rPr lang="zh-CN" altLang="en-US" dirty="0">
                <a:latin typeface="Calibri" panose="020F0502020204030204" pitchFamily="2" charset="0"/>
                <a:ea typeface="微软雅黑" panose="020B0503020204020204" charset="-122"/>
              </a:rPr>
              <a:t>新型职业农民的主要类型 </a:t>
            </a:r>
            <a:endParaRPr lang="zh-CN" altLang="en-US" dirty="0">
              <a:latin typeface="Calibri" panose="020F0502020204030204" pitchFamily="2" charset="0"/>
              <a:ea typeface="微软雅黑" panose="020B0503020204020204" charset="-122"/>
            </a:endParaRPr>
          </a:p>
        </p:txBody>
      </p:sp>
      <p:pic>
        <p:nvPicPr>
          <p:cNvPr id="78850" name="图片 494609"/>
          <p:cNvPicPr>
            <a:picLocks noChangeAspect="1"/>
          </p:cNvPicPr>
          <p:nvPr/>
        </p:nvPicPr>
        <p:blipFill>
          <a:blip r:embed="rId1"/>
          <a:stretch>
            <a:fillRect/>
          </a:stretch>
        </p:blipFill>
        <p:spPr>
          <a:xfrm>
            <a:off x="695325" y="4445000"/>
            <a:ext cx="2487613" cy="882650"/>
          </a:xfrm>
          <a:prstGeom prst="rect">
            <a:avLst/>
          </a:prstGeom>
          <a:noFill/>
          <a:ln w="9525">
            <a:noFill/>
          </a:ln>
        </p:spPr>
      </p:pic>
      <p:sp>
        <p:nvSpPr>
          <p:cNvPr id="24" name="未知"/>
          <p:cNvSpPr/>
          <p:nvPr/>
        </p:nvSpPr>
        <p:spPr bwMode="auto">
          <a:xfrm>
            <a:off x="1425575" y="2347913"/>
            <a:ext cx="798513" cy="312738"/>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02A0D8">
                  <a:alpha val="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dirty="0">
              <a:ln>
                <a:noFill/>
              </a:ln>
              <a:solidFill>
                <a:sysClr val="windowText" lastClr="000000"/>
              </a:solidFill>
              <a:effectLst/>
              <a:uLnTx/>
              <a:uFillTx/>
              <a:latin typeface="+mn-lt"/>
              <a:ea typeface="微软雅黑" panose="020B0503020204020204" charset="-122"/>
              <a:cs typeface="+mn-cs"/>
            </a:endParaRPr>
          </a:p>
        </p:txBody>
      </p:sp>
      <p:sp>
        <p:nvSpPr>
          <p:cNvPr id="29" name="未知"/>
          <p:cNvSpPr/>
          <p:nvPr/>
        </p:nvSpPr>
        <p:spPr bwMode="auto">
          <a:xfrm>
            <a:off x="919163" y="4076700"/>
            <a:ext cx="566738" cy="182563"/>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71DAFF">
                  <a:alpha val="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dirty="0">
              <a:ln>
                <a:noFill/>
              </a:ln>
              <a:solidFill>
                <a:sysClr val="windowText" lastClr="000000"/>
              </a:solidFill>
              <a:effectLst/>
              <a:uLnTx/>
              <a:uFillTx/>
              <a:latin typeface="+mn-lt"/>
              <a:ea typeface="微软雅黑" panose="020B0503020204020204" charset="-122"/>
              <a:cs typeface="+mn-cs"/>
            </a:endParaRPr>
          </a:p>
        </p:txBody>
      </p:sp>
      <p:sp>
        <p:nvSpPr>
          <p:cNvPr id="34" name="未知"/>
          <p:cNvSpPr/>
          <p:nvPr/>
        </p:nvSpPr>
        <p:spPr bwMode="auto">
          <a:xfrm>
            <a:off x="2654300" y="3111500"/>
            <a:ext cx="681038" cy="220663"/>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71DAFF">
                  <a:alpha val="0"/>
                </a:srgbClr>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dirty="0">
              <a:ln>
                <a:noFill/>
              </a:ln>
              <a:solidFill>
                <a:sysClr val="windowText" lastClr="000000"/>
              </a:solidFill>
              <a:effectLst/>
              <a:uLnTx/>
              <a:uFillTx/>
              <a:latin typeface="+mn-lt"/>
              <a:ea typeface="微软雅黑" panose="020B0503020204020204" charset="-122"/>
              <a:cs typeface="+mn-cs"/>
            </a:endParaRPr>
          </a:p>
        </p:txBody>
      </p:sp>
      <p:pic>
        <p:nvPicPr>
          <p:cNvPr id="78854" name="图片 494613"/>
          <p:cNvPicPr>
            <a:picLocks noChangeAspect="1"/>
          </p:cNvPicPr>
          <p:nvPr/>
        </p:nvPicPr>
        <p:blipFill>
          <a:blip r:embed="rId2"/>
          <a:stretch>
            <a:fillRect/>
          </a:stretch>
        </p:blipFill>
        <p:spPr>
          <a:xfrm>
            <a:off x="695325" y="2362200"/>
            <a:ext cx="2490788" cy="1106488"/>
          </a:xfrm>
          <a:prstGeom prst="rect">
            <a:avLst/>
          </a:prstGeom>
          <a:noFill/>
          <a:ln w="9525">
            <a:noFill/>
          </a:ln>
        </p:spPr>
      </p:pic>
      <p:pic>
        <p:nvPicPr>
          <p:cNvPr id="78855" name="图片 494614"/>
          <p:cNvPicPr>
            <a:picLocks noChangeAspect="1"/>
          </p:cNvPicPr>
          <p:nvPr/>
        </p:nvPicPr>
        <p:blipFill>
          <a:blip r:embed="rId1"/>
          <a:stretch>
            <a:fillRect/>
          </a:stretch>
        </p:blipFill>
        <p:spPr>
          <a:xfrm>
            <a:off x="695325" y="1844675"/>
            <a:ext cx="2501900" cy="463550"/>
          </a:xfrm>
          <a:prstGeom prst="rect">
            <a:avLst/>
          </a:prstGeom>
          <a:noFill/>
          <a:ln w="9525">
            <a:noFill/>
          </a:ln>
        </p:spPr>
      </p:pic>
      <p:sp>
        <p:nvSpPr>
          <p:cNvPr id="78856" name="矩形 494615"/>
          <p:cNvSpPr/>
          <p:nvPr/>
        </p:nvSpPr>
        <p:spPr>
          <a:xfrm>
            <a:off x="1335088" y="1906588"/>
            <a:ext cx="1325562" cy="384175"/>
          </a:xfrm>
          <a:prstGeom prst="rect">
            <a:avLst/>
          </a:prstGeom>
          <a:noFill/>
          <a:ln w="9525">
            <a:noFill/>
          </a:ln>
        </p:spPr>
        <p:txBody>
          <a:bodyPr wrap="none" anchor="t">
            <a:spAutoFit/>
          </a:bodyPr>
          <a:p>
            <a:pPr lvl="0" indent="0" eaLnBrk="0" hangingPunct="0"/>
            <a:r>
              <a:rPr lang="zh-CN" altLang="en-US" dirty="0">
                <a:solidFill>
                  <a:schemeClr val="bg1"/>
                </a:solidFill>
                <a:latin typeface="Calibri" panose="020F0502020204030204" pitchFamily="2" charset="0"/>
                <a:ea typeface="微软雅黑" panose="020B0503020204020204" charset="-122"/>
              </a:rPr>
              <a:t>生产经营型</a:t>
            </a:r>
            <a:endParaRPr lang="zh-CN" altLang="en-US" dirty="0">
              <a:solidFill>
                <a:schemeClr val="bg1"/>
              </a:solidFill>
              <a:latin typeface="Calibri" panose="020F0502020204030204" pitchFamily="2" charset="0"/>
              <a:ea typeface="微软雅黑" panose="020B0503020204020204" charset="-122"/>
            </a:endParaRPr>
          </a:p>
        </p:txBody>
      </p:sp>
      <p:pic>
        <p:nvPicPr>
          <p:cNvPr id="78857" name="图片 494616"/>
          <p:cNvPicPr>
            <a:picLocks noChangeAspect="1"/>
          </p:cNvPicPr>
          <p:nvPr/>
        </p:nvPicPr>
        <p:blipFill>
          <a:blip r:embed="rId1"/>
          <a:stretch>
            <a:fillRect/>
          </a:stretch>
        </p:blipFill>
        <p:spPr>
          <a:xfrm>
            <a:off x="693738" y="3517900"/>
            <a:ext cx="2492375" cy="895350"/>
          </a:xfrm>
          <a:prstGeom prst="rect">
            <a:avLst/>
          </a:prstGeom>
          <a:noFill/>
          <a:ln w="9525">
            <a:noFill/>
          </a:ln>
        </p:spPr>
      </p:pic>
      <p:sp>
        <p:nvSpPr>
          <p:cNvPr id="78858" name="矩形 494617"/>
          <p:cNvSpPr/>
          <p:nvPr/>
        </p:nvSpPr>
        <p:spPr>
          <a:xfrm>
            <a:off x="796925" y="3557588"/>
            <a:ext cx="2393950" cy="835025"/>
          </a:xfrm>
          <a:prstGeom prst="rect">
            <a:avLst/>
          </a:prstGeom>
          <a:noFill/>
          <a:ln w="9525">
            <a:noFill/>
          </a:ln>
        </p:spPr>
        <p:txBody>
          <a:bodyPr anchor="t">
            <a:spAutoFit/>
          </a:bodyPr>
          <a:p>
            <a:pPr lvl="0" indent="0" eaLnBrk="0" hangingPunct="0"/>
            <a:r>
              <a:rPr lang="zh-CN" altLang="en-US" sz="1200" dirty="0">
                <a:solidFill>
                  <a:schemeClr val="bg1"/>
                </a:solidFill>
                <a:latin typeface="Calibri" panose="020F0502020204030204" pitchFamily="2" charset="0"/>
                <a:ea typeface="微软雅黑" panose="020B0503020204020204" charset="-122"/>
              </a:rPr>
              <a:t>　　以农业为职业、占有一定的资源、具有一定的专业技能、有一定的资金投入能力、收入主要来自农业的农业劳动力。</a:t>
            </a:r>
            <a:endParaRPr lang="zh-CN" altLang="en-US" sz="1200" dirty="0">
              <a:solidFill>
                <a:schemeClr val="bg1"/>
              </a:solidFill>
              <a:latin typeface="Calibri" panose="020F0502020204030204" pitchFamily="2" charset="0"/>
              <a:ea typeface="微软雅黑" panose="020B0503020204020204" charset="-122"/>
            </a:endParaRPr>
          </a:p>
        </p:txBody>
      </p:sp>
      <p:sp>
        <p:nvSpPr>
          <p:cNvPr id="78859" name="矩形 494618"/>
          <p:cNvSpPr/>
          <p:nvPr/>
        </p:nvSpPr>
        <p:spPr>
          <a:xfrm>
            <a:off x="704850" y="4486275"/>
            <a:ext cx="2495550" cy="836613"/>
          </a:xfrm>
          <a:prstGeom prst="rect">
            <a:avLst/>
          </a:prstGeom>
          <a:noFill/>
          <a:ln w="9525">
            <a:noFill/>
          </a:ln>
        </p:spPr>
        <p:txBody>
          <a:bodyPr anchor="t">
            <a:spAutoFit/>
          </a:bodyPr>
          <a:p>
            <a:pPr lvl="0" indent="0" eaLnBrk="0" hangingPunct="0"/>
            <a:r>
              <a:rPr lang="zh-CN" altLang="en-US" sz="1200" dirty="0">
                <a:solidFill>
                  <a:schemeClr val="bg1"/>
                </a:solidFill>
                <a:latin typeface="Calibri" panose="020F0502020204030204" pitchFamily="2" charset="0"/>
                <a:ea typeface="微软雅黑" panose="020B0503020204020204" charset="-122"/>
              </a:rPr>
              <a:t>　　主要是指生产经营大户，如种植、养殖、加工、农机等专业大户、家庭农场主、农民合作社带头人等。</a:t>
            </a:r>
            <a:endParaRPr lang="zh-CN" altLang="en-US" sz="1200" dirty="0">
              <a:solidFill>
                <a:schemeClr val="bg1"/>
              </a:solidFill>
              <a:latin typeface="Calibri" panose="020F0502020204030204" pitchFamily="2" charset="0"/>
              <a:ea typeface="微软雅黑" panose="020B0503020204020204" charset="-122"/>
            </a:endParaRPr>
          </a:p>
        </p:txBody>
      </p:sp>
      <p:pic>
        <p:nvPicPr>
          <p:cNvPr id="78860" name="图片 494619"/>
          <p:cNvPicPr>
            <a:picLocks noChangeAspect="1"/>
          </p:cNvPicPr>
          <p:nvPr/>
        </p:nvPicPr>
        <p:blipFill>
          <a:blip r:embed="rId3"/>
          <a:stretch>
            <a:fillRect/>
          </a:stretch>
        </p:blipFill>
        <p:spPr>
          <a:xfrm>
            <a:off x="3481388" y="1836738"/>
            <a:ext cx="2443162" cy="457200"/>
          </a:xfrm>
          <a:prstGeom prst="rect">
            <a:avLst/>
          </a:prstGeom>
          <a:noFill/>
          <a:ln w="9525">
            <a:noFill/>
          </a:ln>
        </p:spPr>
      </p:pic>
      <p:pic>
        <p:nvPicPr>
          <p:cNvPr id="78861" name="图片 494620"/>
          <p:cNvPicPr>
            <a:picLocks noChangeAspect="1"/>
          </p:cNvPicPr>
          <p:nvPr/>
        </p:nvPicPr>
        <p:blipFill>
          <a:blip r:embed="rId4"/>
          <a:stretch>
            <a:fillRect/>
          </a:stretch>
        </p:blipFill>
        <p:spPr>
          <a:xfrm>
            <a:off x="3479800" y="2311400"/>
            <a:ext cx="2430463" cy="1158875"/>
          </a:xfrm>
          <a:prstGeom prst="rect">
            <a:avLst/>
          </a:prstGeom>
          <a:noFill/>
          <a:ln w="9525">
            <a:noFill/>
          </a:ln>
        </p:spPr>
      </p:pic>
      <p:pic>
        <p:nvPicPr>
          <p:cNvPr id="78862" name="图片 494621"/>
          <p:cNvPicPr>
            <a:picLocks noChangeAspect="1"/>
          </p:cNvPicPr>
          <p:nvPr/>
        </p:nvPicPr>
        <p:blipFill>
          <a:blip r:embed="rId5"/>
          <a:stretch>
            <a:fillRect/>
          </a:stretch>
        </p:blipFill>
        <p:spPr>
          <a:xfrm>
            <a:off x="3468688" y="3511550"/>
            <a:ext cx="2443162" cy="1236663"/>
          </a:xfrm>
          <a:prstGeom prst="rect">
            <a:avLst/>
          </a:prstGeom>
          <a:noFill/>
          <a:ln w="9525">
            <a:noFill/>
          </a:ln>
        </p:spPr>
      </p:pic>
      <p:sp>
        <p:nvSpPr>
          <p:cNvPr id="78863" name="矩形 494622"/>
          <p:cNvSpPr/>
          <p:nvPr/>
        </p:nvSpPr>
        <p:spPr>
          <a:xfrm>
            <a:off x="3529013" y="3551238"/>
            <a:ext cx="2347912" cy="1201737"/>
          </a:xfrm>
          <a:prstGeom prst="rect">
            <a:avLst/>
          </a:prstGeom>
          <a:noFill/>
          <a:ln w="9525">
            <a:noFill/>
          </a:ln>
        </p:spPr>
        <p:txBody>
          <a:bodyPr anchor="t">
            <a:spAutoFit/>
          </a:bodyPr>
          <a:p>
            <a:pPr lvl="0" indent="0" eaLnBrk="0" hangingPunct="0"/>
            <a:r>
              <a:rPr lang="zh-CN" altLang="en-US" sz="1200" dirty="0">
                <a:solidFill>
                  <a:schemeClr val="bg1"/>
                </a:solidFill>
                <a:latin typeface="Calibri" panose="020F0502020204030204" pitchFamily="2" charset="0"/>
                <a:ea typeface="微软雅黑" panose="020B0503020204020204" charset="-122"/>
              </a:rPr>
              <a:t>　　在专业合作社、家庭农场、专业大户、农业企业等新型农业经营主体较为稳定地从事农业劳动作业，并以此为主要收入来源，具有一定专业技能的现代农业劳动力。</a:t>
            </a:r>
            <a:endParaRPr lang="zh-CN" altLang="en-US" sz="1200" dirty="0">
              <a:solidFill>
                <a:schemeClr val="bg1"/>
              </a:solidFill>
              <a:latin typeface="Calibri" panose="020F0502020204030204" pitchFamily="2" charset="0"/>
              <a:ea typeface="微软雅黑" panose="020B0503020204020204" charset="-122"/>
            </a:endParaRPr>
          </a:p>
        </p:txBody>
      </p:sp>
      <p:sp>
        <p:nvSpPr>
          <p:cNvPr id="78864" name="矩形 494623"/>
          <p:cNvSpPr/>
          <p:nvPr/>
        </p:nvSpPr>
        <p:spPr>
          <a:xfrm>
            <a:off x="4067175" y="1893888"/>
            <a:ext cx="1327150" cy="384175"/>
          </a:xfrm>
          <a:prstGeom prst="rect">
            <a:avLst/>
          </a:prstGeom>
          <a:noFill/>
          <a:ln w="9525">
            <a:noFill/>
          </a:ln>
        </p:spPr>
        <p:txBody>
          <a:bodyPr wrap="none" anchor="t">
            <a:spAutoFit/>
          </a:bodyPr>
          <a:p>
            <a:pPr lvl="0" indent="0" eaLnBrk="0" hangingPunct="0"/>
            <a:r>
              <a:rPr lang="zh-CN" altLang="en-US" dirty="0">
                <a:solidFill>
                  <a:schemeClr val="bg1"/>
                </a:solidFill>
                <a:latin typeface="Calibri" panose="020F0502020204030204" pitchFamily="2" charset="0"/>
                <a:ea typeface="微软雅黑" panose="020B0503020204020204" charset="-122"/>
              </a:rPr>
              <a:t>专业技能型</a:t>
            </a:r>
            <a:endParaRPr lang="zh-CN" altLang="en-US" dirty="0">
              <a:solidFill>
                <a:schemeClr val="bg1"/>
              </a:solidFill>
              <a:latin typeface="Calibri" panose="020F0502020204030204" pitchFamily="2" charset="0"/>
              <a:ea typeface="微软雅黑" panose="020B0503020204020204" charset="-122"/>
            </a:endParaRPr>
          </a:p>
        </p:txBody>
      </p:sp>
      <p:pic>
        <p:nvPicPr>
          <p:cNvPr id="78865" name="图片 494624"/>
          <p:cNvPicPr>
            <a:picLocks noChangeAspect="1"/>
          </p:cNvPicPr>
          <p:nvPr/>
        </p:nvPicPr>
        <p:blipFill>
          <a:blip r:embed="rId6"/>
          <a:stretch>
            <a:fillRect/>
          </a:stretch>
        </p:blipFill>
        <p:spPr>
          <a:xfrm>
            <a:off x="3468688" y="4778375"/>
            <a:ext cx="2443162" cy="560388"/>
          </a:xfrm>
          <a:prstGeom prst="rect">
            <a:avLst/>
          </a:prstGeom>
          <a:noFill/>
          <a:ln w="9525">
            <a:noFill/>
          </a:ln>
        </p:spPr>
      </p:pic>
      <p:sp>
        <p:nvSpPr>
          <p:cNvPr id="78866" name="矩形 494625"/>
          <p:cNvSpPr/>
          <p:nvPr/>
        </p:nvSpPr>
        <p:spPr>
          <a:xfrm>
            <a:off x="3551238" y="4932363"/>
            <a:ext cx="2316162" cy="285750"/>
          </a:xfrm>
          <a:prstGeom prst="rect">
            <a:avLst/>
          </a:prstGeom>
          <a:noFill/>
          <a:ln w="9525">
            <a:noFill/>
          </a:ln>
        </p:spPr>
        <p:txBody>
          <a:bodyPr wrap="none" anchor="t">
            <a:spAutoFit/>
          </a:bodyPr>
          <a:p>
            <a:pPr lvl="0" indent="0" eaLnBrk="0" hangingPunct="0"/>
            <a:r>
              <a:rPr lang="zh-CN" altLang="en-US" sz="1200" dirty="0">
                <a:solidFill>
                  <a:schemeClr val="bg1"/>
                </a:solidFill>
                <a:latin typeface="Calibri" panose="020F0502020204030204" pitchFamily="2" charset="0"/>
                <a:ea typeface="微软雅黑" panose="020B0503020204020204" charset="-122"/>
              </a:rPr>
              <a:t>主要是农业工人、农业雇员等。</a:t>
            </a:r>
            <a:endParaRPr lang="zh-CN" altLang="en-US" sz="1200" dirty="0">
              <a:solidFill>
                <a:schemeClr val="bg1"/>
              </a:solidFill>
              <a:latin typeface="Calibri" panose="020F0502020204030204" pitchFamily="2" charset="0"/>
              <a:ea typeface="微软雅黑" panose="020B0503020204020204" charset="-122"/>
            </a:endParaRPr>
          </a:p>
        </p:txBody>
      </p:sp>
      <p:pic>
        <p:nvPicPr>
          <p:cNvPr id="78867" name="图片 494626"/>
          <p:cNvPicPr>
            <a:picLocks noChangeAspect="1"/>
          </p:cNvPicPr>
          <p:nvPr/>
        </p:nvPicPr>
        <p:blipFill>
          <a:blip r:embed="rId7"/>
          <a:stretch>
            <a:fillRect/>
          </a:stretch>
        </p:blipFill>
        <p:spPr>
          <a:xfrm>
            <a:off x="6281738" y="1827213"/>
            <a:ext cx="2451100" cy="466725"/>
          </a:xfrm>
          <a:prstGeom prst="rect">
            <a:avLst/>
          </a:prstGeom>
          <a:noFill/>
          <a:ln w="9525">
            <a:noFill/>
          </a:ln>
        </p:spPr>
      </p:pic>
      <p:sp>
        <p:nvSpPr>
          <p:cNvPr id="78868" name="矩形 494627"/>
          <p:cNvSpPr/>
          <p:nvPr/>
        </p:nvSpPr>
        <p:spPr>
          <a:xfrm>
            <a:off x="6934200" y="1882775"/>
            <a:ext cx="1327150" cy="384175"/>
          </a:xfrm>
          <a:prstGeom prst="rect">
            <a:avLst/>
          </a:prstGeom>
          <a:noFill/>
          <a:ln w="9525">
            <a:noFill/>
          </a:ln>
        </p:spPr>
        <p:txBody>
          <a:bodyPr wrap="none" anchor="t">
            <a:spAutoFit/>
          </a:bodyPr>
          <a:p>
            <a:pPr lvl="0" indent="0" eaLnBrk="0" hangingPunct="0"/>
            <a:r>
              <a:rPr lang="zh-CN" altLang="en-US" dirty="0">
                <a:solidFill>
                  <a:schemeClr val="bg1"/>
                </a:solidFill>
                <a:latin typeface="Calibri" panose="020F0502020204030204" pitchFamily="2" charset="0"/>
                <a:ea typeface="微软雅黑" panose="020B0503020204020204" charset="-122"/>
              </a:rPr>
              <a:t>社会服务型</a:t>
            </a:r>
            <a:endParaRPr lang="zh-CN" altLang="en-US" dirty="0">
              <a:solidFill>
                <a:schemeClr val="bg1"/>
              </a:solidFill>
              <a:latin typeface="Calibri" panose="020F0502020204030204" pitchFamily="2" charset="0"/>
              <a:ea typeface="微软雅黑" panose="020B0503020204020204" charset="-122"/>
            </a:endParaRPr>
          </a:p>
        </p:txBody>
      </p:sp>
      <p:pic>
        <p:nvPicPr>
          <p:cNvPr id="78869" name="图片 494628"/>
          <p:cNvPicPr>
            <a:picLocks noChangeAspect="1"/>
          </p:cNvPicPr>
          <p:nvPr/>
        </p:nvPicPr>
        <p:blipFill>
          <a:blip r:embed="rId8"/>
          <a:stretch>
            <a:fillRect/>
          </a:stretch>
        </p:blipFill>
        <p:spPr>
          <a:xfrm>
            <a:off x="6296025" y="2298700"/>
            <a:ext cx="2443163" cy="1185863"/>
          </a:xfrm>
          <a:prstGeom prst="rect">
            <a:avLst/>
          </a:prstGeom>
          <a:noFill/>
          <a:ln w="9525">
            <a:noFill/>
          </a:ln>
        </p:spPr>
      </p:pic>
      <p:pic>
        <p:nvPicPr>
          <p:cNvPr id="78870" name="图片 494629"/>
          <p:cNvPicPr>
            <a:picLocks noChangeAspect="1"/>
          </p:cNvPicPr>
          <p:nvPr/>
        </p:nvPicPr>
        <p:blipFill>
          <a:blip r:embed="rId9"/>
          <a:stretch>
            <a:fillRect/>
          </a:stretch>
        </p:blipFill>
        <p:spPr>
          <a:xfrm>
            <a:off x="6281738" y="3513138"/>
            <a:ext cx="2451100" cy="1071562"/>
          </a:xfrm>
          <a:prstGeom prst="rect">
            <a:avLst/>
          </a:prstGeom>
          <a:noFill/>
          <a:ln w="9525">
            <a:noFill/>
          </a:ln>
        </p:spPr>
      </p:pic>
      <p:sp>
        <p:nvSpPr>
          <p:cNvPr id="78871" name="矩形 494630"/>
          <p:cNvSpPr/>
          <p:nvPr/>
        </p:nvSpPr>
        <p:spPr>
          <a:xfrm>
            <a:off x="6373813" y="3560763"/>
            <a:ext cx="2319337" cy="1019175"/>
          </a:xfrm>
          <a:prstGeom prst="rect">
            <a:avLst/>
          </a:prstGeom>
          <a:noFill/>
          <a:ln w="9525">
            <a:noFill/>
          </a:ln>
        </p:spPr>
        <p:txBody>
          <a:bodyPr anchor="t">
            <a:spAutoFit/>
          </a:bodyPr>
          <a:p>
            <a:pPr lvl="0" indent="0" eaLnBrk="0" hangingPunct="0"/>
            <a:r>
              <a:rPr lang="zh-CN" altLang="en-US" sz="1200" dirty="0">
                <a:solidFill>
                  <a:schemeClr val="bg1"/>
                </a:solidFill>
                <a:latin typeface="Calibri" panose="020F0502020204030204" pitchFamily="2" charset="0"/>
                <a:ea typeface="微软雅黑" panose="020B0503020204020204" charset="-122"/>
              </a:rPr>
              <a:t>　　在经营性服务组织或个体直接从事农业产前、产中、产后服务，并以此为主要收入来源，具有相应服务能力的现代农业社会化服务人员。</a:t>
            </a:r>
            <a:endParaRPr lang="zh-CN" altLang="en-US" sz="1200" dirty="0">
              <a:solidFill>
                <a:schemeClr val="bg1"/>
              </a:solidFill>
              <a:latin typeface="Calibri" panose="020F0502020204030204" pitchFamily="2" charset="0"/>
              <a:ea typeface="微软雅黑" panose="020B0503020204020204" charset="-122"/>
            </a:endParaRPr>
          </a:p>
        </p:txBody>
      </p:sp>
      <p:pic>
        <p:nvPicPr>
          <p:cNvPr id="78872" name="图片 494631"/>
          <p:cNvPicPr>
            <a:picLocks noChangeAspect="1"/>
          </p:cNvPicPr>
          <p:nvPr/>
        </p:nvPicPr>
        <p:blipFill>
          <a:blip r:embed="rId9"/>
          <a:stretch>
            <a:fillRect/>
          </a:stretch>
        </p:blipFill>
        <p:spPr>
          <a:xfrm>
            <a:off x="6281738" y="4603750"/>
            <a:ext cx="2451100" cy="722313"/>
          </a:xfrm>
          <a:prstGeom prst="rect">
            <a:avLst/>
          </a:prstGeom>
          <a:noFill/>
          <a:ln w="9525">
            <a:noFill/>
          </a:ln>
        </p:spPr>
      </p:pic>
      <p:sp>
        <p:nvSpPr>
          <p:cNvPr id="494633" name="矩形 494632"/>
          <p:cNvSpPr/>
          <p:nvPr/>
        </p:nvSpPr>
        <p:spPr>
          <a:xfrm>
            <a:off x="6346825" y="4606925"/>
            <a:ext cx="2339975" cy="742950"/>
          </a:xfrm>
          <a:prstGeom prst="rect">
            <a:avLst/>
          </a:prstGeom>
          <a:noFill/>
          <a:ln w="9525">
            <a:noFill/>
          </a:ln>
        </p:spPr>
        <p:txBody>
          <a:bodyPr>
            <a:spAutoFit/>
          </a:bodyPr>
          <a:p>
            <a:pPr lvl="0" eaLnBrk="0" fontAlgn="base" hangingPunct="0"/>
            <a:r>
              <a:rPr lang="zh-CN" altLang="en-US" sz="1050" strike="noStrike" noProof="1" dirty="0">
                <a:solidFill>
                  <a:schemeClr val="bg1"/>
                </a:solidFill>
                <a:latin typeface="Calibri" panose="020F0502020204030204" pitchFamily="2" charset="0"/>
                <a:ea typeface="微软雅黑" panose="020B0503020204020204" charset="-122"/>
                <a:cs typeface="+mn-ea"/>
              </a:rPr>
              <a:t>　　主要是农机手、植保员、防疫员、沼气工、水利员、农村信息员、园艺工、跨区作业农机手、村级动物防疫员、农产品经纪人等。</a:t>
            </a:r>
            <a:endParaRPr lang="zh-CN" altLang="en-US" sz="1050" strike="noStrike" noProof="1" dirty="0">
              <a:solidFill>
                <a:schemeClr val="bg1"/>
              </a:solidFill>
              <a:latin typeface="Calibri" panose="020F0502020204030204" pitchFamily="2" charset="0"/>
              <a:ea typeface="微软雅黑" panose="020B0503020204020204" charset="-122"/>
            </a:endParaRPr>
          </a:p>
        </p:txBody>
      </p:sp>
      <p:sp>
        <p:nvSpPr>
          <p:cNvPr id="494634" name="矩形 494633"/>
          <p:cNvSpPr/>
          <p:nvPr/>
        </p:nvSpPr>
        <p:spPr>
          <a:xfrm>
            <a:off x="635000" y="1784350"/>
            <a:ext cx="2616200" cy="3603625"/>
          </a:xfrm>
          <a:prstGeom prst="rect">
            <a:avLst/>
          </a:prstGeom>
          <a:noFill/>
          <a:ln w="9525" cap="flat" cmpd="sng">
            <a:solidFill>
              <a:srgbClr val="969696"/>
            </a:solidFill>
            <a:prstDash val="solid"/>
            <a:miter/>
            <a:headEnd type="none" w="med" len="med"/>
            <a:tailEnd type="none" w="med" len="med"/>
          </a:ln>
        </p:spPr>
        <p:txBody>
          <a:bodyPr/>
          <a:p>
            <a:pPr fontAlgn="base"/>
            <a:endParaRPr lang="zh-CN" altLang="en-US" sz="1350" strike="noStrike" noProof="1"/>
          </a:p>
        </p:txBody>
      </p:sp>
      <p:sp>
        <p:nvSpPr>
          <p:cNvPr id="494635" name="矩形 494634"/>
          <p:cNvSpPr/>
          <p:nvPr/>
        </p:nvSpPr>
        <p:spPr>
          <a:xfrm>
            <a:off x="3416300" y="1784350"/>
            <a:ext cx="2570163" cy="3590925"/>
          </a:xfrm>
          <a:prstGeom prst="rect">
            <a:avLst/>
          </a:prstGeom>
          <a:noFill/>
          <a:ln w="9525" cap="flat" cmpd="sng">
            <a:solidFill>
              <a:srgbClr val="969696"/>
            </a:solidFill>
            <a:prstDash val="solid"/>
            <a:miter/>
            <a:headEnd type="none" w="med" len="med"/>
            <a:tailEnd type="none" w="med" len="med"/>
          </a:ln>
        </p:spPr>
        <p:txBody>
          <a:bodyPr/>
          <a:p>
            <a:pPr fontAlgn="base"/>
            <a:endParaRPr lang="zh-CN" altLang="en-US" sz="1350" strike="noStrike" noProof="1"/>
          </a:p>
        </p:txBody>
      </p:sp>
      <p:sp>
        <p:nvSpPr>
          <p:cNvPr id="494636" name="矩形 494635"/>
          <p:cNvSpPr/>
          <p:nvPr/>
        </p:nvSpPr>
        <p:spPr>
          <a:xfrm>
            <a:off x="6219825" y="1771650"/>
            <a:ext cx="2570163" cy="3592513"/>
          </a:xfrm>
          <a:prstGeom prst="rect">
            <a:avLst/>
          </a:prstGeom>
          <a:noFill/>
          <a:ln w="9525" cap="flat" cmpd="sng">
            <a:solidFill>
              <a:srgbClr val="969696"/>
            </a:solidFill>
            <a:prstDash val="solid"/>
            <a:miter/>
            <a:headEnd type="none" w="med" len="med"/>
            <a:tailEnd type="none" w="med" len="med"/>
          </a:ln>
        </p:spPr>
        <p:txBody>
          <a:bodyPr/>
          <a:p>
            <a:pPr fontAlgn="base"/>
            <a:endParaRPr lang="zh-CN" altLang="en-US" sz="1350" strike="noStrike" noProof="1"/>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Text Box 12"/>
          <p:cNvSpPr txBox="1"/>
          <p:nvPr/>
        </p:nvSpPr>
        <p:spPr>
          <a:xfrm>
            <a:off x="323850" y="404813"/>
            <a:ext cx="6089650" cy="457200"/>
          </a:xfrm>
          <a:prstGeom prst="rect">
            <a:avLst/>
          </a:prstGeom>
          <a:noFill/>
          <a:ln w="9525">
            <a:noFill/>
          </a:ln>
        </p:spPr>
        <p:txBody>
          <a:bodyPr wrap="none" anchor="t">
            <a:spAutoFit/>
          </a:bodyPr>
          <a:p>
            <a:pPr lvl="0" indent="0"/>
            <a:r>
              <a:rPr lang="en-US" altLang="x-none" sz="2400" dirty="0">
                <a:latin typeface="Arial" panose="020B0604020202020204" pitchFamily="34" charset="0"/>
                <a:ea typeface="黑体" panose="02010600030101010101" pitchFamily="1" charset="-122"/>
                <a:sym typeface="宋体" panose="02010600030101010101" pitchFamily="2" charset="-122"/>
              </a:rPr>
              <a:t>《</a:t>
            </a:r>
            <a:r>
              <a:rPr lang="zh-CN" altLang="en-US" sz="2400" dirty="0">
                <a:latin typeface="Arial" panose="020B0604020202020204" pitchFamily="34" charset="0"/>
                <a:ea typeface="黑体" panose="02010600030101010101" pitchFamily="1" charset="-122"/>
                <a:sym typeface="宋体" panose="02010600030101010101" pitchFamily="2" charset="-122"/>
              </a:rPr>
              <a:t>四川省新型职业农民认定办法（暂行）</a:t>
            </a:r>
            <a:r>
              <a:rPr lang="en-US" altLang="x-none" sz="2400" dirty="0">
                <a:latin typeface="Arial" panose="020B0604020202020204" pitchFamily="34" charset="0"/>
                <a:ea typeface="黑体" panose="02010600030101010101" pitchFamily="1" charset="-122"/>
                <a:sym typeface="宋体" panose="02010600030101010101" pitchFamily="2" charset="-122"/>
              </a:rPr>
              <a:t>》 </a:t>
            </a:r>
            <a:endParaRPr lang="zh-CN" altLang="en-US" sz="2400" dirty="0">
              <a:latin typeface="Arial" panose="020B0604020202020204" pitchFamily="34" charset="0"/>
              <a:ea typeface="黑体" panose="02010600030101010101" pitchFamily="1" charset="-122"/>
              <a:sym typeface="宋体" panose="02010600030101010101" pitchFamily="2" charset="-122"/>
            </a:endParaRPr>
          </a:p>
        </p:txBody>
      </p:sp>
      <p:sp>
        <p:nvSpPr>
          <p:cNvPr id="80898" name="矩形 176131"/>
          <p:cNvSpPr/>
          <p:nvPr/>
        </p:nvSpPr>
        <p:spPr>
          <a:xfrm>
            <a:off x="395288" y="1135063"/>
            <a:ext cx="8353425" cy="5030787"/>
          </a:xfrm>
          <a:prstGeom prst="rect">
            <a:avLst/>
          </a:prstGeom>
          <a:noFill/>
          <a:ln w="9525">
            <a:noFill/>
          </a:ln>
          <a:effectLst>
            <a:prstShdw prst="shdw17" dist="17961" dir="2699999">
              <a:srgbClr val="105C82"/>
            </a:prstShdw>
          </a:effectLst>
        </p:spPr>
        <p:txBody>
          <a:bodyPr anchor="ctr">
            <a:spAutoFit/>
          </a:bodyPr>
          <a:p>
            <a:pPr lvl="0" indent="406400"/>
            <a:r>
              <a:rPr lang="zh-CN" altLang="en-US" dirty="0">
                <a:solidFill>
                  <a:srgbClr val="FF0000"/>
                </a:solidFill>
                <a:latin typeface="黑体" panose="02010600030101010101" pitchFamily="1" charset="-122"/>
                <a:ea typeface="黑体" panose="02010600030101010101" pitchFamily="1" charset="-122"/>
              </a:rPr>
              <a:t> 一、认定条件</a:t>
            </a:r>
            <a:endParaRPr lang="zh-CN" altLang="en-US" dirty="0">
              <a:solidFill>
                <a:srgbClr val="FF0000"/>
              </a:solidFill>
              <a:latin typeface="黑体" panose="02010600030101010101" pitchFamily="1" charset="-122"/>
              <a:ea typeface="黑体" panose="02010600030101010101" pitchFamily="1" charset="-122"/>
            </a:endParaRPr>
          </a:p>
          <a:p>
            <a:pPr lvl="0" indent="406400">
              <a:spcBef>
                <a:spcPct val="30000"/>
              </a:spcBef>
              <a:spcAft>
                <a:spcPct val="10000"/>
              </a:spcAft>
            </a:pPr>
            <a:r>
              <a:rPr lang="zh-CN" altLang="en-US" dirty="0">
                <a:latin typeface="宋体" panose="02010600030101010101" pitchFamily="2" charset="-122"/>
                <a:ea typeface="宋体" panose="02010600030101010101" pitchFamily="2" charset="-122"/>
              </a:rPr>
              <a:t>（一）遵纪守法、热爱农业、身体健康；</a:t>
            </a:r>
            <a:endParaRPr lang="zh-CN" altLang="en-US" dirty="0">
              <a:latin typeface="宋体" panose="02010600030101010101" pitchFamily="2" charset="-122"/>
              <a:ea typeface="宋体" panose="02010600030101010101" pitchFamily="2" charset="-122"/>
            </a:endParaRPr>
          </a:p>
          <a:p>
            <a:pPr lvl="0" indent="406400">
              <a:spcBef>
                <a:spcPct val="10000"/>
              </a:spcBef>
              <a:spcAft>
                <a:spcPct val="10000"/>
              </a:spcAft>
            </a:pPr>
            <a:r>
              <a:rPr lang="zh-CN" altLang="en-US" dirty="0">
                <a:latin typeface="宋体" panose="02010600030101010101" pitchFamily="2" charset="-122"/>
                <a:ea typeface="宋体" panose="02010600030101010101" pitchFamily="2" charset="-122"/>
              </a:rPr>
              <a:t>（二）接受过阳光工程、农业职业技能鉴定等农业培训或中等及以上农业学历教育合格；</a:t>
            </a:r>
            <a:endParaRPr lang="zh-CN" altLang="en-US" dirty="0">
              <a:latin typeface="宋体" panose="02010600030101010101" pitchFamily="2" charset="-122"/>
              <a:ea typeface="宋体" panose="02010600030101010101" pitchFamily="2" charset="-122"/>
            </a:endParaRPr>
          </a:p>
          <a:p>
            <a:pPr lvl="0" indent="406400">
              <a:spcBef>
                <a:spcPct val="10000"/>
              </a:spcBef>
              <a:spcAft>
                <a:spcPct val="10000"/>
              </a:spcAft>
            </a:pPr>
            <a:r>
              <a:rPr lang="zh-CN" altLang="en-US" dirty="0">
                <a:latin typeface="宋体" panose="02010600030101010101" pitchFamily="2" charset="-122"/>
                <a:ea typeface="宋体" panose="02010600030101010101" pitchFamily="2" charset="-122"/>
              </a:rPr>
              <a:t>（三）具备现代农业理念与知识，有较强的经营管理能力，按照先进的生产经营模式进行农业生产与经营，在当地具有明显的示范引领作用，收入高于当地城镇居民平均收入水平。</a:t>
            </a:r>
            <a:endParaRPr lang="zh-CN" altLang="en-US" dirty="0">
              <a:latin typeface="宋体" panose="02010600030101010101" pitchFamily="2" charset="-122"/>
              <a:ea typeface="宋体" panose="02010600030101010101" pitchFamily="2" charset="-122"/>
            </a:endParaRPr>
          </a:p>
          <a:p>
            <a:pPr lvl="0" indent="406400">
              <a:spcBef>
                <a:spcPct val="10000"/>
              </a:spcBef>
              <a:spcAft>
                <a:spcPct val="10000"/>
              </a:spcAft>
            </a:pPr>
            <a:r>
              <a:rPr lang="zh-CN" altLang="en-US" dirty="0">
                <a:latin typeface="宋体" panose="02010600030101010101" pitchFamily="2" charset="-122"/>
                <a:ea typeface="宋体" panose="02010600030101010101" pitchFamily="2" charset="-122"/>
              </a:rPr>
              <a:t>（四）新型职业农民分为生产经营型、专业技能型和社会服务型</a:t>
            </a:r>
            <a:r>
              <a:rPr lang="en-US" altLang="x-none" dirty="0">
                <a:latin typeface="宋体" panose="02010600030101010101" pitchFamily="2" charset="-122"/>
                <a:ea typeface="宋体" panose="02010600030101010101" pitchFamily="2" charset="-122"/>
              </a:rPr>
              <a:t>3</a:t>
            </a:r>
            <a:r>
              <a:rPr lang="zh-CN" altLang="en-US" dirty="0">
                <a:latin typeface="宋体" panose="02010600030101010101" pitchFamily="2" charset="-122"/>
                <a:ea typeface="宋体" panose="02010600030101010101" pitchFamily="2" charset="-122"/>
              </a:rPr>
              <a:t>类。</a:t>
            </a:r>
            <a:endParaRPr lang="zh-CN" altLang="en-US" dirty="0">
              <a:latin typeface="宋体" panose="02010600030101010101" pitchFamily="2" charset="-122"/>
              <a:ea typeface="宋体" panose="02010600030101010101" pitchFamily="2" charset="-122"/>
            </a:endParaRPr>
          </a:p>
          <a:p>
            <a:pPr lvl="0" indent="406400"/>
            <a:r>
              <a:rPr lang="zh-CN" altLang="en-US" dirty="0">
                <a:solidFill>
                  <a:srgbClr val="1D528D"/>
                </a:solidFill>
                <a:latin typeface="Arial" panose="020B0604020202020204" pitchFamily="34" charset="0"/>
                <a:ea typeface="宋体" panose="02010600030101010101" pitchFamily="2" charset="-122"/>
                <a:sym typeface="Arial" panose="020B0604020202020204" pitchFamily="34" charset="0"/>
              </a:rPr>
              <a:t>生产经营型职业农民：</a:t>
            </a:r>
            <a:r>
              <a:rPr lang="zh-CN" altLang="en-US" dirty="0">
                <a:solidFill>
                  <a:srgbClr val="1D528D"/>
                </a:solidFill>
                <a:latin typeface="仿宋" panose="02010609060101010101" pitchFamily="1" charset="-122"/>
                <a:ea typeface="仿宋" panose="02010609060101010101" pitchFamily="1" charset="-122"/>
                <a:sym typeface="Arial" panose="020B0604020202020204" pitchFamily="34" charset="0"/>
              </a:rPr>
              <a:t>主要包括专业大户、家庭农场主、农民合作社带头人等。粮油作物生产经营规模须达到</a:t>
            </a:r>
            <a:r>
              <a:rPr lang="en-US" altLang="x-none" dirty="0">
                <a:solidFill>
                  <a:srgbClr val="1D528D"/>
                </a:solidFill>
                <a:latin typeface="仿宋" panose="02010609060101010101" pitchFamily="1" charset="-122"/>
                <a:ea typeface="仿宋" panose="02010609060101010101" pitchFamily="1" charset="-122"/>
                <a:sym typeface="Arial" panose="020B0604020202020204" pitchFamily="34" charset="0"/>
              </a:rPr>
              <a:t>30</a:t>
            </a:r>
            <a:r>
              <a:rPr lang="zh-CN" altLang="en-US" dirty="0">
                <a:solidFill>
                  <a:srgbClr val="1D528D"/>
                </a:solidFill>
                <a:latin typeface="仿宋" panose="02010609060101010101" pitchFamily="1" charset="-122"/>
                <a:ea typeface="仿宋" panose="02010609060101010101" pitchFamily="1" charset="-122"/>
                <a:sym typeface="Arial" panose="020B0604020202020204" pitchFamily="34" charset="0"/>
              </a:rPr>
              <a:t>亩以上（平原地区</a:t>
            </a:r>
            <a:r>
              <a:rPr lang="en-US" altLang="x-none" dirty="0">
                <a:solidFill>
                  <a:srgbClr val="1D528D"/>
                </a:solidFill>
                <a:latin typeface="仿宋" panose="02010609060101010101" pitchFamily="1" charset="-122"/>
                <a:ea typeface="仿宋" panose="02010609060101010101" pitchFamily="1" charset="-122"/>
                <a:sym typeface="Arial" panose="020B0604020202020204" pitchFamily="34" charset="0"/>
              </a:rPr>
              <a:t>50</a:t>
            </a:r>
            <a:r>
              <a:rPr lang="zh-CN" altLang="en-US" dirty="0">
                <a:solidFill>
                  <a:srgbClr val="1D528D"/>
                </a:solidFill>
                <a:latin typeface="仿宋" panose="02010609060101010101" pitchFamily="1" charset="-122"/>
                <a:ea typeface="仿宋" panose="02010609060101010101" pitchFamily="1" charset="-122"/>
                <a:sym typeface="Arial" panose="020B0604020202020204" pitchFamily="34" charset="0"/>
              </a:rPr>
              <a:t>亩以上）；经济作物生产经营规模须达到</a:t>
            </a:r>
            <a:r>
              <a:rPr lang="en-US" altLang="x-none" dirty="0">
                <a:solidFill>
                  <a:srgbClr val="1D528D"/>
                </a:solidFill>
                <a:latin typeface="仿宋" panose="02010609060101010101" pitchFamily="1" charset="-122"/>
                <a:ea typeface="仿宋" panose="02010609060101010101" pitchFamily="1" charset="-122"/>
                <a:sym typeface="Arial" panose="020B0604020202020204" pitchFamily="34" charset="0"/>
              </a:rPr>
              <a:t>30</a:t>
            </a:r>
            <a:r>
              <a:rPr lang="zh-CN" altLang="en-US" dirty="0">
                <a:solidFill>
                  <a:srgbClr val="1D528D"/>
                </a:solidFill>
                <a:latin typeface="仿宋" panose="02010609060101010101" pitchFamily="1" charset="-122"/>
                <a:ea typeface="仿宋" panose="02010609060101010101" pitchFamily="1" charset="-122"/>
                <a:sym typeface="Arial" panose="020B0604020202020204" pitchFamily="34" charset="0"/>
              </a:rPr>
              <a:t>亩以上；代耕代种或单季全程托管作业面积须达到</a:t>
            </a:r>
            <a:r>
              <a:rPr lang="en-US" altLang="x-none" dirty="0">
                <a:solidFill>
                  <a:srgbClr val="1D528D"/>
                </a:solidFill>
                <a:latin typeface="仿宋" panose="02010609060101010101" pitchFamily="1" charset="-122"/>
                <a:ea typeface="仿宋" panose="02010609060101010101" pitchFamily="1" charset="-122"/>
                <a:sym typeface="Arial" panose="020B0604020202020204" pitchFamily="34" charset="0"/>
              </a:rPr>
              <a:t>100</a:t>
            </a:r>
            <a:r>
              <a:rPr lang="zh-CN" altLang="en-US" dirty="0">
                <a:solidFill>
                  <a:srgbClr val="1D528D"/>
                </a:solidFill>
                <a:latin typeface="仿宋" panose="02010609060101010101" pitchFamily="1" charset="-122"/>
                <a:ea typeface="仿宋" panose="02010609060101010101" pitchFamily="1" charset="-122"/>
                <a:sym typeface="Arial" panose="020B0604020202020204" pitchFamily="34" charset="0"/>
              </a:rPr>
              <a:t>亩以上。</a:t>
            </a:r>
            <a:endParaRPr lang="zh-CN" altLang="en-US" dirty="0">
              <a:latin typeface="仿宋" panose="02010609060101010101" pitchFamily="1" charset="-122"/>
              <a:ea typeface="仿宋" panose="02010609060101010101" pitchFamily="1" charset="-122"/>
            </a:endParaRPr>
          </a:p>
          <a:p>
            <a:pPr lvl="0" indent="406400"/>
            <a:r>
              <a:rPr lang="zh-CN" altLang="en-US" dirty="0">
                <a:solidFill>
                  <a:srgbClr val="1D528D"/>
                </a:solidFill>
                <a:latin typeface="Arial" panose="020B0604020202020204" pitchFamily="34" charset="0"/>
                <a:ea typeface="宋体" panose="02010600030101010101" pitchFamily="2" charset="-122"/>
                <a:sym typeface="Arial" panose="020B0604020202020204" pitchFamily="34" charset="0"/>
              </a:rPr>
              <a:t>专业技能型职业农民：</a:t>
            </a:r>
            <a:r>
              <a:rPr lang="zh-CN" altLang="en-US" dirty="0">
                <a:solidFill>
                  <a:srgbClr val="1D528D"/>
                </a:solidFill>
                <a:latin typeface="仿宋" panose="02010609060101010101" pitchFamily="1" charset="-122"/>
                <a:ea typeface="仿宋" panose="02010609060101010101" pitchFamily="1" charset="-122"/>
                <a:sym typeface="Arial" panose="020B0604020202020204" pitchFamily="34" charset="0"/>
              </a:rPr>
              <a:t>主要包括农业职业经理人、农业工人、农业雇员等。在农民合作社、家庭农场、专业大户、农业企业等新型生产经营主体中较为稳定地从事农业劳动，具有一定专业技能的农业管理人员和生产经营骨干。</a:t>
            </a:r>
            <a:endParaRPr lang="zh-CN" altLang="en-US" dirty="0">
              <a:latin typeface="仿宋" panose="02010609060101010101" pitchFamily="1" charset="-122"/>
              <a:ea typeface="仿宋" panose="02010609060101010101" pitchFamily="1" charset="-122"/>
            </a:endParaRPr>
          </a:p>
          <a:p>
            <a:pPr lvl="0" indent="406400"/>
            <a:r>
              <a:rPr lang="zh-CN" altLang="en-US" dirty="0">
                <a:solidFill>
                  <a:srgbClr val="1D528D"/>
                </a:solidFill>
                <a:latin typeface="Arial" panose="020B0604020202020204" pitchFamily="34" charset="0"/>
                <a:ea typeface="宋体" panose="02010600030101010101" pitchFamily="2" charset="-122"/>
                <a:sym typeface="Arial" panose="020B0604020202020204" pitchFamily="34" charset="0"/>
              </a:rPr>
              <a:t>社会服务型职业农民：</a:t>
            </a:r>
            <a:r>
              <a:rPr lang="zh-CN" altLang="en-US" dirty="0">
                <a:solidFill>
                  <a:srgbClr val="1D528D"/>
                </a:solidFill>
                <a:latin typeface="仿宋" panose="02010609060101010101" pitchFamily="1" charset="-122"/>
                <a:ea typeface="仿宋" panose="02010609060101010101" pitchFamily="1" charset="-122"/>
                <a:sym typeface="Arial" panose="020B0604020202020204" pitchFamily="34" charset="0"/>
              </a:rPr>
              <a:t>主要包括农机服务人员、统防统治植保员、农村信息员、农村经纪人等。在社会化服务组织中或个体直接从事农业产前、产中、产后服务人员，服务水平得到农民认可。</a:t>
            </a:r>
            <a:endParaRPr lang="zh-CN" altLang="en-US" dirty="0">
              <a:latin typeface="宋体" panose="02010600030101010101" pitchFamily="2" charset="-122"/>
              <a:ea typeface="宋体" panose="02010600030101010101" pitchFamily="2" charset="-122"/>
            </a:endParaRP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Text Box 12"/>
          <p:cNvSpPr txBox="1"/>
          <p:nvPr/>
        </p:nvSpPr>
        <p:spPr>
          <a:xfrm>
            <a:off x="323850" y="404813"/>
            <a:ext cx="6089650" cy="457200"/>
          </a:xfrm>
          <a:prstGeom prst="rect">
            <a:avLst/>
          </a:prstGeom>
          <a:noFill/>
          <a:ln w="9525">
            <a:noFill/>
          </a:ln>
        </p:spPr>
        <p:txBody>
          <a:bodyPr wrap="none" anchor="t">
            <a:spAutoFit/>
          </a:bodyPr>
          <a:p>
            <a:pPr lvl="0" indent="0"/>
            <a:r>
              <a:rPr lang="en-US" altLang="x-none" sz="2400" dirty="0">
                <a:latin typeface="Arial" panose="020B0604020202020204" pitchFamily="34" charset="0"/>
                <a:ea typeface="黑体" panose="02010600030101010101" pitchFamily="1" charset="-122"/>
                <a:sym typeface="宋体" panose="02010600030101010101" pitchFamily="2" charset="-122"/>
              </a:rPr>
              <a:t>《</a:t>
            </a:r>
            <a:r>
              <a:rPr lang="zh-CN" altLang="en-US" sz="2400" dirty="0">
                <a:latin typeface="Arial" panose="020B0604020202020204" pitchFamily="34" charset="0"/>
                <a:ea typeface="黑体" panose="02010600030101010101" pitchFamily="1" charset="-122"/>
                <a:sym typeface="宋体" panose="02010600030101010101" pitchFamily="2" charset="-122"/>
              </a:rPr>
              <a:t>四川省新型职业农民认定办法（暂行）</a:t>
            </a:r>
            <a:r>
              <a:rPr lang="en-US" altLang="x-none" sz="2400" dirty="0">
                <a:latin typeface="Arial" panose="020B0604020202020204" pitchFamily="34" charset="0"/>
                <a:ea typeface="黑体" panose="02010600030101010101" pitchFamily="1" charset="-122"/>
                <a:sym typeface="宋体" panose="02010600030101010101" pitchFamily="2" charset="-122"/>
              </a:rPr>
              <a:t>》 </a:t>
            </a:r>
            <a:endParaRPr lang="zh-CN" altLang="en-US" sz="2400" dirty="0">
              <a:latin typeface="Arial" panose="020B0604020202020204" pitchFamily="34" charset="0"/>
              <a:ea typeface="黑体" panose="02010600030101010101" pitchFamily="1" charset="-122"/>
              <a:sym typeface="宋体" panose="02010600030101010101" pitchFamily="2" charset="-122"/>
            </a:endParaRPr>
          </a:p>
        </p:txBody>
      </p:sp>
      <p:sp>
        <p:nvSpPr>
          <p:cNvPr id="81922" name="矩形 178179"/>
          <p:cNvSpPr/>
          <p:nvPr/>
        </p:nvSpPr>
        <p:spPr>
          <a:xfrm>
            <a:off x="539750" y="1385888"/>
            <a:ext cx="7993063" cy="4371975"/>
          </a:xfrm>
          <a:prstGeom prst="rect">
            <a:avLst/>
          </a:prstGeom>
          <a:noFill/>
          <a:ln w="9525">
            <a:noFill/>
          </a:ln>
          <a:effectLst>
            <a:prstShdw prst="shdw17" dist="17961" dir="2699999">
              <a:srgbClr val="105C82"/>
            </a:prstShdw>
          </a:effectLst>
        </p:spPr>
        <p:txBody>
          <a:bodyPr anchor="ctr">
            <a:spAutoFit/>
          </a:bodyPr>
          <a:p>
            <a:pPr lvl="0" indent="406400">
              <a:lnSpc>
                <a:spcPct val="150000"/>
              </a:lnSpc>
              <a:spcBef>
                <a:spcPct val="10000"/>
              </a:spcBef>
              <a:spcAft>
                <a:spcPct val="10000"/>
              </a:spcAft>
            </a:pPr>
            <a:r>
              <a:rPr lang="zh-CN" altLang="en-US" dirty="0">
                <a:solidFill>
                  <a:srgbClr val="FF0000"/>
                </a:solidFill>
                <a:latin typeface="黑体" panose="02010600030101010101" pitchFamily="1" charset="-122"/>
                <a:ea typeface="黑体" panose="02010600030101010101" pitchFamily="1" charset="-122"/>
              </a:rPr>
              <a:t>二、认定程序</a:t>
            </a:r>
            <a:endParaRPr lang="zh-CN" altLang="en-US" dirty="0">
              <a:solidFill>
                <a:srgbClr val="FF0000"/>
              </a:solidFill>
              <a:latin typeface="黑体" panose="02010600030101010101" pitchFamily="1" charset="-122"/>
              <a:ea typeface="黑体" panose="02010600030101010101" pitchFamily="1" charset="-122"/>
            </a:endParaRPr>
          </a:p>
          <a:p>
            <a:pPr lvl="0" indent="406400">
              <a:lnSpc>
                <a:spcPct val="150000"/>
              </a:lnSpc>
              <a:spcBef>
                <a:spcPct val="10000"/>
              </a:spcBef>
              <a:spcAft>
                <a:spcPct val="10000"/>
              </a:spcAft>
            </a:pPr>
            <a:r>
              <a:rPr lang="zh-CN" altLang="en-US" dirty="0">
                <a:latin typeface="Arial" panose="020B0604020202020204" pitchFamily="34" charset="0"/>
                <a:ea typeface="宋体" panose="02010600030101010101" pitchFamily="2" charset="-122"/>
              </a:rPr>
              <a:t>（一）自愿申报。拟申请认定为新型职业农民的人员，向县级农业行政主管部门自主申报，并提供身份证复印件、学历证书复印件及其他相关证书（如阳光工程培训、职业技能培训等证书）等资料。</a:t>
            </a:r>
            <a:endParaRPr lang="zh-CN" altLang="en-US" dirty="0">
              <a:latin typeface="Arial" panose="020B0604020202020204" pitchFamily="34" charset="0"/>
              <a:ea typeface="宋体" panose="02010600030101010101" pitchFamily="2" charset="-122"/>
            </a:endParaRPr>
          </a:p>
          <a:p>
            <a:pPr lvl="0" indent="406400">
              <a:lnSpc>
                <a:spcPct val="150000"/>
              </a:lnSpc>
              <a:spcBef>
                <a:spcPct val="10000"/>
              </a:spcBef>
              <a:spcAft>
                <a:spcPct val="10000"/>
              </a:spcAft>
            </a:pPr>
            <a:r>
              <a:rPr lang="zh-CN" altLang="en-US" dirty="0">
                <a:latin typeface="Arial" panose="020B0604020202020204" pitchFamily="34" charset="0"/>
                <a:ea typeface="宋体" panose="02010600030101010101" pitchFamily="2" charset="-122"/>
              </a:rPr>
              <a:t>（二）组织认定。经县级人民政府同意，由县级农业行政部门会同相关部门成立认定工作领导小组，县级农业行政主管部门具体负责认定工作。</a:t>
            </a:r>
            <a:endParaRPr lang="zh-CN" altLang="en-US" dirty="0">
              <a:latin typeface="Arial" panose="020B0604020202020204" pitchFamily="34" charset="0"/>
              <a:ea typeface="宋体" panose="02010600030101010101" pitchFamily="2" charset="-122"/>
            </a:endParaRPr>
          </a:p>
          <a:p>
            <a:pPr lvl="0" indent="406400">
              <a:lnSpc>
                <a:spcPct val="150000"/>
              </a:lnSpc>
              <a:spcBef>
                <a:spcPct val="10000"/>
              </a:spcBef>
              <a:spcAft>
                <a:spcPct val="10000"/>
              </a:spcAft>
            </a:pPr>
            <a:r>
              <a:rPr lang="zh-CN" altLang="en-US" dirty="0">
                <a:latin typeface="Arial" panose="020B0604020202020204" pitchFamily="34" charset="0"/>
                <a:ea typeface="宋体" panose="02010600030101010101" pitchFamily="2" charset="-122"/>
              </a:rPr>
              <a:t>（三）颁发证书。新型职业农民证书是农业从业者从事农业行业某一职业所必备的专业知识、技能水平、管理能力和生产发展业绩的证明。符合认定条件的新型职业农民，经认定后，由所在县级农业行政主管部门颁发</a:t>
            </a:r>
            <a:r>
              <a:rPr lang="en-US" altLang="x-none"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四川省新型职业农民证书</a:t>
            </a:r>
            <a:r>
              <a:rPr lang="en-US" altLang="x-none"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，证书有效期为两年。</a:t>
            </a:r>
            <a:endParaRPr lang="zh-CN" altLang="en-US" dirty="0">
              <a:latin typeface="Arial" panose="020B0604020202020204" pitchFamily="34" charset="0"/>
              <a:ea typeface="宋体" panose="02010600030101010101" pitchFamily="2" charset="-122"/>
            </a:endParaRP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Text Box 12"/>
          <p:cNvSpPr txBox="1"/>
          <p:nvPr/>
        </p:nvSpPr>
        <p:spPr>
          <a:xfrm>
            <a:off x="323850" y="404813"/>
            <a:ext cx="6089650" cy="457200"/>
          </a:xfrm>
          <a:prstGeom prst="rect">
            <a:avLst/>
          </a:prstGeom>
          <a:noFill/>
          <a:ln w="9525">
            <a:noFill/>
          </a:ln>
        </p:spPr>
        <p:txBody>
          <a:bodyPr wrap="none" anchor="t">
            <a:spAutoFit/>
          </a:bodyPr>
          <a:p>
            <a:pPr lvl="0" indent="0"/>
            <a:r>
              <a:rPr lang="en-US" altLang="x-none" sz="2400" dirty="0">
                <a:latin typeface="Arial" panose="020B0604020202020204" pitchFamily="34" charset="0"/>
                <a:ea typeface="黑体" panose="02010600030101010101" pitchFamily="1" charset="-122"/>
                <a:sym typeface="宋体" panose="02010600030101010101" pitchFamily="2" charset="-122"/>
              </a:rPr>
              <a:t>《</a:t>
            </a:r>
            <a:r>
              <a:rPr lang="zh-CN" altLang="en-US" sz="2400" dirty="0">
                <a:latin typeface="Arial" panose="020B0604020202020204" pitchFamily="34" charset="0"/>
                <a:ea typeface="黑体" panose="02010600030101010101" pitchFamily="1" charset="-122"/>
                <a:sym typeface="宋体" panose="02010600030101010101" pitchFamily="2" charset="-122"/>
              </a:rPr>
              <a:t>四川省新型职业农民认定办法（暂行）</a:t>
            </a:r>
            <a:r>
              <a:rPr lang="en-US" altLang="x-none" sz="2400" dirty="0">
                <a:latin typeface="Arial" panose="020B0604020202020204" pitchFamily="34" charset="0"/>
                <a:ea typeface="黑体" panose="02010600030101010101" pitchFamily="1" charset="-122"/>
                <a:sym typeface="宋体" panose="02010600030101010101" pitchFamily="2" charset="-122"/>
              </a:rPr>
              <a:t>》 </a:t>
            </a:r>
            <a:endParaRPr lang="zh-CN" altLang="en-US" sz="2400" dirty="0">
              <a:latin typeface="Arial" panose="020B0604020202020204" pitchFamily="34" charset="0"/>
              <a:ea typeface="黑体" panose="02010600030101010101" pitchFamily="1" charset="-122"/>
              <a:sym typeface="宋体" panose="02010600030101010101" pitchFamily="2" charset="-122"/>
            </a:endParaRPr>
          </a:p>
        </p:txBody>
      </p:sp>
      <p:sp>
        <p:nvSpPr>
          <p:cNvPr id="82946" name="矩形 179203"/>
          <p:cNvSpPr/>
          <p:nvPr/>
        </p:nvSpPr>
        <p:spPr>
          <a:xfrm>
            <a:off x="396875" y="1368425"/>
            <a:ext cx="8424863" cy="4427538"/>
          </a:xfrm>
          <a:prstGeom prst="rect">
            <a:avLst/>
          </a:prstGeom>
          <a:noFill/>
          <a:ln w="9525">
            <a:noFill/>
          </a:ln>
          <a:effectLst>
            <a:prstShdw prst="shdw17" dist="17961" dir="2699999">
              <a:srgbClr val="105C82"/>
            </a:prstShdw>
          </a:effectLst>
        </p:spPr>
        <p:txBody>
          <a:bodyPr wrap="square" anchor="ctr">
            <a:spAutoFit/>
          </a:bodyPr>
          <a:p>
            <a:pPr lvl="0" indent="406400">
              <a:lnSpc>
                <a:spcPct val="150000"/>
              </a:lnSpc>
              <a:spcBef>
                <a:spcPct val="10000"/>
              </a:spcBef>
              <a:spcAft>
                <a:spcPct val="10000"/>
              </a:spcAft>
            </a:pPr>
            <a:r>
              <a:rPr lang="zh-CN" altLang="en-US" dirty="0">
                <a:solidFill>
                  <a:srgbClr val="FF0000"/>
                </a:solidFill>
                <a:latin typeface="黑体" panose="02010600030101010101" pitchFamily="1" charset="-122"/>
                <a:ea typeface="黑体" panose="02010600030101010101" pitchFamily="1" charset="-122"/>
              </a:rPr>
              <a:t>三、管理服务</a:t>
            </a:r>
            <a:endParaRPr lang="zh-CN" altLang="en-US" dirty="0">
              <a:solidFill>
                <a:srgbClr val="FF0000"/>
              </a:solidFill>
              <a:latin typeface="黑体" panose="02010600030101010101" pitchFamily="1" charset="-122"/>
              <a:ea typeface="黑体" panose="02010600030101010101" pitchFamily="1" charset="-122"/>
            </a:endParaRPr>
          </a:p>
          <a:p>
            <a:pPr lvl="0" indent="406400">
              <a:lnSpc>
                <a:spcPct val="150000"/>
              </a:lnSpc>
              <a:spcBef>
                <a:spcPct val="10000"/>
              </a:spcBef>
              <a:spcAft>
                <a:spcPct val="10000"/>
              </a:spcAft>
            </a:pPr>
            <a:r>
              <a:rPr lang="zh-CN" altLang="en-US" dirty="0">
                <a:latin typeface="Arial" panose="020B0604020202020204" pitchFamily="34" charset="0"/>
                <a:ea typeface="宋体" panose="02010600030101010101" pitchFamily="2" charset="-122"/>
              </a:rPr>
              <a:t>（一）加强管理。新型职业农民证书由四川省农业厅统一印制、编号。县级农业行政主管部门负责证书的颁发、登记和管理，实行实名登记、分类归档和动态管理制度，对连续两年未从事本产业的不再认定为新型职业农民。</a:t>
            </a:r>
            <a:endParaRPr lang="zh-CN" altLang="en-US" dirty="0">
              <a:latin typeface="Arial" panose="020B0604020202020204" pitchFamily="34" charset="0"/>
              <a:ea typeface="宋体" panose="02010600030101010101" pitchFamily="2" charset="-122"/>
            </a:endParaRPr>
          </a:p>
          <a:p>
            <a:pPr lvl="0" indent="406400">
              <a:lnSpc>
                <a:spcPct val="150000"/>
              </a:lnSpc>
              <a:spcBef>
                <a:spcPct val="10000"/>
              </a:spcBef>
              <a:spcAft>
                <a:spcPct val="10000"/>
              </a:spcAft>
            </a:pPr>
            <a:r>
              <a:rPr lang="zh-CN" altLang="en-US" dirty="0">
                <a:latin typeface="Arial" panose="020B0604020202020204" pitchFamily="34" charset="0"/>
                <a:ea typeface="宋体" panose="02010600030101010101" pitchFamily="2" charset="-122"/>
              </a:rPr>
              <a:t>（二）强化服务。各级政府和农业等部门要在产业发展、农业保险及金融信贷等方面加大对新型职业农民的扶持。农业科研、教学单位要加强对新型职业农民的技术指导服务，在新品种、新技术的推广应用和转化方面优先给予支持。引导、鼓励和帮助持证新型职业农民主动更新知识，提升从业素质和能力。</a:t>
            </a:r>
            <a:endParaRPr lang="zh-CN" altLang="en-US" dirty="0">
              <a:latin typeface="Arial" panose="020B0604020202020204" pitchFamily="34" charset="0"/>
              <a:ea typeface="宋体" panose="02010600030101010101" pitchFamily="2" charset="-122"/>
            </a:endParaRPr>
          </a:p>
          <a:p>
            <a:pPr lvl="0" indent="406400">
              <a:lnSpc>
                <a:spcPct val="150000"/>
              </a:lnSpc>
              <a:spcBef>
                <a:spcPct val="10000"/>
              </a:spcBef>
              <a:spcAft>
                <a:spcPct val="10000"/>
              </a:spcAft>
            </a:pPr>
            <a:r>
              <a:rPr lang="zh-CN" altLang="en-US" dirty="0">
                <a:latin typeface="Arial" panose="020B0604020202020204" pitchFamily="34" charset="0"/>
                <a:ea typeface="宋体" panose="02010600030101010101" pitchFamily="2" charset="-122"/>
              </a:rPr>
              <a:t>四、附则</a:t>
            </a:r>
            <a:endParaRPr lang="zh-CN" altLang="en-US" dirty="0">
              <a:latin typeface="Arial" panose="020B0604020202020204" pitchFamily="34" charset="0"/>
              <a:ea typeface="宋体" panose="02010600030101010101" pitchFamily="2" charset="-122"/>
            </a:endParaRPr>
          </a:p>
          <a:p>
            <a:pPr lvl="0" indent="406400">
              <a:lnSpc>
                <a:spcPct val="150000"/>
              </a:lnSpc>
              <a:spcBef>
                <a:spcPct val="10000"/>
              </a:spcBef>
              <a:spcAft>
                <a:spcPct val="10000"/>
              </a:spcAft>
            </a:pPr>
            <a:r>
              <a:rPr lang="zh-CN" altLang="en-US" dirty="0">
                <a:latin typeface="Arial" panose="020B0604020202020204" pitchFamily="34" charset="0"/>
                <a:ea typeface="宋体" panose="02010600030101010101" pitchFamily="2" charset="-122"/>
              </a:rPr>
              <a:t>本办法自印发之日起施行，有效期两年。</a:t>
            </a:r>
            <a:endParaRPr lang="zh-CN" altLang="en-US" dirty="0">
              <a:latin typeface="Arial" panose="020B0604020202020204" pitchFamily="34" charset="0"/>
              <a:ea typeface="宋体" panose="02010600030101010101" pitchFamily="2" charset="-122"/>
            </a:endParaRP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图示 1"/>
          <p:cNvGraphicFramePr/>
          <p:nvPr/>
        </p:nvGraphicFramePr>
        <p:xfrm>
          <a:off x="631751" y="1350531"/>
          <a:ext cx="7632848" cy="3600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7" name="图示 6"/>
          <p:cNvGraphicFramePr/>
          <p:nvPr/>
        </p:nvGraphicFramePr>
        <p:xfrm>
          <a:off x="-471368" y="2361446"/>
          <a:ext cx="4032448" cy="37444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下箭头 7"/>
          <p:cNvSpPr/>
          <p:nvPr/>
        </p:nvSpPr>
        <p:spPr>
          <a:xfrm>
            <a:off x="1317625" y="1773238"/>
            <a:ext cx="288925" cy="222250"/>
          </a:xfrm>
          <a:prstGeom prst="downArrow">
            <a:avLst/>
          </a:prstGeom>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9" name="图示 8"/>
          <p:cNvGraphicFramePr/>
          <p:nvPr/>
        </p:nvGraphicFramePr>
        <p:xfrm>
          <a:off x="3056749" y="2251844"/>
          <a:ext cx="720080" cy="35164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0" name="下箭头 9"/>
          <p:cNvSpPr/>
          <p:nvPr/>
        </p:nvSpPr>
        <p:spPr>
          <a:xfrm rot="10800000" flipV="1">
            <a:off x="3273425" y="1773238"/>
            <a:ext cx="287338" cy="222250"/>
          </a:xfrm>
          <a:prstGeom prst="downArrow">
            <a:avLst/>
          </a:prstGeom>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11" name="图示 10"/>
          <p:cNvGraphicFramePr/>
          <p:nvPr/>
        </p:nvGraphicFramePr>
        <p:xfrm>
          <a:off x="5106908" y="2361699"/>
          <a:ext cx="864096" cy="3297631"/>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2" name="下箭头 11"/>
          <p:cNvSpPr/>
          <p:nvPr/>
        </p:nvSpPr>
        <p:spPr>
          <a:xfrm rot="10800000" flipV="1">
            <a:off x="5394325" y="1773238"/>
            <a:ext cx="287338" cy="222250"/>
          </a:xfrm>
          <a:prstGeom prst="downArrow">
            <a:avLst/>
          </a:prstGeom>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16" name="图示 15"/>
          <p:cNvGraphicFramePr/>
          <p:nvPr/>
        </p:nvGraphicFramePr>
        <p:xfrm>
          <a:off x="6737186" y="2438152"/>
          <a:ext cx="1728192" cy="3297631"/>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17" name="下箭头 16"/>
          <p:cNvSpPr/>
          <p:nvPr/>
        </p:nvSpPr>
        <p:spPr>
          <a:xfrm rot="10800000" flipV="1">
            <a:off x="7423150" y="1773238"/>
            <a:ext cx="355600" cy="369888"/>
          </a:xfrm>
          <a:prstGeom prst="downArrow">
            <a:avLst/>
          </a:prstGeom>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标题 5"/>
          <p:cNvSpPr txBox="1"/>
          <p:nvPr/>
        </p:nvSpPr>
        <p:spPr>
          <a:xfrm>
            <a:off x="179705" y="270932"/>
            <a:ext cx="7116763" cy="648743"/>
          </a:xfrm>
          <a:prstGeom prst="rect">
            <a:avLst/>
          </a:prstGeom>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anchor="ctr"/>
          <a:p>
            <a:pPr marL="0" marR="0" lvl="0" indent="0" algn="l" defTabSz="457200" rtl="0" eaLnBrk="0" fontAlgn="base" latinLnBrk="0" hangingPunct="0">
              <a:lnSpc>
                <a:spcPct val="100000"/>
              </a:lnSpc>
              <a:spcBef>
                <a:spcPct val="20000"/>
              </a:spcBef>
              <a:spcAft>
                <a:spcPts val="600"/>
              </a:spcAft>
              <a:buClr>
                <a:srgbClr val="404040"/>
              </a:buClr>
              <a:buSzTx/>
              <a:buFont typeface="Wingdings 2" panose="05020102010507070707" pitchFamily="18" charset="2"/>
              <a:buNone/>
              <a:defRPr/>
            </a:pPr>
            <a:r>
              <a:rPr lang="en-US" altLang="zh-CN" sz="2000" strike="noStrike" noProof="0" dirty="0" smtClean="0">
                <a:ln>
                  <a:noFill/>
                </a:ln>
                <a:solidFill>
                  <a:schemeClr val="tx1"/>
                </a:solidFill>
                <a:effectLst/>
                <a:uLnTx/>
                <a:uFillTx/>
                <a:latin typeface="黑体" panose="02010600030101010101" pitchFamily="1" charset="-122"/>
                <a:ea typeface="黑体" panose="02010600030101010101" pitchFamily="1" charset="-122"/>
                <a:sym typeface="+mn-ea"/>
              </a:rPr>
              <a:t>《</a:t>
            </a:r>
            <a:r>
              <a:rPr lang="zh-CN" altLang="en-US" sz="2000" strike="noStrike" noProof="0" dirty="0" smtClean="0">
                <a:ln>
                  <a:noFill/>
                </a:ln>
                <a:solidFill>
                  <a:schemeClr val="tx1"/>
                </a:solidFill>
                <a:effectLst/>
                <a:uLnTx/>
                <a:uFillTx/>
                <a:latin typeface="黑体" panose="02010600030101010101" pitchFamily="1" charset="-122"/>
                <a:ea typeface="黑体" panose="02010600030101010101" pitchFamily="1" charset="-122"/>
                <a:sym typeface="+mn-ea"/>
              </a:rPr>
              <a:t>四川省新型职业农民认定办法（暂行）</a:t>
            </a:r>
            <a:r>
              <a:rPr lang="en-US" altLang="zh-CN" sz="2000" strike="noStrike" noProof="0" dirty="0" smtClean="0">
                <a:ln>
                  <a:noFill/>
                </a:ln>
                <a:solidFill>
                  <a:schemeClr val="tx1"/>
                </a:solidFill>
                <a:effectLst/>
                <a:uLnTx/>
                <a:uFillTx/>
                <a:latin typeface="黑体" panose="02010600030101010101" pitchFamily="1" charset="-122"/>
                <a:ea typeface="黑体" panose="02010600030101010101" pitchFamily="1" charset="-122"/>
                <a:sym typeface="+mn-ea"/>
              </a:rPr>
              <a:t>》</a:t>
            </a:r>
            <a:endParaRPr lang="en-US" altLang="zh-CN" sz="2000" b="1" strike="noStrike" noProof="0" dirty="0" smtClean="0">
              <a:ln>
                <a:noFill/>
              </a:ln>
              <a:solidFill>
                <a:schemeClr val="tx1"/>
              </a:solidFill>
              <a:effectLst/>
              <a:uLnTx/>
              <a:uFillTx/>
              <a:latin typeface="黑体" panose="02010600030101010101" pitchFamily="1" charset="-122"/>
              <a:ea typeface="黑体" panose="02010600030101010101" pitchFamily="1" charset="-122"/>
              <a:sym typeface="+mn-e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3" name="图示 12"/>
          <p:cNvGraphicFramePr/>
          <p:nvPr/>
        </p:nvGraphicFramePr>
        <p:xfrm>
          <a:off x="302950" y="1687091"/>
          <a:ext cx="7010400" cy="410445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4" name="右箭头 13"/>
          <p:cNvSpPr/>
          <p:nvPr/>
        </p:nvSpPr>
        <p:spPr>
          <a:xfrm>
            <a:off x="6467475" y="3473450"/>
            <a:ext cx="381000" cy="304800"/>
          </a:xfrm>
          <a:prstGeom prst="rightArrow">
            <a:avLst/>
          </a:pr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圆角矩形 14"/>
          <p:cNvSpPr/>
          <p:nvPr/>
        </p:nvSpPr>
        <p:spPr>
          <a:xfrm>
            <a:off x="6846888" y="3128963"/>
            <a:ext cx="1981200" cy="990600"/>
          </a:xfrm>
          <a:prstGeom prst="roundRect">
            <a:avLst/>
          </a:prstGeom>
          <a:gradFill>
            <a:gsLst>
              <a:gs pos="0">
                <a:srgbClr val="03D4A8"/>
              </a:gs>
              <a:gs pos="25000">
                <a:srgbClr val="21D6E0"/>
              </a:gs>
              <a:gs pos="75000">
                <a:srgbClr val="0087E6"/>
              </a:gs>
              <a:gs pos="100000">
                <a:srgbClr val="005CB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rPr>
              <a:t>持证可贷款</a:t>
            </a:r>
            <a:r>
              <a:rPr kumimoji="0" lang="en-US" altLang="zh-CN" sz="1800" b="1" i="0" u="none" strike="noStrike" kern="1200" cap="none" spc="0" normalizeH="0" baseline="0" noProof="0" dirty="0">
                <a:ln>
                  <a:noFill/>
                </a:ln>
                <a:solidFill>
                  <a:srgbClr val="C00000"/>
                </a:solidFill>
                <a:effectLst/>
                <a:uLnTx/>
                <a:uFillTx/>
                <a:latin typeface="黑体" panose="02010600030101010101" pitchFamily="1" charset="-122"/>
                <a:ea typeface="黑体" panose="02010600030101010101" pitchFamily="1" charset="-122"/>
                <a:cs typeface="+mn-cs"/>
              </a:rPr>
              <a:t>10</a:t>
            </a:r>
            <a:r>
              <a:rPr kumimoji="0" lang="zh-CN" altLang="en-US" sz="1800" b="1" i="0" u="none" strike="noStrike" kern="1200" cap="none" spc="0" normalizeH="0" baseline="0" noProof="0" dirty="0">
                <a:ln>
                  <a:noFill/>
                </a:ln>
                <a:solidFill>
                  <a:srgbClr val="C00000"/>
                </a:solidFill>
                <a:effectLst/>
                <a:uLnTx/>
                <a:uFillTx/>
                <a:latin typeface="黑体" panose="02010600030101010101" pitchFamily="1" charset="-122"/>
                <a:ea typeface="黑体" panose="02010600030101010101" pitchFamily="1" charset="-122"/>
                <a:cs typeface="+mn-cs"/>
              </a:rPr>
              <a:t>万</a:t>
            </a:r>
            <a:r>
              <a:rPr kumimoji="0" lang="zh-CN" altLang="en-US" sz="18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rPr>
              <a:t>，财政贴息</a:t>
            </a:r>
            <a:r>
              <a:rPr kumimoji="0" lang="en-US" altLang="zh-CN" sz="18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rPr>
              <a:t>50%</a:t>
            </a:r>
            <a:r>
              <a:rPr kumimoji="0" lang="zh-CN" altLang="en-US" sz="18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rPr>
              <a:t>，免手续费</a:t>
            </a:r>
            <a:endParaRPr kumimoji="0" lang="zh-CN" altLang="en-US" sz="18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endParaRPr>
          </a:p>
        </p:txBody>
      </p:sp>
      <p:sp>
        <p:nvSpPr>
          <p:cNvPr id="84996" name="标题 1"/>
          <p:cNvSpPr>
            <a:spLocks noGrp="1"/>
          </p:cNvSpPr>
          <p:nvPr>
            <p:ph type="ctrTitle"/>
          </p:nvPr>
        </p:nvSpPr>
        <p:spPr>
          <a:xfrm>
            <a:off x="2143125" y="4000500"/>
            <a:ext cx="7116763" cy="1470025"/>
          </a:xfrm>
        </p:spPr>
        <p:txBody>
          <a:bodyPr anchor="b"/>
          <a:p>
            <a:pPr defTabSz="457200"/>
            <a:br>
              <a:rPr lang="en-US" altLang="zh-CN" kern="1200" baseline="0" dirty="0">
                <a:latin typeface="+mj-lt"/>
                <a:ea typeface="+mj-ea"/>
                <a:cs typeface="+mj-cs"/>
              </a:rPr>
            </a:br>
            <a:endParaRPr lang="zh-CN" altLang="en-US" kern="1200" baseline="0" dirty="0">
              <a:latin typeface="+mj-lt"/>
              <a:ea typeface="+mj-ea"/>
              <a:cs typeface="+mj-cs"/>
            </a:endParaRPr>
          </a:p>
        </p:txBody>
      </p:sp>
      <p:sp>
        <p:nvSpPr>
          <p:cNvPr id="3" name="文本框 2"/>
          <p:cNvSpPr txBox="1"/>
          <p:nvPr/>
        </p:nvSpPr>
        <p:spPr>
          <a:xfrm>
            <a:off x="61594" y="370200"/>
            <a:ext cx="3855721" cy="45720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p>
            <a:pPr algn="l" fontAlgn="base"/>
            <a:r>
              <a:rPr lang="zh-CN" altLang="zh-CN" sz="2400" strike="noStrike" noProof="1" dirty="0">
                <a:solidFill>
                  <a:schemeClr val="accent4"/>
                </a:solidFill>
                <a:effectLst/>
                <a:latin typeface="黑体" panose="02010600030101010101" pitchFamily="1" charset="-122"/>
                <a:ea typeface="黑体" panose="02010600030101010101" pitchFamily="1" charset="-122"/>
                <a:cs typeface="+mn-ea"/>
                <a:sym typeface="+mn-ea"/>
              </a:rPr>
              <a:t>成都市新型职业农民培育：</a:t>
            </a:r>
            <a:endParaRPr lang="zh-CN" altLang="zh-CN" sz="2400" b="1" strike="noStrike" noProof="1" dirty="0">
              <a:solidFill>
                <a:schemeClr val="accent4"/>
              </a:solidFill>
              <a:effectLst/>
              <a:latin typeface="黑体" panose="02010600030101010101" pitchFamily="1" charset="-122"/>
              <a:ea typeface="黑体" panose="02010600030101010101" pitchFamily="1"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文本框 1"/>
          <p:cNvSpPr txBox="1"/>
          <p:nvPr/>
        </p:nvSpPr>
        <p:spPr>
          <a:xfrm>
            <a:off x="679450" y="2778125"/>
            <a:ext cx="7943850" cy="3194050"/>
          </a:xfrm>
          <a:prstGeom prst="rect">
            <a:avLst/>
          </a:prstGeom>
          <a:noFill/>
          <a:ln w="9525">
            <a:noFill/>
          </a:ln>
        </p:spPr>
        <p:txBody>
          <a:bodyPr wrap="square" anchor="t">
            <a:spAutoFit/>
          </a:bodyPr>
          <a:p>
            <a:pPr lvl="0" indent="0">
              <a:lnSpc>
                <a:spcPct val="80000"/>
              </a:lnSpc>
            </a:pPr>
            <a:r>
              <a:rPr lang="en-US" altLang="zh-CN" sz="2400">
                <a:latin typeface="黑体" panose="02010600030101010101" pitchFamily="1" charset="-122"/>
                <a:ea typeface="黑体" panose="02010600030101010101" pitchFamily="1" charset="-122"/>
              </a:rPr>
              <a:t>王者以民为天，而民以食为天。 </a:t>
            </a:r>
            <a:endParaRPr lang="en-US" altLang="zh-CN" sz="2400">
              <a:latin typeface="黑体" panose="02010600030101010101" pitchFamily="1" charset="-122"/>
              <a:ea typeface="黑体" panose="02010600030101010101" pitchFamily="1" charset="-122"/>
            </a:endParaRPr>
          </a:p>
          <a:p>
            <a:pPr lvl="0" indent="0" algn="r">
              <a:lnSpc>
                <a:spcPct val="80000"/>
              </a:lnSpc>
            </a:pPr>
            <a:r>
              <a:rPr lang="en-US" altLang="zh-CN">
                <a:latin typeface="方正楷体简体" panose="03000509000000000000" charset="-122"/>
                <a:ea typeface="方正楷体简体" panose="03000509000000000000" charset="-122"/>
              </a:rPr>
              <a:t>------《汉书·郦食其传》</a:t>
            </a:r>
            <a:endParaRPr lang="en-US" altLang="zh-CN">
              <a:latin typeface="方正楷体简体" panose="03000509000000000000" charset="-122"/>
              <a:ea typeface="方正楷体简体" panose="03000509000000000000" charset="-122"/>
            </a:endParaRPr>
          </a:p>
          <a:p>
            <a:pPr lvl="0" indent="0">
              <a:lnSpc>
                <a:spcPct val="80000"/>
              </a:lnSpc>
            </a:pPr>
            <a:r>
              <a:rPr lang="zh-CN" altLang="en-US" sz="2400">
                <a:latin typeface="黑体" panose="02010600030101010101" pitchFamily="1" charset="-122"/>
                <a:ea typeface="黑体" panose="02010600030101010101" pitchFamily="1" charset="-122"/>
              </a:rPr>
              <a:t>洪范八政，食为政首。</a:t>
            </a:r>
            <a:endParaRPr lang="zh-CN" altLang="en-US" sz="2400">
              <a:latin typeface="黑体" panose="02010600030101010101" pitchFamily="1" charset="-122"/>
              <a:ea typeface="黑体" panose="02010600030101010101" pitchFamily="1" charset="-122"/>
            </a:endParaRPr>
          </a:p>
          <a:p>
            <a:pPr lvl="0" indent="0" algn="r">
              <a:lnSpc>
                <a:spcPct val="80000"/>
              </a:lnSpc>
            </a:pPr>
            <a:r>
              <a:rPr lang="en-US" altLang="zh-CN">
                <a:latin typeface="方正楷体简体" panose="03000509000000000000" charset="-122"/>
                <a:ea typeface="方正楷体简体" panose="03000509000000000000" charset="-122"/>
              </a:rPr>
              <a:t>------《汉书·食货志第四》</a:t>
            </a:r>
            <a:endParaRPr lang="en-US" altLang="zh-CN" sz="2400">
              <a:latin typeface="黑体" panose="02010600030101010101" pitchFamily="1" charset="-122"/>
              <a:ea typeface="黑体" panose="02010600030101010101" pitchFamily="1" charset="-122"/>
            </a:endParaRPr>
          </a:p>
          <a:p>
            <a:pPr lvl="0" indent="0">
              <a:lnSpc>
                <a:spcPct val="80000"/>
              </a:lnSpc>
            </a:pPr>
            <a:r>
              <a:rPr lang="zh-CN" altLang="en-US" sz="2400">
                <a:latin typeface="黑体" panose="02010600030101010101" pitchFamily="1" charset="-122"/>
                <a:ea typeface="黑体" panose="02010600030101010101" pitchFamily="1" charset="-122"/>
              </a:rPr>
              <a:t>“吃饭是第一件大事。”</a:t>
            </a:r>
            <a:endParaRPr lang="zh-CN" altLang="en-US" sz="2400">
              <a:latin typeface="黑体" panose="02010600030101010101" pitchFamily="1" charset="-122"/>
              <a:ea typeface="黑体" panose="02010600030101010101" pitchFamily="1" charset="-122"/>
            </a:endParaRPr>
          </a:p>
          <a:p>
            <a:pPr lvl="0" indent="0" algn="r">
              <a:lnSpc>
                <a:spcPct val="80000"/>
              </a:lnSpc>
            </a:pPr>
            <a:r>
              <a:rPr lang="en-US" altLang="zh-CN">
                <a:latin typeface="方正楷体简体" panose="03000509000000000000" charset="-122"/>
                <a:ea typeface="方正楷体简体" panose="03000509000000000000" charset="-122"/>
              </a:rPr>
              <a:t>------毛泽东同志说：</a:t>
            </a:r>
            <a:endParaRPr lang="zh-CN" altLang="en-US" sz="2400">
              <a:latin typeface="黑体" panose="02010600030101010101" pitchFamily="1" charset="-122"/>
              <a:ea typeface="黑体" panose="02010600030101010101" pitchFamily="1" charset="-122"/>
            </a:endParaRPr>
          </a:p>
          <a:p>
            <a:pPr lvl="0" indent="0"/>
            <a:r>
              <a:rPr lang="zh-CN" altLang="en-US" sz="2400">
                <a:latin typeface="黑体" panose="02010600030101010101" pitchFamily="1" charset="-122"/>
                <a:ea typeface="黑体" panose="02010600030101010101" pitchFamily="1" charset="-122"/>
              </a:rPr>
              <a:t>手里有粮,心里不慌, </a:t>
            </a:r>
            <a:endParaRPr lang="zh-CN" altLang="en-US" sz="2400">
              <a:latin typeface="黑体" panose="02010600030101010101" pitchFamily="1" charset="-122"/>
              <a:ea typeface="黑体" panose="02010600030101010101" pitchFamily="1" charset="-122"/>
            </a:endParaRPr>
          </a:p>
          <a:p>
            <a:pPr lvl="0" indent="0"/>
            <a:r>
              <a:rPr lang="zh-CN" altLang="en-US" sz="2400">
                <a:latin typeface="黑体" panose="02010600030101010101" pitchFamily="1" charset="-122"/>
                <a:ea typeface="黑体" panose="02010600030101010101" pitchFamily="1" charset="-122"/>
              </a:rPr>
              <a:t>脚踏实地,喜气洋洋。 </a:t>
            </a:r>
            <a:endParaRPr lang="zh-CN" altLang="en-US" sz="2400">
              <a:latin typeface="黑体" panose="02010600030101010101" pitchFamily="1" charset="-122"/>
              <a:ea typeface="黑体" panose="02010600030101010101" pitchFamily="1" charset="-122"/>
            </a:endParaRPr>
          </a:p>
          <a:p>
            <a:pPr lvl="0" indent="0" algn="r">
              <a:lnSpc>
                <a:spcPct val="80000"/>
              </a:lnSpc>
            </a:pPr>
            <a:r>
              <a:rPr lang="en-US" altLang="zh-CN">
                <a:latin typeface="方正楷体简体" panose="03000509000000000000" charset="-122"/>
                <a:ea typeface="方正楷体简体" panose="03000509000000000000" charset="-122"/>
              </a:rPr>
              <a:t>------毛泽东四言诗《手里有粮》</a:t>
            </a:r>
            <a:endParaRPr lang="zh-CN" altLang="en-US" sz="2400">
              <a:latin typeface="黑体" panose="02010600030101010101" pitchFamily="1" charset="-122"/>
              <a:ea typeface="黑体" panose="02010600030101010101" pitchFamily="1" charset="-122"/>
            </a:endParaRPr>
          </a:p>
          <a:p>
            <a:pPr lvl="0" indent="0">
              <a:lnSpc>
                <a:spcPct val="80000"/>
              </a:lnSpc>
            </a:pPr>
            <a:endParaRPr lang="zh-CN" altLang="en-US" sz="2400">
              <a:latin typeface="黑体" panose="02010600030101010101" pitchFamily="1" charset="-122"/>
              <a:ea typeface="黑体" panose="02010600030101010101" pitchFamily="1" charset="-122"/>
            </a:endParaRPr>
          </a:p>
          <a:p>
            <a:pPr lvl="0" indent="0">
              <a:lnSpc>
                <a:spcPct val="80000"/>
              </a:lnSpc>
            </a:pPr>
            <a:r>
              <a:rPr lang="zh-CN" altLang="en-US" sz="2400">
                <a:latin typeface="黑体" panose="02010600030101010101" pitchFamily="1" charset="-122"/>
                <a:ea typeface="黑体" panose="02010600030101010101" pitchFamily="1" charset="-122"/>
              </a:rPr>
              <a:t>古往今来，粮食安全都是治国安邦的首要之务。</a:t>
            </a:r>
            <a:endParaRPr lang="zh-CN" altLang="en-US" sz="2400">
              <a:latin typeface="黑体" panose="02010600030101010101" pitchFamily="1" charset="-122"/>
              <a:ea typeface="黑体" panose="02010600030101010101" pitchFamily="1" charset="-122"/>
            </a:endParaRPr>
          </a:p>
        </p:txBody>
      </p:sp>
      <p:pic>
        <p:nvPicPr>
          <p:cNvPr id="14338" name="图片 3"/>
          <p:cNvPicPr>
            <a:picLocks noChangeAspect="1"/>
          </p:cNvPicPr>
          <p:nvPr/>
        </p:nvPicPr>
        <p:blipFill>
          <a:blip r:embed="rId1"/>
          <a:stretch>
            <a:fillRect/>
          </a:stretch>
        </p:blipFill>
        <p:spPr>
          <a:xfrm>
            <a:off x="679450" y="234950"/>
            <a:ext cx="2038350" cy="2039938"/>
          </a:xfrm>
          <a:prstGeom prst="rect">
            <a:avLst/>
          </a:prstGeom>
          <a:noFill/>
          <a:ln w="9525">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副标题 4"/>
          <p:cNvSpPr>
            <a:spLocks noGrp="1"/>
          </p:cNvSpPr>
          <p:nvPr>
            <p:ph type="subTitle" idx="1"/>
          </p:nvPr>
        </p:nvSpPr>
        <p:spPr>
          <a:xfrm>
            <a:off x="827088" y="1341438"/>
            <a:ext cx="7561262" cy="4967287"/>
          </a:xfrm>
        </p:spPr>
        <p:txBody>
          <a:bodyPr wrap="square" lIns="91440" tIns="45720" rIns="91440" bIns="45720" anchor="t"/>
          <a:p>
            <a:pPr defTabSz="457200">
              <a:lnSpc>
                <a:spcPts val="2800"/>
              </a:lnSpc>
              <a:spcBef>
                <a:spcPct val="0"/>
              </a:spcBef>
              <a:buFont typeface="Wingdings 2" panose="05020102010507070707" pitchFamily="18" charset="2"/>
            </a:pPr>
            <a:r>
              <a:rPr lang="zh-CN" altLang="en-US" kern="1200" baseline="0" dirty="0">
                <a:solidFill>
                  <a:srgbClr val="C00000"/>
                </a:solidFill>
                <a:latin typeface="黑体" panose="02010600030101010101" pitchFamily="1" charset="-122"/>
                <a:ea typeface="黑体" panose="02010600030101010101" pitchFamily="1" charset="-122"/>
                <a:cs typeface="+mn-cs"/>
              </a:rPr>
              <a:t>  </a:t>
            </a:r>
            <a:endParaRPr lang="zh-CN" altLang="en-US" kern="1200" baseline="0" dirty="0">
              <a:solidFill>
                <a:srgbClr val="C00000"/>
              </a:solidFill>
              <a:latin typeface="黑体" panose="02010600030101010101" pitchFamily="1" charset="-122"/>
              <a:ea typeface="黑体" panose="02010600030101010101" pitchFamily="1" charset="-122"/>
              <a:cs typeface="+mn-cs"/>
            </a:endParaRPr>
          </a:p>
        </p:txBody>
      </p:sp>
      <p:graphicFrame>
        <p:nvGraphicFramePr>
          <p:cNvPr id="7" name="图示 6"/>
          <p:cNvGraphicFramePr/>
          <p:nvPr/>
        </p:nvGraphicFramePr>
        <p:xfrm>
          <a:off x="251520" y="1745899"/>
          <a:ext cx="6723856" cy="434833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8" name="右箭头 7"/>
          <p:cNvSpPr/>
          <p:nvPr/>
        </p:nvSpPr>
        <p:spPr>
          <a:xfrm>
            <a:off x="6300788" y="3440113"/>
            <a:ext cx="381000" cy="304800"/>
          </a:xfrm>
          <a:prstGeom prst="rightArrow">
            <a:avLst/>
          </a:pr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圆角矩形 8"/>
          <p:cNvSpPr/>
          <p:nvPr/>
        </p:nvSpPr>
        <p:spPr>
          <a:xfrm>
            <a:off x="6713538" y="3097213"/>
            <a:ext cx="1981200" cy="990600"/>
          </a:xfrm>
          <a:prstGeom prst="roundRect">
            <a:avLst/>
          </a:prstGeom>
          <a:gradFill>
            <a:gsLst>
              <a:gs pos="0">
                <a:srgbClr val="825600">
                  <a:lumMod val="81000"/>
                  <a:lumOff val="19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rPr>
              <a:t>持证可贷款</a:t>
            </a:r>
            <a:r>
              <a:rPr kumimoji="0" lang="en-US" altLang="zh-CN" sz="2000" b="1" i="0" u="none" strike="noStrike" kern="1200" cap="none" spc="0" normalizeH="0" baseline="0" noProof="0" dirty="0">
                <a:ln>
                  <a:noFill/>
                </a:ln>
                <a:solidFill>
                  <a:srgbClr val="C00000"/>
                </a:solidFill>
                <a:effectLst/>
                <a:uLnTx/>
                <a:uFillTx/>
                <a:latin typeface="黑体" panose="02010600030101010101" pitchFamily="1" charset="-122"/>
                <a:ea typeface="黑体" panose="02010600030101010101" pitchFamily="1" charset="-122"/>
                <a:cs typeface="+mn-cs"/>
              </a:rPr>
              <a:t>20</a:t>
            </a:r>
            <a:r>
              <a:rPr kumimoji="0" lang="zh-CN" altLang="en-US" sz="2000" b="1" i="0" u="none" strike="noStrike" kern="1200" cap="none" spc="0" normalizeH="0" baseline="0" noProof="0" dirty="0">
                <a:ln>
                  <a:noFill/>
                </a:ln>
                <a:solidFill>
                  <a:srgbClr val="C00000"/>
                </a:solidFill>
                <a:effectLst/>
                <a:uLnTx/>
                <a:uFillTx/>
                <a:latin typeface="黑体" panose="02010600030101010101" pitchFamily="1" charset="-122"/>
                <a:ea typeface="黑体" panose="02010600030101010101" pitchFamily="1" charset="-122"/>
                <a:cs typeface="+mn-cs"/>
              </a:rPr>
              <a:t>万</a:t>
            </a:r>
            <a:r>
              <a:rPr kumimoji="0" lang="zh-CN" altLang="en-US" sz="20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rPr>
              <a:t>，财政贴息</a:t>
            </a:r>
            <a:r>
              <a:rPr kumimoji="0" lang="en-US" altLang="zh-CN" sz="20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rPr>
              <a:t>50%</a:t>
            </a:r>
            <a:r>
              <a:rPr kumimoji="0" lang="zh-CN" altLang="en-US" sz="20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rPr>
              <a:t>，免手续费</a:t>
            </a:r>
            <a:endParaRPr kumimoji="0" lang="zh-CN" altLang="en-US" sz="20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endParaRPr>
          </a:p>
        </p:txBody>
      </p:sp>
      <p:sp>
        <p:nvSpPr>
          <p:cNvPr id="86021" name="标题 1"/>
          <p:cNvSpPr>
            <a:spLocks noGrp="1"/>
          </p:cNvSpPr>
          <p:nvPr>
            <p:ph type="ctrTitle"/>
          </p:nvPr>
        </p:nvSpPr>
        <p:spPr/>
        <p:txBody>
          <a:bodyPr anchor="b"/>
          <a:p>
            <a:pPr defTabSz="457200"/>
            <a:br>
              <a:rPr lang="en-US" altLang="zh-CN" kern="1200" baseline="0" dirty="0">
                <a:latin typeface="+mj-lt"/>
                <a:ea typeface="+mj-ea"/>
                <a:cs typeface="+mj-cs"/>
              </a:rPr>
            </a:br>
            <a:endParaRPr lang="zh-CN" altLang="en-US" kern="1200" baseline="0" dirty="0">
              <a:latin typeface="+mj-lt"/>
              <a:ea typeface="+mj-ea"/>
              <a:cs typeface="+mj-cs"/>
            </a:endParaRPr>
          </a:p>
        </p:txBody>
      </p:sp>
      <p:sp>
        <p:nvSpPr>
          <p:cNvPr id="3" name="文本框 2"/>
          <p:cNvSpPr txBox="1"/>
          <p:nvPr/>
        </p:nvSpPr>
        <p:spPr>
          <a:xfrm>
            <a:off x="61594" y="370200"/>
            <a:ext cx="3855721" cy="45720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p>
            <a:pPr algn="l" fontAlgn="base"/>
            <a:r>
              <a:rPr lang="zh-CN" altLang="zh-CN" sz="2400" strike="noStrike" noProof="1" dirty="0">
                <a:solidFill>
                  <a:schemeClr val="accent4"/>
                </a:solidFill>
                <a:effectLst/>
                <a:latin typeface="黑体" panose="02010600030101010101" pitchFamily="1" charset="-122"/>
                <a:ea typeface="黑体" panose="02010600030101010101" pitchFamily="1" charset="-122"/>
                <a:cs typeface="+mn-ea"/>
                <a:sym typeface="+mn-ea"/>
              </a:rPr>
              <a:t>成都市新型职业农民培育：</a:t>
            </a:r>
            <a:endParaRPr lang="zh-CN" altLang="zh-CN" sz="2400" b="1" strike="noStrike" noProof="1" dirty="0">
              <a:solidFill>
                <a:schemeClr val="accent4"/>
              </a:solidFill>
              <a:effectLst/>
              <a:latin typeface="黑体" panose="02010600030101010101" pitchFamily="1" charset="-122"/>
              <a:ea typeface="黑体" panose="02010600030101010101" pitchFamily="1" charset="-122"/>
              <a:sym typeface="+mn-e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1" name="副标题 4"/>
          <p:cNvSpPr>
            <a:spLocks noGrp="1"/>
          </p:cNvSpPr>
          <p:nvPr>
            <p:ph type="subTitle" idx="1"/>
          </p:nvPr>
        </p:nvSpPr>
        <p:spPr>
          <a:xfrm>
            <a:off x="827088" y="1341438"/>
            <a:ext cx="7561262" cy="4967287"/>
          </a:xfrm>
        </p:spPr>
        <p:txBody>
          <a:bodyPr wrap="square" lIns="91440" tIns="45720" rIns="91440" bIns="45720" anchor="t"/>
          <a:p>
            <a:pPr defTabSz="457200">
              <a:lnSpc>
                <a:spcPts val="2800"/>
              </a:lnSpc>
              <a:spcBef>
                <a:spcPct val="0"/>
              </a:spcBef>
              <a:buFont typeface="Wingdings 2" panose="05020102010507070707" pitchFamily="18" charset="2"/>
            </a:pPr>
            <a:endParaRPr lang="en-US" altLang="zh-CN" kern="1200" baseline="0" dirty="0">
              <a:solidFill>
                <a:srgbClr val="0070C0"/>
              </a:solidFill>
              <a:latin typeface="黑体" panose="02010600030101010101" pitchFamily="1" charset="-122"/>
              <a:ea typeface="黑体" panose="02010600030101010101" pitchFamily="1" charset="-122"/>
              <a:cs typeface="+mn-cs"/>
            </a:endParaRPr>
          </a:p>
          <a:p>
            <a:pPr defTabSz="457200">
              <a:lnSpc>
                <a:spcPts val="2800"/>
              </a:lnSpc>
              <a:spcBef>
                <a:spcPct val="0"/>
              </a:spcBef>
              <a:buFont typeface="Wingdings 2" panose="05020102010507070707" pitchFamily="18" charset="2"/>
            </a:pPr>
            <a:endParaRPr lang="zh-CN" altLang="en-US" kern="1200" baseline="0" dirty="0">
              <a:solidFill>
                <a:srgbClr val="0070C0"/>
              </a:solidFill>
              <a:latin typeface="黑体" panose="02010600030101010101" pitchFamily="1" charset="-122"/>
              <a:ea typeface="黑体" panose="02010600030101010101" pitchFamily="1" charset="-122"/>
              <a:cs typeface="+mn-cs"/>
            </a:endParaRPr>
          </a:p>
        </p:txBody>
      </p:sp>
      <p:graphicFrame>
        <p:nvGraphicFramePr>
          <p:cNvPr id="10" name="图示 9"/>
          <p:cNvGraphicFramePr/>
          <p:nvPr/>
        </p:nvGraphicFramePr>
        <p:xfrm>
          <a:off x="163347" y="1628800"/>
          <a:ext cx="6477000" cy="427632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1" name="右箭头 10"/>
          <p:cNvSpPr/>
          <p:nvPr/>
        </p:nvSpPr>
        <p:spPr>
          <a:xfrm>
            <a:off x="6443663" y="3586163"/>
            <a:ext cx="392113" cy="304800"/>
          </a:xfrm>
          <a:prstGeom prst="rightArrow">
            <a:avLst/>
          </a:pr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圆角矩形 11"/>
          <p:cNvSpPr/>
          <p:nvPr/>
        </p:nvSpPr>
        <p:spPr>
          <a:xfrm>
            <a:off x="6942138" y="3284538"/>
            <a:ext cx="1814513" cy="102711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rPr>
              <a:t>持证可贷款</a:t>
            </a:r>
            <a:r>
              <a:rPr kumimoji="0" lang="en-US" altLang="zh-CN" sz="1800" b="1" i="0" u="none" strike="noStrike" kern="1200" cap="none" spc="0" normalizeH="0" baseline="0" noProof="0" dirty="0">
                <a:ln>
                  <a:noFill/>
                </a:ln>
                <a:solidFill>
                  <a:srgbClr val="FF0000"/>
                </a:solidFill>
                <a:effectLst/>
                <a:uLnTx/>
                <a:uFillTx/>
                <a:latin typeface="黑体" panose="02010600030101010101" pitchFamily="1" charset="-122"/>
                <a:ea typeface="黑体" panose="02010600030101010101" pitchFamily="1" charset="-122"/>
                <a:cs typeface="+mn-cs"/>
              </a:rPr>
              <a:t>30</a:t>
            </a:r>
            <a:r>
              <a:rPr kumimoji="0" lang="zh-CN" altLang="en-US" sz="1800" b="1" i="0" u="none" strike="noStrike" kern="1200" cap="none" spc="0" normalizeH="0" baseline="0" noProof="0" dirty="0">
                <a:ln>
                  <a:noFill/>
                </a:ln>
                <a:solidFill>
                  <a:srgbClr val="FF0000"/>
                </a:solidFill>
                <a:effectLst/>
                <a:uLnTx/>
                <a:uFillTx/>
                <a:latin typeface="黑体" panose="02010600030101010101" pitchFamily="1" charset="-122"/>
                <a:ea typeface="黑体" panose="02010600030101010101" pitchFamily="1" charset="-122"/>
                <a:cs typeface="+mn-cs"/>
              </a:rPr>
              <a:t>万</a:t>
            </a:r>
            <a:r>
              <a:rPr kumimoji="0" lang="zh-CN" altLang="en-US" sz="18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rPr>
              <a:t>，财政贴息</a:t>
            </a:r>
            <a:r>
              <a:rPr kumimoji="0" lang="en-US" altLang="zh-CN" sz="18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rPr>
              <a:t>50%</a:t>
            </a:r>
            <a:r>
              <a:rPr kumimoji="0" lang="zh-CN" altLang="en-US" sz="18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rPr>
              <a:t>，免手续费</a:t>
            </a:r>
            <a:endParaRPr kumimoji="0" lang="zh-CN" altLang="en-US" sz="1800" b="1" i="0" u="none" strike="noStrike" kern="1200" cap="none" spc="0" normalizeH="0" baseline="0" noProof="0" dirty="0">
              <a:ln>
                <a:noFill/>
              </a:ln>
              <a:solidFill>
                <a:schemeClr val="lt1"/>
              </a:solidFill>
              <a:effectLst/>
              <a:uLnTx/>
              <a:uFillTx/>
              <a:latin typeface="黑体" panose="02010600030101010101" pitchFamily="1" charset="-122"/>
              <a:ea typeface="黑体" panose="02010600030101010101" pitchFamily="1" charset="-122"/>
              <a:cs typeface="+mn-cs"/>
            </a:endParaRPr>
          </a:p>
        </p:txBody>
      </p:sp>
      <p:sp>
        <p:nvSpPr>
          <p:cNvPr id="3" name="文本框 2"/>
          <p:cNvSpPr txBox="1"/>
          <p:nvPr/>
        </p:nvSpPr>
        <p:spPr>
          <a:xfrm>
            <a:off x="61594" y="370200"/>
            <a:ext cx="3855721" cy="45720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p>
            <a:pPr algn="l" fontAlgn="base"/>
            <a:r>
              <a:rPr lang="zh-CN" altLang="zh-CN" sz="2400" strike="noStrike" noProof="1" dirty="0">
                <a:solidFill>
                  <a:schemeClr val="accent4"/>
                </a:solidFill>
                <a:effectLst/>
                <a:latin typeface="黑体" panose="02010600030101010101" pitchFamily="1" charset="-122"/>
                <a:ea typeface="黑体" panose="02010600030101010101" pitchFamily="1" charset="-122"/>
                <a:cs typeface="+mn-ea"/>
                <a:sym typeface="+mn-ea"/>
              </a:rPr>
              <a:t>成都市新型职业农民培育：</a:t>
            </a:r>
            <a:endParaRPr lang="zh-CN" altLang="zh-CN" sz="2400" b="1" strike="noStrike" noProof="1" dirty="0">
              <a:solidFill>
                <a:schemeClr val="accent4"/>
              </a:solidFill>
              <a:effectLst/>
              <a:latin typeface="黑体" panose="02010600030101010101" pitchFamily="1" charset="-122"/>
              <a:ea typeface="黑体" panose="02010600030101010101" pitchFamily="1" charset="-122"/>
              <a:sym typeface="+mn-e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5250" y="319088"/>
            <a:ext cx="8829675" cy="563563"/>
          </a:xfrm>
        </p:spPr>
        <p:txBody>
          <a:bodyPr/>
          <a:p>
            <a:pPr fontAlgn="base"/>
            <a:r>
              <a:rPr lang="zh-CN" altLang="en-US" b="1" strike="noStrike" noProof="0" dirty="0">
                <a:ln>
                  <a:noFill/>
                </a:ln>
                <a:solidFill>
                  <a:srgbClr val="FF0000"/>
                </a:solidFill>
                <a:effectLst/>
                <a:uLnTx/>
                <a:uFillTx/>
                <a:latin typeface="黑体" panose="02010600030101010101" pitchFamily="1" charset="-122"/>
                <a:ea typeface="黑体" panose="02010600030101010101" pitchFamily="1" charset="-122"/>
                <a:cs typeface="Trebuchet MS" panose="020B0603020202020204" pitchFamily="34" charset="0"/>
                <a:sym typeface="+mn-ea"/>
              </a:rPr>
              <a:t>韩长赋部长在崇州市调研新型职业农民培育工作</a:t>
            </a:r>
            <a:endParaRPr lang="zh-CN" altLang="en-US" b="1" strike="noStrike" noProof="0" dirty="0">
              <a:ln>
                <a:noFill/>
              </a:ln>
              <a:solidFill>
                <a:srgbClr val="FF0000"/>
              </a:solidFill>
              <a:effectLst/>
              <a:uLnTx/>
              <a:uFillTx/>
              <a:latin typeface="黑体" panose="02010600030101010101" pitchFamily="1" charset="-122"/>
              <a:ea typeface="黑体" panose="02010600030101010101" pitchFamily="1" charset="-122"/>
              <a:cs typeface="Trebuchet MS" panose="020B0603020202020204" pitchFamily="34" charset="0"/>
              <a:sym typeface="+mn-ea"/>
            </a:endParaRPr>
          </a:p>
        </p:txBody>
      </p:sp>
      <p:pic>
        <p:nvPicPr>
          <p:cNvPr id="88066" name="Picture 2"/>
          <p:cNvPicPr>
            <a:picLocks noChangeAspect="1"/>
          </p:cNvPicPr>
          <p:nvPr/>
        </p:nvPicPr>
        <p:blipFill>
          <a:blip r:embed="rId1"/>
          <a:stretch>
            <a:fillRect/>
          </a:stretch>
        </p:blipFill>
        <p:spPr>
          <a:xfrm>
            <a:off x="1809750" y="1541463"/>
            <a:ext cx="5859463" cy="4189412"/>
          </a:xfrm>
          <a:prstGeom prst="rect">
            <a:avLst/>
          </a:prstGeom>
          <a:noFill/>
          <a:ln w="9525">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089" name="标题 41985"/>
          <p:cNvSpPr>
            <a:spLocks noGrp="1" noRot="1"/>
          </p:cNvSpPr>
          <p:nvPr>
            <p:ph type="title"/>
          </p:nvPr>
        </p:nvSpPr>
        <p:spPr>
          <a:xfrm>
            <a:off x="107950" y="-242887"/>
            <a:ext cx="8385175" cy="1431925"/>
          </a:xfrm>
        </p:spPr>
        <p:txBody>
          <a:bodyPr anchor="ctr"/>
          <a:p>
            <a:r>
              <a:rPr lang="zh-CN" altLang="en-US" dirty="0"/>
              <a:t>2013年新型职业农民提升培训</a:t>
            </a:r>
            <a:endParaRPr lang="zh-CN" altLang="en-US" dirty="0"/>
          </a:p>
        </p:txBody>
      </p:sp>
      <p:pic>
        <p:nvPicPr>
          <p:cNvPr id="89090" name="图片 41987"/>
          <p:cNvPicPr>
            <a:picLocks noChangeAspect="1"/>
          </p:cNvPicPr>
          <p:nvPr/>
        </p:nvPicPr>
        <p:blipFill>
          <a:blip r:embed="rId1"/>
          <a:stretch>
            <a:fillRect/>
          </a:stretch>
        </p:blipFill>
        <p:spPr>
          <a:xfrm>
            <a:off x="1458913" y="3609975"/>
            <a:ext cx="5683250" cy="2889250"/>
          </a:xfrm>
          <a:prstGeom prst="rect">
            <a:avLst/>
          </a:prstGeom>
          <a:noFill/>
          <a:ln w="9525">
            <a:noFill/>
          </a:ln>
        </p:spPr>
      </p:pic>
      <p:pic>
        <p:nvPicPr>
          <p:cNvPr id="89091" name="图片 41988"/>
          <p:cNvPicPr>
            <a:picLocks noChangeAspect="1"/>
          </p:cNvPicPr>
          <p:nvPr/>
        </p:nvPicPr>
        <p:blipFill>
          <a:blip r:embed="rId2"/>
          <a:stretch>
            <a:fillRect/>
          </a:stretch>
        </p:blipFill>
        <p:spPr>
          <a:xfrm>
            <a:off x="-22225" y="800100"/>
            <a:ext cx="4235450" cy="2867025"/>
          </a:xfrm>
          <a:prstGeom prst="rect">
            <a:avLst/>
          </a:prstGeom>
          <a:noFill/>
          <a:ln w="9525">
            <a:noFill/>
          </a:ln>
        </p:spPr>
      </p:pic>
      <p:pic>
        <p:nvPicPr>
          <p:cNvPr id="89092" name="图片 41989"/>
          <p:cNvPicPr>
            <a:picLocks noChangeAspect="1"/>
          </p:cNvPicPr>
          <p:nvPr/>
        </p:nvPicPr>
        <p:blipFill>
          <a:blip r:embed="rId3"/>
          <a:stretch>
            <a:fillRect/>
          </a:stretch>
        </p:blipFill>
        <p:spPr>
          <a:xfrm>
            <a:off x="4289425" y="800100"/>
            <a:ext cx="4589463" cy="2809875"/>
          </a:xfrm>
          <a:prstGeom prst="rect">
            <a:avLst/>
          </a:prstGeom>
          <a:noFill/>
          <a:ln w="9525">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3" name="标题 40961"/>
          <p:cNvSpPr>
            <a:spLocks noGrp="1" noRot="1"/>
          </p:cNvSpPr>
          <p:nvPr>
            <p:ph type="title"/>
          </p:nvPr>
        </p:nvSpPr>
        <p:spPr>
          <a:xfrm>
            <a:off x="38100" y="211138"/>
            <a:ext cx="9072563" cy="914400"/>
          </a:xfrm>
        </p:spPr>
        <p:txBody>
          <a:bodyPr anchor="ctr"/>
          <a:p>
            <a:r>
              <a:rPr lang="zh-CN" altLang="en-US" sz="2400" b="1">
                <a:latin typeface="黑体" panose="02010600030101010101" pitchFamily="1" charset="-122"/>
                <a:ea typeface="黑体" panose="02010600030101010101" pitchFamily="1" charset="-122"/>
              </a:rPr>
              <a:t>绵阳市农业局在梓潼圣迪乐“两弹城”举办的</a:t>
            </a:r>
            <a:r>
              <a:rPr lang="en-US" altLang="zh-CN" sz="2400" b="1">
                <a:latin typeface="黑体" panose="02010600030101010101" pitchFamily="1" charset="-122"/>
                <a:ea typeface="黑体" panose="02010600030101010101" pitchFamily="1" charset="-122"/>
              </a:rPr>
              <a:t>2014</a:t>
            </a:r>
            <a:r>
              <a:rPr lang="zh-CN" altLang="en-US" sz="2400" b="1">
                <a:latin typeface="黑体" panose="02010600030101010101" pitchFamily="1" charset="-122"/>
                <a:ea typeface="黑体" panose="02010600030101010101" pitchFamily="1" charset="-122"/>
              </a:rPr>
              <a:t>年绵阳市新型职业农民提升培训二期培训班</a:t>
            </a:r>
            <a:endParaRPr lang="zh-CN" altLang="en-US" sz="2400" b="1">
              <a:latin typeface="黑体" panose="02010600030101010101" pitchFamily="1" charset="-122"/>
              <a:ea typeface="黑体" panose="02010600030101010101" pitchFamily="1" charset="-122"/>
            </a:endParaRPr>
          </a:p>
        </p:txBody>
      </p:sp>
      <p:graphicFrame>
        <p:nvGraphicFramePr>
          <p:cNvPr id="90114" name="对象 40963"/>
          <p:cNvGraphicFramePr/>
          <p:nvPr/>
        </p:nvGraphicFramePr>
        <p:xfrm>
          <a:off x="38100" y="1628775"/>
          <a:ext cx="9072563" cy="7815263"/>
        </p:xfrm>
        <a:graphic>
          <a:graphicData uri="http://schemas.openxmlformats.org/presentationml/2006/ole">
            <mc:AlternateContent xmlns:mc="http://schemas.openxmlformats.org/markup-compatibility/2006">
              <mc:Choice xmlns:v="urn:schemas-microsoft-com:vml" Requires="v">
                <p:oleObj spid="_x0000_s3079" name="" r:id="rId1" imgW="6182995" imgH="6259195" progId="Word.Document.8">
                  <p:embed/>
                </p:oleObj>
              </mc:Choice>
              <mc:Fallback>
                <p:oleObj name="" r:id="rId1" imgW="6182995" imgH="6259195" progId="Word.Document.8">
                  <p:embed/>
                  <p:pic>
                    <p:nvPicPr>
                      <p:cNvPr id="0" name="图片 3078"/>
                      <p:cNvPicPr/>
                      <p:nvPr/>
                    </p:nvPicPr>
                    <p:blipFill>
                      <a:blip r:embed="rId2"/>
                      <a:stretch>
                        <a:fillRect/>
                      </a:stretch>
                    </p:blipFill>
                    <p:spPr>
                      <a:xfrm>
                        <a:off x="38100" y="1628775"/>
                        <a:ext cx="9072563" cy="7815263"/>
                      </a:xfrm>
                      <a:prstGeom prst="rect">
                        <a:avLst/>
                      </a:prstGeom>
                      <a:noFill/>
                      <a:ln w="38100">
                        <a:noFill/>
                        <a:miter/>
                      </a:ln>
                    </p:spPr>
                  </p:pic>
                </p:oleObj>
              </mc:Fallback>
            </mc:AlternateContent>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1137" name="图片 47105"/>
          <p:cNvPicPr>
            <a:picLocks noChangeAspect="1"/>
          </p:cNvPicPr>
          <p:nvPr/>
        </p:nvPicPr>
        <p:blipFill>
          <a:blip r:embed="rId1"/>
          <a:stretch>
            <a:fillRect/>
          </a:stretch>
        </p:blipFill>
        <p:spPr>
          <a:xfrm>
            <a:off x="1588" y="3502025"/>
            <a:ext cx="4532312" cy="3240088"/>
          </a:xfrm>
          <a:prstGeom prst="rect">
            <a:avLst/>
          </a:prstGeom>
          <a:noFill/>
          <a:ln w="9525">
            <a:noFill/>
          </a:ln>
        </p:spPr>
      </p:pic>
      <p:pic>
        <p:nvPicPr>
          <p:cNvPr id="91138" name="图片 47106"/>
          <p:cNvPicPr>
            <a:picLocks noChangeAspect="1"/>
          </p:cNvPicPr>
          <p:nvPr/>
        </p:nvPicPr>
        <p:blipFill>
          <a:blip r:embed="rId2"/>
          <a:stretch>
            <a:fillRect/>
          </a:stretch>
        </p:blipFill>
        <p:spPr>
          <a:xfrm>
            <a:off x="-36512" y="0"/>
            <a:ext cx="4543425" cy="3357563"/>
          </a:xfrm>
          <a:prstGeom prst="rect">
            <a:avLst/>
          </a:prstGeom>
          <a:noFill/>
          <a:ln w="9525">
            <a:noFill/>
          </a:ln>
        </p:spPr>
      </p:pic>
      <p:pic>
        <p:nvPicPr>
          <p:cNvPr id="91139" name="图片 47107"/>
          <p:cNvPicPr>
            <a:picLocks noChangeAspect="1"/>
          </p:cNvPicPr>
          <p:nvPr/>
        </p:nvPicPr>
        <p:blipFill>
          <a:blip r:embed="rId3"/>
          <a:stretch>
            <a:fillRect/>
          </a:stretch>
        </p:blipFill>
        <p:spPr>
          <a:xfrm>
            <a:off x="4573588" y="44450"/>
            <a:ext cx="4513262" cy="3313113"/>
          </a:xfrm>
          <a:prstGeom prst="rect">
            <a:avLst/>
          </a:prstGeom>
          <a:noFill/>
          <a:ln w="9525">
            <a:noFill/>
          </a:ln>
        </p:spPr>
      </p:pic>
      <p:pic>
        <p:nvPicPr>
          <p:cNvPr id="91140" name="图片 47108"/>
          <p:cNvPicPr>
            <a:picLocks noChangeAspect="1"/>
          </p:cNvPicPr>
          <p:nvPr/>
        </p:nvPicPr>
        <p:blipFill>
          <a:blip r:embed="rId4"/>
          <a:stretch>
            <a:fillRect/>
          </a:stretch>
        </p:blipFill>
        <p:spPr>
          <a:xfrm>
            <a:off x="4572000" y="3430588"/>
            <a:ext cx="4519613" cy="3384550"/>
          </a:xfrm>
          <a:prstGeom prst="rect">
            <a:avLst/>
          </a:prstGeom>
          <a:noFill/>
          <a:ln w="9525">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61" name="图片 48129"/>
          <p:cNvPicPr>
            <a:picLocks noChangeAspect="1"/>
          </p:cNvPicPr>
          <p:nvPr/>
        </p:nvPicPr>
        <p:blipFill>
          <a:blip r:embed="rId1"/>
          <a:stretch>
            <a:fillRect/>
          </a:stretch>
        </p:blipFill>
        <p:spPr>
          <a:xfrm>
            <a:off x="-107950" y="-25400"/>
            <a:ext cx="2374900" cy="6767513"/>
          </a:xfrm>
          <a:prstGeom prst="rect">
            <a:avLst/>
          </a:prstGeom>
          <a:noFill/>
          <a:ln w="9525">
            <a:noFill/>
          </a:ln>
        </p:spPr>
      </p:pic>
      <p:pic>
        <p:nvPicPr>
          <p:cNvPr id="92162" name="图片 48130"/>
          <p:cNvPicPr>
            <a:picLocks noChangeAspect="1"/>
          </p:cNvPicPr>
          <p:nvPr/>
        </p:nvPicPr>
        <p:blipFill>
          <a:blip r:embed="rId2"/>
          <a:stretch>
            <a:fillRect/>
          </a:stretch>
        </p:blipFill>
        <p:spPr>
          <a:xfrm>
            <a:off x="2413000" y="0"/>
            <a:ext cx="6696075" cy="3457575"/>
          </a:xfrm>
          <a:prstGeom prst="rect">
            <a:avLst/>
          </a:prstGeom>
          <a:noFill/>
          <a:ln w="9525">
            <a:noFill/>
          </a:ln>
        </p:spPr>
      </p:pic>
      <p:pic>
        <p:nvPicPr>
          <p:cNvPr id="92163" name="图片 48131"/>
          <p:cNvPicPr>
            <a:picLocks noChangeAspect="1"/>
          </p:cNvPicPr>
          <p:nvPr/>
        </p:nvPicPr>
        <p:blipFill>
          <a:blip r:embed="rId3"/>
          <a:stretch>
            <a:fillRect/>
          </a:stretch>
        </p:blipFill>
        <p:spPr>
          <a:xfrm>
            <a:off x="2197100" y="3556000"/>
            <a:ext cx="6911975" cy="3186113"/>
          </a:xfrm>
          <a:prstGeom prst="rect">
            <a:avLst/>
          </a:prstGeom>
          <a:noFill/>
          <a:ln w="9525">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3185" name="图片 49153"/>
          <p:cNvPicPr>
            <a:picLocks noChangeAspect="1"/>
          </p:cNvPicPr>
          <p:nvPr/>
        </p:nvPicPr>
        <p:blipFill>
          <a:blip r:embed="rId1"/>
          <a:stretch>
            <a:fillRect/>
          </a:stretch>
        </p:blipFill>
        <p:spPr>
          <a:xfrm>
            <a:off x="-539750" y="-242887"/>
            <a:ext cx="4535488" cy="3503612"/>
          </a:xfrm>
          <a:prstGeom prst="rect">
            <a:avLst/>
          </a:prstGeom>
          <a:noFill/>
          <a:ln w="9525">
            <a:noFill/>
          </a:ln>
        </p:spPr>
      </p:pic>
      <p:pic>
        <p:nvPicPr>
          <p:cNvPr id="93186" name="图片 49154"/>
          <p:cNvPicPr>
            <a:picLocks noChangeAspect="1"/>
          </p:cNvPicPr>
          <p:nvPr/>
        </p:nvPicPr>
        <p:blipFill>
          <a:blip r:embed="rId2"/>
          <a:stretch>
            <a:fillRect/>
          </a:stretch>
        </p:blipFill>
        <p:spPr>
          <a:xfrm>
            <a:off x="-1331912" y="3286125"/>
            <a:ext cx="5202237" cy="3571875"/>
          </a:xfrm>
          <a:prstGeom prst="rect">
            <a:avLst/>
          </a:prstGeom>
          <a:noFill/>
          <a:ln w="9525">
            <a:noFill/>
          </a:ln>
        </p:spPr>
      </p:pic>
      <p:pic>
        <p:nvPicPr>
          <p:cNvPr id="93187" name="图片 49155"/>
          <p:cNvPicPr>
            <a:picLocks noChangeAspect="1"/>
          </p:cNvPicPr>
          <p:nvPr/>
        </p:nvPicPr>
        <p:blipFill>
          <a:blip r:embed="rId3"/>
          <a:stretch>
            <a:fillRect/>
          </a:stretch>
        </p:blipFill>
        <p:spPr>
          <a:xfrm>
            <a:off x="3781425" y="-242887"/>
            <a:ext cx="5083175" cy="3486150"/>
          </a:xfrm>
          <a:prstGeom prst="rect">
            <a:avLst/>
          </a:prstGeom>
          <a:noFill/>
          <a:ln w="9525">
            <a:noFill/>
          </a:ln>
        </p:spPr>
      </p:pic>
      <p:pic>
        <p:nvPicPr>
          <p:cNvPr id="93188" name="图片 49156"/>
          <p:cNvPicPr>
            <a:picLocks noChangeAspect="1"/>
          </p:cNvPicPr>
          <p:nvPr/>
        </p:nvPicPr>
        <p:blipFill>
          <a:blip r:embed="rId4"/>
          <a:stretch>
            <a:fillRect/>
          </a:stretch>
        </p:blipFill>
        <p:spPr>
          <a:xfrm>
            <a:off x="3440113" y="3286125"/>
            <a:ext cx="5756275" cy="3571875"/>
          </a:xfrm>
          <a:prstGeom prst="rect">
            <a:avLst/>
          </a:prstGeom>
          <a:noFill/>
          <a:ln w="9525">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4209" name="Picture 2"/>
          <p:cNvPicPr>
            <a:picLocks noChangeAspect="1"/>
          </p:cNvPicPr>
          <p:nvPr/>
        </p:nvPicPr>
        <p:blipFill>
          <a:blip r:embed="rId1"/>
          <a:stretch>
            <a:fillRect/>
          </a:stretch>
        </p:blipFill>
        <p:spPr>
          <a:xfrm>
            <a:off x="0" y="0"/>
            <a:ext cx="9144000" cy="900113"/>
          </a:xfrm>
          <a:prstGeom prst="rect">
            <a:avLst/>
          </a:prstGeom>
          <a:noFill/>
          <a:ln w="9525">
            <a:noFill/>
          </a:ln>
        </p:spPr>
      </p:pic>
      <p:sp>
        <p:nvSpPr>
          <p:cNvPr id="94210" name="Rectangle 2"/>
          <p:cNvSpPr>
            <a:spLocks noGrp="1"/>
          </p:cNvSpPr>
          <p:nvPr>
            <p:ph type="title"/>
          </p:nvPr>
        </p:nvSpPr>
        <p:spPr/>
        <p:txBody>
          <a:bodyPr wrap="square" anchor="ctr"/>
          <a:p>
            <a:pPr lvl="0" indent="0" eaLnBrk="1" hangingPunct="1"/>
            <a:r>
              <a:rPr lang="zh-CN" altLang="en-US" b="1">
                <a:solidFill>
                  <a:schemeClr val="accent1"/>
                </a:solidFill>
                <a:ea typeface="方正小标宋简体" panose="03000509000000000000" pitchFamily="1" charset="-122"/>
              </a:rPr>
              <a:t>目录</a:t>
            </a:r>
            <a:endParaRPr lang="zh-CN" altLang="en-US" b="1">
              <a:solidFill>
                <a:schemeClr val="accent1"/>
              </a:solidFill>
              <a:ea typeface="方正小标宋简体" panose="03000509000000000000" pitchFamily="1" charset="-122"/>
            </a:endParaRPr>
          </a:p>
        </p:txBody>
      </p:sp>
      <p:sp>
        <p:nvSpPr>
          <p:cNvPr id="94211" name="Text Box 3"/>
          <p:cNvSpPr txBox="1"/>
          <p:nvPr/>
        </p:nvSpPr>
        <p:spPr>
          <a:xfrm>
            <a:off x="1660525" y="722313"/>
            <a:ext cx="184150" cy="366712"/>
          </a:xfrm>
          <a:prstGeom prst="rect">
            <a:avLst/>
          </a:prstGeom>
          <a:noFill/>
          <a:ln w="9525">
            <a:noFill/>
          </a:ln>
        </p:spPr>
        <p:txBody>
          <a:bodyPr wrap="none" anchor="t">
            <a:spAutoFit/>
          </a:bodyPr>
          <a:p>
            <a:pPr lvl="0" indent="0" algn="ctr" eaLnBrk="0" hangingPunct="0"/>
            <a:endParaRPr lang="zh-CN" altLang="en-US" dirty="0">
              <a:solidFill>
                <a:srgbClr val="1D528D"/>
              </a:solidFill>
              <a:latin typeface="Arial" panose="020B0604020202020204" pitchFamily="34" charset="0"/>
              <a:ea typeface="宋体" panose="02010600030101010101" pitchFamily="2" charset="-122"/>
            </a:endParaRPr>
          </a:p>
        </p:txBody>
      </p:sp>
      <p:sp>
        <p:nvSpPr>
          <p:cNvPr id="94212" name="AutoShape 46"/>
          <p:cNvSpPr/>
          <p:nvPr/>
        </p:nvSpPr>
        <p:spPr>
          <a:xfrm rot="5400000">
            <a:off x="-2371725" y="1519238"/>
            <a:ext cx="4822825" cy="4673600"/>
          </a:xfrm>
          <a:custGeom>
            <a:avLst/>
            <a:gdLst/>
            <a:ahLst/>
            <a:cxnLst>
              <a:cxn ang="0">
                <a:pos x="323" y="10641"/>
              </a:cxn>
              <a:cxn ang="0">
                <a:pos x="10800" y="322"/>
              </a:cxn>
              <a:cxn ang="0">
                <a:pos x="21276" y="10641"/>
              </a:cxn>
              <a:cxn ang="0">
                <a:pos x="21598" y="10636"/>
              </a:cxn>
              <a:cxn ang="0">
                <a:pos x="10799" y="0"/>
              </a:cxn>
              <a:cxn ang="0">
                <a:pos x="1" y="10636"/>
              </a:cxn>
              <a:cxn ang="0">
                <a:pos x="323" y="10641"/>
              </a:cxn>
            </a:cxnLst>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rotWithShape="1">
            <a:gsLst>
              <a:gs pos="0">
                <a:srgbClr val="E2E2E2"/>
              </a:gs>
              <a:gs pos="50000">
                <a:schemeClr val="bg2"/>
              </a:gs>
              <a:gs pos="100000">
                <a:srgbClr val="E2E2E2"/>
              </a:gs>
            </a:gsLst>
            <a:lin ang="0" scaled="1"/>
            <a:tileRect/>
          </a:gradFill>
          <a:ln w="9525">
            <a:noFill/>
          </a:ln>
        </p:spPr>
        <p:txBody>
          <a:bodyPr/>
          <a:p>
            <a:endParaRPr lang="zh-CN" altLang="en-US"/>
          </a:p>
        </p:txBody>
      </p:sp>
      <p:sp>
        <p:nvSpPr>
          <p:cNvPr id="94213" name="AutoShape 47"/>
          <p:cNvSpPr/>
          <p:nvPr/>
        </p:nvSpPr>
        <p:spPr>
          <a:xfrm rot="5400000" flipH="1">
            <a:off x="-1965325" y="1958975"/>
            <a:ext cx="4030663" cy="3830638"/>
          </a:xfrm>
          <a:custGeom>
            <a:avLst/>
            <a:gdLst/>
            <a:ahLst/>
            <a:cxnLst>
              <a:cxn ang="0">
                <a:pos x="2004881" y="1916907"/>
              </a:cxn>
              <a:cxn ang="0">
                <a:pos x="2015331" y="1906967"/>
              </a:cxn>
              <a:cxn ang="0">
                <a:pos x="2025781" y="1916729"/>
              </a:cxn>
              <a:cxn ang="0">
                <a:pos x="4030662" y="1916907"/>
              </a:cxn>
              <a:cxn ang="0">
                <a:pos x="2015331" y="0"/>
              </a:cxn>
              <a:cxn ang="0">
                <a:pos x="0" y="1916907"/>
              </a:cxn>
              <a:cxn ang="0">
                <a:pos x="2004881" y="1916907"/>
              </a:cxn>
            </a:cxnLst>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gradFill rotWithShape="1">
            <a:gsLst>
              <a:gs pos="0">
                <a:schemeClr val="hlink">
                  <a:alpha val="35999"/>
                </a:schemeClr>
              </a:gs>
              <a:gs pos="100000">
                <a:srgbClr val="CBEEFF"/>
              </a:gs>
            </a:gsLst>
            <a:lin ang="5400000" scaled="1"/>
            <a:tileRect/>
          </a:gradFill>
          <a:ln w="9525">
            <a:noFill/>
          </a:ln>
        </p:spPr>
        <p:txBody>
          <a:bodyPr/>
          <a:p>
            <a:endParaRPr lang="zh-CN" altLang="en-US"/>
          </a:p>
        </p:txBody>
      </p:sp>
      <p:sp>
        <p:nvSpPr>
          <p:cNvPr id="94214" name="AutoShape 48"/>
          <p:cNvSpPr/>
          <p:nvPr/>
        </p:nvSpPr>
        <p:spPr>
          <a:xfrm>
            <a:off x="2916238" y="4941888"/>
            <a:ext cx="4937125" cy="679450"/>
          </a:xfrm>
          <a:prstGeom prst="roundRect">
            <a:avLst>
              <a:gd name="adj" fmla="val 50000"/>
            </a:avLst>
          </a:prstGeom>
          <a:noFill/>
          <a:ln w="28575" cap="flat" cmpd="sng">
            <a:solidFill>
              <a:schemeClr val="bg2"/>
            </a:solidFill>
            <a:prstDash val="solid"/>
            <a:round/>
            <a:headEnd type="none" w="med" len="med"/>
            <a:tailEnd type="none" w="med" len="med"/>
          </a:ln>
        </p:spPr>
        <p:txBody>
          <a:bodyPr wrap="none" anchor="ctr"/>
          <a:p>
            <a:pPr lvl="0" indent="0" algn="ctr" eaLnBrk="0" hangingPunct="0"/>
            <a:endParaRPr lang="zh-CN" altLang="en-US" sz="3600" dirty="0">
              <a:solidFill>
                <a:srgbClr val="000000"/>
              </a:solidFill>
              <a:latin typeface="黑体" panose="02010600030101010101" pitchFamily="1" charset="-122"/>
              <a:ea typeface="黑体" panose="02010600030101010101" pitchFamily="1" charset="-122"/>
            </a:endParaRPr>
          </a:p>
        </p:txBody>
      </p:sp>
      <p:sp>
        <p:nvSpPr>
          <p:cNvPr id="94215" name="TextBox 2"/>
          <p:cNvSpPr txBox="1"/>
          <p:nvPr/>
        </p:nvSpPr>
        <p:spPr>
          <a:xfrm>
            <a:off x="3492500" y="3286125"/>
            <a:ext cx="4360863" cy="639763"/>
          </a:xfrm>
          <a:prstGeom prst="rect">
            <a:avLst/>
          </a:prstGeom>
          <a:noFill/>
          <a:ln w="9525">
            <a:noFill/>
          </a:ln>
        </p:spPr>
        <p:txBody>
          <a:bodyPr wrap="square" anchor="t">
            <a:spAutoFit/>
          </a:bodyPr>
          <a:p>
            <a:pPr lvl="0" indent="0" eaLnBrk="0" hangingPunct="0"/>
            <a:r>
              <a:rPr lang="zh-CN" altLang="en-US" sz="3600" dirty="0">
                <a:latin typeface="Arial" panose="020B0604020202020204" pitchFamily="34" charset="0"/>
                <a:ea typeface="黑体" panose="02010600030101010101" pitchFamily="1" charset="-122"/>
              </a:rPr>
              <a:t>二、争当时代新农民</a:t>
            </a:r>
            <a:endParaRPr lang="zh-CN" altLang="en-US" sz="3600" dirty="0">
              <a:latin typeface="Arial" panose="020B0604020202020204" pitchFamily="34" charset="0"/>
              <a:ea typeface="黑体" panose="02010600030101010101" pitchFamily="1" charset="-122"/>
            </a:endParaRPr>
          </a:p>
        </p:txBody>
      </p:sp>
      <p:sp>
        <p:nvSpPr>
          <p:cNvPr id="94216" name="TextBox 3"/>
          <p:cNvSpPr txBox="1"/>
          <p:nvPr/>
        </p:nvSpPr>
        <p:spPr>
          <a:xfrm>
            <a:off x="3203575" y="4941888"/>
            <a:ext cx="4370388" cy="639762"/>
          </a:xfrm>
          <a:prstGeom prst="rect">
            <a:avLst/>
          </a:prstGeom>
          <a:noFill/>
          <a:ln w="9525">
            <a:noFill/>
          </a:ln>
        </p:spPr>
        <p:txBody>
          <a:bodyPr wrap="square" anchor="t">
            <a:spAutoFit/>
          </a:bodyPr>
          <a:p>
            <a:pPr lvl="0" indent="0" eaLnBrk="0" hangingPunct="0"/>
            <a:r>
              <a:rPr lang="zh-CN" altLang="en-US" sz="3600" dirty="0">
                <a:solidFill>
                  <a:srgbClr val="FF0000"/>
                </a:solidFill>
                <a:latin typeface="Arial" panose="020B0604020202020204" pitchFamily="34" charset="0"/>
                <a:ea typeface="黑体" panose="02010600030101010101" pitchFamily="1" charset="-122"/>
                <a:sym typeface="Arial" panose="020B0604020202020204" pitchFamily="34" charset="0"/>
              </a:rPr>
              <a:t>三、大力发展新农业</a:t>
            </a:r>
            <a:endParaRPr lang="zh-CN" altLang="en-US" sz="3600" dirty="0">
              <a:solidFill>
                <a:srgbClr val="FF0000"/>
              </a:solidFill>
              <a:latin typeface="Arial" panose="020B0604020202020204" pitchFamily="34" charset="0"/>
              <a:ea typeface="黑体" panose="02010600030101010101" pitchFamily="1" charset="-122"/>
              <a:sym typeface="Arial" panose="020B0604020202020204" pitchFamily="34" charset="0"/>
            </a:endParaRPr>
          </a:p>
        </p:txBody>
      </p:sp>
      <p:grpSp>
        <p:nvGrpSpPr>
          <p:cNvPr id="94217" name="Group 20"/>
          <p:cNvGrpSpPr/>
          <p:nvPr/>
        </p:nvGrpSpPr>
        <p:grpSpPr>
          <a:xfrm>
            <a:off x="1908175" y="1773238"/>
            <a:ext cx="647700" cy="576262"/>
            <a:chOff x="0" y="0"/>
            <a:chExt cx="1615" cy="1615"/>
          </a:xfrm>
        </p:grpSpPr>
        <p:sp>
          <p:nvSpPr>
            <p:cNvPr id="94218" name="Oval 61"/>
            <p:cNvSpPr/>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4219" name="Oval 62"/>
            <p:cNvSpPr/>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4220" name="Oval 63"/>
            <p:cNvSpPr/>
            <p:nvPr/>
          </p:nvSpPr>
          <p:spPr>
            <a:xfrm>
              <a:off x="173" y="175"/>
              <a:ext cx="1270" cy="1265"/>
            </a:xfrm>
            <a:prstGeom prst="ellipse">
              <a:avLst/>
            </a:prstGeom>
            <a:gradFill rotWithShape="1">
              <a:gsLst>
                <a:gs pos="0">
                  <a:srgbClr val="FFFFFF"/>
                </a:gs>
                <a:gs pos="50000">
                  <a:schemeClr val="hlink"/>
                </a:gs>
                <a:gs pos="100000">
                  <a:srgbClr val="FFFFFF"/>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4221" name="Oval 64"/>
            <p:cNvSpPr/>
            <p:nvPr/>
          </p:nvSpPr>
          <p:spPr>
            <a:xfrm>
              <a:off x="176" y="176"/>
              <a:ext cx="1262" cy="1264"/>
            </a:xfrm>
            <a:prstGeom prst="ellipse">
              <a:avLst/>
            </a:prstGeom>
            <a:gradFill rotWithShape="1">
              <a:gsLst>
                <a:gs pos="0">
                  <a:srgbClr val="000000"/>
                </a:gs>
                <a:gs pos="100000">
                  <a:srgbClr val="48BE67"/>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4222" name="Oval 65"/>
            <p:cNvSpPr/>
            <p:nvPr/>
          </p:nvSpPr>
          <p:spPr>
            <a:xfrm>
              <a:off x="254" y="254"/>
              <a:ext cx="1097" cy="1107"/>
            </a:xfrm>
            <a:prstGeom prst="ellipse">
              <a:avLst/>
            </a:prstGeom>
            <a:gradFill rotWithShape="1">
              <a:gsLst>
                <a:gs pos="0">
                  <a:srgbClr val="376E8A"/>
                </a:gs>
                <a:gs pos="50000">
                  <a:schemeClr val="hlink"/>
                </a:gs>
                <a:gs pos="100000">
                  <a:srgbClr val="376E8A"/>
                </a:gs>
              </a:gsLst>
              <a:lin ang="18900000" scaled="1"/>
              <a:tileRect/>
            </a:gradFill>
            <a:ln w="9525">
              <a:noFill/>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4223" name="Oval 66"/>
            <p:cNvSpPr/>
            <p:nvPr/>
          </p:nvSpPr>
          <p:spPr>
            <a:xfrm>
              <a:off x="259" y="259"/>
              <a:ext cx="1096" cy="1098"/>
            </a:xfrm>
            <a:prstGeom prst="ellipse">
              <a:avLst/>
            </a:prstGeom>
            <a:solidFill>
              <a:srgbClr val="00B0F0"/>
            </a:solidFill>
            <a:ln w="9525" cap="flat" cmpd="sng">
              <a:solidFill>
                <a:srgbClr val="00B0F0"/>
              </a:solidFill>
              <a:prstDash val="solid"/>
              <a:round/>
              <a:headEnd type="none" w="med" len="med"/>
              <a:tailEnd type="none" w="med" len="med"/>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grpSp>
      <p:grpSp>
        <p:nvGrpSpPr>
          <p:cNvPr id="94224" name="Group 28"/>
          <p:cNvGrpSpPr/>
          <p:nvPr/>
        </p:nvGrpSpPr>
        <p:grpSpPr>
          <a:xfrm>
            <a:off x="2124075" y="4941888"/>
            <a:ext cx="647700" cy="647700"/>
            <a:chOff x="0" y="0"/>
            <a:chExt cx="1615" cy="1615"/>
          </a:xfrm>
        </p:grpSpPr>
        <p:sp>
          <p:nvSpPr>
            <p:cNvPr id="94225" name="Oval 61"/>
            <p:cNvSpPr/>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4226" name="Oval 62"/>
            <p:cNvSpPr/>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4227" name="Oval 63"/>
            <p:cNvSpPr/>
            <p:nvPr/>
          </p:nvSpPr>
          <p:spPr>
            <a:xfrm>
              <a:off x="172" y="172"/>
              <a:ext cx="1271" cy="1271"/>
            </a:xfrm>
            <a:prstGeom prst="ellipse">
              <a:avLst/>
            </a:prstGeom>
            <a:gradFill rotWithShape="1">
              <a:gsLst>
                <a:gs pos="0">
                  <a:srgbClr val="FFFFFF"/>
                </a:gs>
                <a:gs pos="50000">
                  <a:schemeClr val="hlink"/>
                </a:gs>
                <a:gs pos="100000">
                  <a:srgbClr val="FFFFFF"/>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4228" name="Oval 64"/>
            <p:cNvSpPr/>
            <p:nvPr/>
          </p:nvSpPr>
          <p:spPr>
            <a:xfrm>
              <a:off x="176" y="176"/>
              <a:ext cx="1262" cy="1264"/>
            </a:xfrm>
            <a:prstGeom prst="ellipse">
              <a:avLst/>
            </a:prstGeom>
            <a:gradFill rotWithShape="1">
              <a:gsLst>
                <a:gs pos="0">
                  <a:srgbClr val="000000"/>
                </a:gs>
                <a:gs pos="100000">
                  <a:srgbClr val="48BE67"/>
                </a:gs>
              </a:gsLst>
              <a:lin ang="2700000" scaled="1"/>
              <a:tileRect/>
            </a:gradFill>
            <a:ln w="9525">
              <a:noFill/>
            </a:ln>
          </p:spPr>
          <p:txBody>
            <a:bodyPr wrap="none"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4229" name="Oval 65"/>
            <p:cNvSpPr/>
            <p:nvPr/>
          </p:nvSpPr>
          <p:spPr>
            <a:xfrm>
              <a:off x="255" y="255"/>
              <a:ext cx="1098" cy="1104"/>
            </a:xfrm>
            <a:prstGeom prst="ellipse">
              <a:avLst/>
            </a:prstGeom>
            <a:gradFill rotWithShape="1">
              <a:gsLst>
                <a:gs pos="0">
                  <a:srgbClr val="376E8A"/>
                </a:gs>
                <a:gs pos="50000">
                  <a:schemeClr val="hlink"/>
                </a:gs>
                <a:gs pos="100000">
                  <a:srgbClr val="376E8A"/>
                </a:gs>
              </a:gsLst>
              <a:lin ang="18900000" scaled="1"/>
              <a:tileRect/>
            </a:gradFill>
            <a:ln w="9525">
              <a:noFill/>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sp>
          <p:nvSpPr>
            <p:cNvPr id="94230" name="Oval 66"/>
            <p:cNvSpPr/>
            <p:nvPr/>
          </p:nvSpPr>
          <p:spPr>
            <a:xfrm>
              <a:off x="259" y="259"/>
              <a:ext cx="1096" cy="1098"/>
            </a:xfrm>
            <a:prstGeom prst="ellipse">
              <a:avLst/>
            </a:prstGeom>
            <a:solidFill>
              <a:schemeClr val="tx1"/>
            </a:solidFill>
            <a:ln w="9525" cap="flat" cmpd="sng">
              <a:solidFill>
                <a:srgbClr val="00B0F0"/>
              </a:solidFill>
              <a:prstDash val="solid"/>
              <a:round/>
              <a:headEnd type="none" w="med" len="med"/>
              <a:tailEnd type="none" w="med" len="med"/>
            </a:ln>
          </p:spPr>
          <p:txBody>
            <a:bodyPr anchor="ctr">
              <a:spAutoFit/>
            </a:bodyPr>
            <a:p>
              <a:pPr lvl="0" indent="0" algn="ctr" eaLnBrk="0" hangingPunct="0"/>
              <a:endParaRPr lang="zh-CN" altLang="en-US" sz="3600" dirty="0">
                <a:solidFill>
                  <a:srgbClr val="1D528D"/>
                </a:solidFill>
                <a:latin typeface="Arial" panose="020B0604020202020204" pitchFamily="34" charset="0"/>
                <a:ea typeface="宋体" panose="02010600030101010101" pitchFamily="2" charset="-122"/>
              </a:endParaRPr>
            </a:p>
          </p:txBody>
        </p:sp>
      </p:grpSp>
      <p:sp>
        <p:nvSpPr>
          <p:cNvPr id="94231" name="AutoShape 48"/>
          <p:cNvSpPr/>
          <p:nvPr/>
        </p:nvSpPr>
        <p:spPr>
          <a:xfrm>
            <a:off x="2709863" y="1701800"/>
            <a:ext cx="4862512" cy="647700"/>
          </a:xfrm>
          <a:prstGeom prst="roundRect">
            <a:avLst>
              <a:gd name="adj" fmla="val 50000"/>
            </a:avLst>
          </a:prstGeom>
          <a:noFill/>
          <a:ln w="28575" cap="flat" cmpd="sng">
            <a:solidFill>
              <a:schemeClr val="bg2"/>
            </a:solidFill>
            <a:prstDash val="solid"/>
            <a:round/>
            <a:headEnd type="none" w="med" len="med"/>
            <a:tailEnd type="none" w="med" len="med"/>
          </a:ln>
        </p:spPr>
        <p:txBody>
          <a:bodyPr wrap="none" anchor="ctr"/>
          <a:p>
            <a:pPr lvl="0" indent="0" algn="ctr" eaLnBrk="0" hangingPunct="0"/>
            <a:endParaRPr lang="zh-CN" altLang="en-US" sz="3600" dirty="0">
              <a:solidFill>
                <a:srgbClr val="000000"/>
              </a:solidFill>
              <a:latin typeface="黑体" panose="02010600030101010101" pitchFamily="1" charset="-122"/>
              <a:ea typeface="黑体" panose="02010600030101010101" pitchFamily="1" charset="-122"/>
            </a:endParaRPr>
          </a:p>
        </p:txBody>
      </p:sp>
      <p:sp>
        <p:nvSpPr>
          <p:cNvPr id="94232" name="文本框 5154"/>
          <p:cNvSpPr txBox="1"/>
          <p:nvPr/>
        </p:nvSpPr>
        <p:spPr>
          <a:xfrm>
            <a:off x="2916238" y="1701800"/>
            <a:ext cx="4351337" cy="639763"/>
          </a:xfrm>
          <a:prstGeom prst="rect">
            <a:avLst/>
          </a:prstGeom>
          <a:noFill/>
          <a:ln w="9525">
            <a:noFill/>
          </a:ln>
        </p:spPr>
        <p:txBody>
          <a:bodyPr wrap="square" anchor="t">
            <a:spAutoFit/>
          </a:bodyPr>
          <a:p>
            <a:pPr lvl="0" indent="0"/>
            <a:r>
              <a:rPr lang="zh-CN" altLang="en-US" sz="3600" dirty="0">
                <a:latin typeface="Arial" panose="020B0604020202020204" pitchFamily="34" charset="0"/>
                <a:ea typeface="黑体" panose="02010600030101010101" pitchFamily="1" charset="-122"/>
              </a:rPr>
              <a:t>一、农村农业新形势</a:t>
            </a:r>
            <a:endParaRPr lang="zh-CN" altLang="en-US" sz="3600" dirty="0">
              <a:latin typeface="Arial" panose="020B0604020202020204" pitchFamily="34" charset="0"/>
              <a:ea typeface="黑体" panose="02010600030101010101" pitchFamily="1" charset="-122"/>
            </a:endParaRPr>
          </a:p>
        </p:txBody>
      </p:sp>
      <p:grpSp>
        <p:nvGrpSpPr>
          <p:cNvPr id="94233" name="Group 13"/>
          <p:cNvGrpSpPr/>
          <p:nvPr/>
        </p:nvGrpSpPr>
        <p:grpSpPr>
          <a:xfrm>
            <a:off x="2484438" y="3357563"/>
            <a:ext cx="647700" cy="574675"/>
            <a:chOff x="0" y="0"/>
            <a:chExt cx="1615" cy="1615"/>
          </a:xfrm>
        </p:grpSpPr>
        <p:sp>
          <p:nvSpPr>
            <p:cNvPr id="94234" name="Oval 61"/>
            <p:cNvSpPr/>
            <p:nvPr/>
          </p:nvSpPr>
          <p:spPr>
            <a:xfrm>
              <a:off x="0" y="0"/>
              <a:ext cx="1615" cy="1615"/>
            </a:xfrm>
            <a:prstGeom prst="ellipse">
              <a:avLst/>
            </a:prstGeom>
            <a:gradFill rotWithShape="1">
              <a:gsLst>
                <a:gs pos="0">
                  <a:srgbClr val="767676"/>
                </a:gs>
                <a:gs pos="50000">
                  <a:srgbClr val="FFFFFF"/>
                </a:gs>
                <a:gs pos="100000">
                  <a:srgbClr val="767676"/>
                </a:gs>
              </a:gsLst>
              <a:lin ang="5400000" scaled="1"/>
              <a:tileRect/>
            </a:gradFill>
            <a:ln w="9525">
              <a:noFill/>
            </a:ln>
          </p:spPr>
          <p:txBody>
            <a:bodyPr wrap="none" anchor="ct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94235" name="Oval 62"/>
            <p:cNvSpPr/>
            <p:nvPr/>
          </p:nvSpPr>
          <p:spPr>
            <a:xfrm>
              <a:off x="92" y="91"/>
              <a:ext cx="1430" cy="1430"/>
            </a:xfrm>
            <a:prstGeom prst="ellipse">
              <a:avLst/>
            </a:prstGeom>
            <a:gradFill rotWithShape="1">
              <a:gsLst>
                <a:gs pos="0">
                  <a:srgbClr val="A2A2A2"/>
                </a:gs>
                <a:gs pos="50000">
                  <a:srgbClr val="FFFFFF"/>
                </a:gs>
                <a:gs pos="100000">
                  <a:srgbClr val="A2A2A2"/>
                </a:gs>
              </a:gsLst>
              <a:lin ang="0" scaled="1"/>
              <a:tileRect/>
            </a:gradFill>
            <a:ln w="9525">
              <a:noFill/>
            </a:ln>
          </p:spPr>
          <p:txBody>
            <a:bodyPr wrap="none" anchor="ct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94236" name="Oval 63"/>
            <p:cNvSpPr/>
            <p:nvPr/>
          </p:nvSpPr>
          <p:spPr>
            <a:xfrm>
              <a:off x="177" y="177"/>
              <a:ext cx="1260" cy="1260"/>
            </a:xfrm>
            <a:prstGeom prst="ellipse">
              <a:avLst/>
            </a:prstGeom>
            <a:gradFill rotWithShape="1">
              <a:gsLst>
                <a:gs pos="0">
                  <a:srgbClr val="FFFFFF"/>
                </a:gs>
                <a:gs pos="50000">
                  <a:schemeClr val="hlink"/>
                </a:gs>
                <a:gs pos="100000">
                  <a:srgbClr val="FFFFFF"/>
                </a:gs>
              </a:gsLst>
              <a:lin ang="2700000" scaled="1"/>
              <a:tileRect/>
            </a:gradFill>
            <a:ln w="9525">
              <a:noFill/>
            </a:ln>
          </p:spPr>
          <p:txBody>
            <a:bodyPr wrap="non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94237" name="Oval 64"/>
            <p:cNvSpPr/>
            <p:nvPr/>
          </p:nvSpPr>
          <p:spPr>
            <a:xfrm>
              <a:off x="176" y="176"/>
              <a:ext cx="1262" cy="1264"/>
            </a:xfrm>
            <a:prstGeom prst="ellipse">
              <a:avLst/>
            </a:prstGeom>
            <a:gradFill rotWithShape="1">
              <a:gsLst>
                <a:gs pos="0">
                  <a:srgbClr val="000000"/>
                </a:gs>
                <a:gs pos="100000">
                  <a:srgbClr val="48BE67"/>
                </a:gs>
              </a:gsLst>
              <a:lin ang="2700000" scaled="1"/>
              <a:tileRect/>
            </a:gradFill>
            <a:ln w="9525">
              <a:noFill/>
            </a:ln>
          </p:spPr>
          <p:txBody>
            <a:bodyPr wrap="non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94238" name="Oval 65"/>
            <p:cNvSpPr/>
            <p:nvPr/>
          </p:nvSpPr>
          <p:spPr>
            <a:xfrm>
              <a:off x="254" y="256"/>
              <a:ext cx="1100" cy="1103"/>
            </a:xfrm>
            <a:prstGeom prst="ellipse">
              <a:avLst/>
            </a:prstGeom>
            <a:gradFill rotWithShape="1">
              <a:gsLst>
                <a:gs pos="0">
                  <a:srgbClr val="376E8A"/>
                </a:gs>
                <a:gs pos="50000">
                  <a:schemeClr val="hlink"/>
                </a:gs>
                <a:gs pos="100000">
                  <a:srgbClr val="376E8A"/>
                </a:gs>
              </a:gsLst>
              <a:lin ang="18900000" scaled="1"/>
              <a:tileRect/>
            </a:gradFill>
            <a:ln w="9525">
              <a:noFill/>
            </a:ln>
          </p:spPr>
          <p:txBody>
            <a:bodyPr wrap="squar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sp>
          <p:nvSpPr>
            <p:cNvPr id="94239" name="Oval 66"/>
            <p:cNvSpPr/>
            <p:nvPr/>
          </p:nvSpPr>
          <p:spPr>
            <a:xfrm>
              <a:off x="259" y="259"/>
              <a:ext cx="1096" cy="1098"/>
            </a:xfrm>
            <a:prstGeom prst="ellipse">
              <a:avLst/>
            </a:prstGeom>
            <a:solidFill>
              <a:srgbClr val="7030A0"/>
            </a:solidFill>
            <a:ln w="9525">
              <a:noFill/>
            </a:ln>
          </p:spPr>
          <p:txBody>
            <a:bodyPr wrap="square" anchor="ctr">
              <a:spAutoFit/>
            </a:bodyPr>
            <a:p>
              <a:pPr lvl="0" indent="0" algn="ctr" eaLnBrk="0" hangingPunct="0"/>
              <a:endParaRPr lang="zh-CN" altLang="en-US" sz="2800" dirty="0">
                <a:solidFill>
                  <a:srgbClr val="1D528D"/>
                </a:solidFill>
                <a:latin typeface="黑体" panose="02010600030101010101" pitchFamily="1" charset="-122"/>
                <a:ea typeface="黑体" panose="02010600030101010101" pitchFamily="1" charset="-122"/>
              </a:endParaRPr>
            </a:p>
          </p:txBody>
        </p:sp>
      </p:grpSp>
      <p:sp>
        <p:nvSpPr>
          <p:cNvPr id="94240" name="AutoShape 48"/>
          <p:cNvSpPr/>
          <p:nvPr/>
        </p:nvSpPr>
        <p:spPr>
          <a:xfrm>
            <a:off x="3276600" y="3286125"/>
            <a:ext cx="4816475" cy="647700"/>
          </a:xfrm>
          <a:prstGeom prst="roundRect">
            <a:avLst>
              <a:gd name="adj" fmla="val 50000"/>
            </a:avLst>
          </a:prstGeom>
          <a:noFill/>
          <a:ln w="28575" cap="flat" cmpd="sng">
            <a:solidFill>
              <a:schemeClr val="bg2"/>
            </a:solidFill>
            <a:prstDash val="solid"/>
            <a:round/>
            <a:headEnd type="none" w="med" len="med"/>
            <a:tailEnd type="none" w="med" len="med"/>
          </a:ln>
        </p:spPr>
        <p:txBody>
          <a:bodyPr wrap="none" anchor="ctr"/>
          <a:p>
            <a:pPr lvl="0" indent="0" algn="ctr" eaLnBrk="0" hangingPunct="0"/>
            <a:endParaRPr lang="zh-CN" altLang="en-US" sz="2800" dirty="0">
              <a:solidFill>
                <a:srgbClr val="000000"/>
              </a:solidFill>
              <a:latin typeface="黑体" panose="02010600030101010101" pitchFamily="1" charset="-122"/>
              <a:ea typeface="黑体" panose="02010600030101010101" pitchFamily="1" charset="-122"/>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95234" name="图片 2"/>
          <p:cNvPicPr>
            <a:picLocks noChangeAspect="1"/>
          </p:cNvPicPr>
          <p:nvPr/>
        </p:nvPicPr>
        <p:blipFill>
          <a:blip r:embed="rId1">
            <a:lum bright="-12000" contrast="-12001"/>
          </a:blip>
          <a:stretch>
            <a:fillRect/>
          </a:stretch>
        </p:blipFill>
        <p:spPr>
          <a:xfrm>
            <a:off x="684213" y="1412875"/>
            <a:ext cx="2381250" cy="3813175"/>
          </a:xfrm>
          <a:prstGeom prst="rect">
            <a:avLst/>
          </a:prstGeom>
          <a:noFill/>
          <a:ln w="9525">
            <a:noFill/>
          </a:ln>
        </p:spPr>
      </p:pic>
      <p:sp>
        <p:nvSpPr>
          <p:cNvPr id="83971" name="AutoShape 40"/>
          <p:cNvSpPr/>
          <p:nvPr/>
        </p:nvSpPr>
        <p:spPr>
          <a:xfrm>
            <a:off x="4068763" y="1628775"/>
            <a:ext cx="3951287" cy="557213"/>
          </a:xfrm>
          <a:prstGeom prst="roundRect">
            <a:avLst>
              <a:gd name="adj" fmla="val 5630"/>
            </a:avLst>
          </a:prstGeom>
          <a:noFill/>
          <a:ln w="9525">
            <a:noFill/>
          </a:ln>
        </p:spPr>
        <p:txBody>
          <a:bodyPr anchor="t">
            <a:spAutoFit/>
          </a:bodyPr>
          <a:p>
            <a:pPr lvl="0" indent="0" eaLnBrk="0" hangingPunct="0"/>
            <a:r>
              <a:rPr lang="zh-CN" altLang="en-US" sz="2000" dirty="0">
                <a:latin typeface="Arial" panose="020B0604020202020204" pitchFamily="34" charset="0"/>
                <a:ea typeface="宋体" panose="02010600030101010101" pitchFamily="2" charset="-122"/>
                <a:sym typeface="Arial" panose="020B0604020202020204" pitchFamily="34" charset="0"/>
              </a:rPr>
              <a:t>◎主要内容</a:t>
            </a:r>
            <a:endParaRPr lang="zh-CN" altLang="en-US" sz="2000" dirty="0">
              <a:latin typeface="Arial" panose="020B0604020202020204" pitchFamily="34" charset="0"/>
              <a:ea typeface="宋体" panose="02010600030101010101" pitchFamily="2" charset="-122"/>
              <a:sym typeface="Arial" panose="020B0604020202020204" pitchFamily="34" charset="0"/>
            </a:endParaRPr>
          </a:p>
        </p:txBody>
      </p:sp>
      <p:sp>
        <p:nvSpPr>
          <p:cNvPr id="83972" name="AutoShape 39"/>
          <p:cNvSpPr/>
          <p:nvPr/>
        </p:nvSpPr>
        <p:spPr>
          <a:xfrm>
            <a:off x="4083050" y="2200275"/>
            <a:ext cx="3944938" cy="3468688"/>
          </a:xfrm>
          <a:prstGeom prst="roundRect">
            <a:avLst>
              <a:gd name="adj" fmla="val 1394"/>
            </a:avLst>
          </a:prstGeom>
          <a:gradFill rotWithShape="1">
            <a:gsLst>
              <a:gs pos="0">
                <a:schemeClr val="bg1"/>
              </a:gs>
              <a:gs pos="100000">
                <a:srgbClr val="DDDDDD"/>
              </a:gs>
            </a:gsLst>
            <a:lin ang="5400000" scaled="1"/>
            <a:tileRect/>
          </a:gradFill>
          <a:ln w="9525" cap="flat" cmpd="sng">
            <a:solidFill>
              <a:schemeClr val="bg2"/>
            </a:solidFill>
            <a:prstDash val="solid"/>
            <a:round/>
            <a:headEnd type="none" w="med" len="med"/>
            <a:tailEnd type="none" w="med" len="med"/>
          </a:ln>
        </p:spPr>
        <p:txBody>
          <a:bodyPr lIns="90170" tIns="46990" rIns="90170" bIns="46990" anchor="ctr"/>
          <a:p>
            <a:pPr lvl="0" indent="0">
              <a:lnSpc>
                <a:spcPts val="3600"/>
              </a:lnSpc>
            </a:pPr>
            <a:r>
              <a:rPr lang="zh-CN" altLang="en-US" sz="2600" dirty="0">
                <a:solidFill>
                  <a:srgbClr val="000000"/>
                </a:solidFill>
                <a:latin typeface="宋体" panose="02010600030101010101" pitchFamily="2" charset="-122"/>
                <a:ea typeface="宋体" panose="02010600030101010101" pitchFamily="2" charset="-122"/>
              </a:rPr>
              <a:t>用现代物质条件装备农业</a:t>
            </a:r>
            <a:endParaRPr lang="zh-CN" altLang="en-US" sz="2600" dirty="0">
              <a:solidFill>
                <a:srgbClr val="000000"/>
              </a:solidFill>
              <a:latin typeface="宋体" panose="02010600030101010101" pitchFamily="2" charset="-122"/>
              <a:ea typeface="宋体" panose="02010600030101010101" pitchFamily="2" charset="-122"/>
            </a:endParaRPr>
          </a:p>
          <a:p>
            <a:pPr lvl="0" indent="0">
              <a:lnSpc>
                <a:spcPts val="3600"/>
              </a:lnSpc>
            </a:pPr>
            <a:r>
              <a:rPr lang="zh-CN" altLang="en-US" sz="2600" dirty="0">
                <a:solidFill>
                  <a:srgbClr val="000000"/>
                </a:solidFill>
                <a:latin typeface="宋体" panose="02010600030101010101" pitchFamily="2" charset="-122"/>
                <a:ea typeface="宋体" panose="02010600030101010101" pitchFamily="2" charset="-122"/>
              </a:rPr>
              <a:t>用现代科学技术改造农业</a:t>
            </a:r>
            <a:endParaRPr lang="zh-CN" altLang="en-US" sz="2600" dirty="0">
              <a:solidFill>
                <a:srgbClr val="000000"/>
              </a:solidFill>
              <a:latin typeface="宋体" panose="02010600030101010101" pitchFamily="2" charset="-122"/>
              <a:ea typeface="宋体" panose="02010600030101010101" pitchFamily="2" charset="-122"/>
            </a:endParaRPr>
          </a:p>
          <a:p>
            <a:pPr lvl="0" indent="0">
              <a:lnSpc>
                <a:spcPts val="3600"/>
              </a:lnSpc>
            </a:pPr>
            <a:r>
              <a:rPr lang="zh-CN" altLang="en-US" sz="2600" dirty="0">
                <a:solidFill>
                  <a:srgbClr val="000000"/>
                </a:solidFill>
                <a:latin typeface="宋体" panose="02010600030101010101" pitchFamily="2" charset="-122"/>
                <a:ea typeface="宋体" panose="02010600030101010101" pitchFamily="2" charset="-122"/>
              </a:rPr>
              <a:t>用现代产业体系提升农业</a:t>
            </a:r>
            <a:endParaRPr lang="zh-CN" altLang="en-US" sz="2600" dirty="0">
              <a:solidFill>
                <a:srgbClr val="000000"/>
              </a:solidFill>
              <a:latin typeface="宋体" panose="02010600030101010101" pitchFamily="2" charset="-122"/>
              <a:ea typeface="宋体" panose="02010600030101010101" pitchFamily="2" charset="-122"/>
            </a:endParaRPr>
          </a:p>
          <a:p>
            <a:pPr lvl="0" indent="0">
              <a:lnSpc>
                <a:spcPts val="3600"/>
              </a:lnSpc>
            </a:pPr>
            <a:r>
              <a:rPr lang="zh-CN" altLang="en-US" sz="2600" dirty="0">
                <a:solidFill>
                  <a:srgbClr val="000000"/>
                </a:solidFill>
                <a:latin typeface="宋体" panose="02010600030101010101" pitchFamily="2" charset="-122"/>
                <a:ea typeface="宋体" panose="02010600030101010101" pitchFamily="2" charset="-122"/>
              </a:rPr>
              <a:t>用现代经营形式推进农业</a:t>
            </a:r>
            <a:endParaRPr lang="zh-CN" altLang="en-US" sz="2600" dirty="0">
              <a:solidFill>
                <a:srgbClr val="000000"/>
              </a:solidFill>
              <a:latin typeface="宋体" panose="02010600030101010101" pitchFamily="2" charset="-122"/>
              <a:ea typeface="宋体" panose="02010600030101010101" pitchFamily="2" charset="-122"/>
            </a:endParaRPr>
          </a:p>
          <a:p>
            <a:pPr lvl="0" indent="0">
              <a:lnSpc>
                <a:spcPts val="3600"/>
              </a:lnSpc>
            </a:pPr>
            <a:r>
              <a:rPr lang="zh-CN" altLang="en-US" sz="2600" dirty="0">
                <a:solidFill>
                  <a:srgbClr val="000000"/>
                </a:solidFill>
                <a:latin typeface="宋体" panose="02010600030101010101" pitchFamily="2" charset="-122"/>
                <a:ea typeface="宋体" panose="02010600030101010101" pitchFamily="2" charset="-122"/>
              </a:rPr>
              <a:t>用现代发展理念引领农业</a:t>
            </a:r>
            <a:endParaRPr lang="zh-CN" altLang="en-US" sz="2600" dirty="0">
              <a:solidFill>
                <a:srgbClr val="000000"/>
              </a:solidFill>
              <a:latin typeface="宋体" panose="02010600030101010101" pitchFamily="2" charset="-122"/>
              <a:ea typeface="宋体" panose="02010600030101010101" pitchFamily="2" charset="-122"/>
            </a:endParaRPr>
          </a:p>
          <a:p>
            <a:pPr lvl="0" indent="0">
              <a:lnSpc>
                <a:spcPts val="3600"/>
              </a:lnSpc>
            </a:pPr>
            <a:r>
              <a:rPr lang="zh-CN" altLang="en-US" sz="2600" dirty="0">
                <a:solidFill>
                  <a:srgbClr val="000000"/>
                </a:solidFill>
                <a:latin typeface="宋体" panose="02010600030101010101" pitchFamily="2" charset="-122"/>
                <a:ea typeface="宋体" panose="02010600030101010101" pitchFamily="2" charset="-122"/>
              </a:rPr>
              <a:t>用培养新型农民发展农业</a:t>
            </a:r>
            <a:endParaRPr lang="zh-CN" altLang="en-US" sz="2600" dirty="0">
              <a:solidFill>
                <a:srgbClr val="000000"/>
              </a:solidFill>
              <a:latin typeface="宋体" panose="02010600030101010101" pitchFamily="2" charset="-122"/>
              <a:ea typeface="宋体" panose="02010600030101010101" pitchFamily="2" charset="-122"/>
            </a:endParaRPr>
          </a:p>
        </p:txBody>
      </p:sp>
      <p:sp>
        <p:nvSpPr>
          <p:cNvPr id="95237"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三、现代农业：</a:t>
            </a:r>
            <a:r>
              <a:rPr lang="zh-CN" altLang="en-US" sz="2800" dirty="0">
                <a:latin typeface="Arial" panose="020B0604020202020204" pitchFamily="34" charset="0"/>
                <a:ea typeface="宋体" panose="02010600030101010101" pitchFamily="2" charset="-122"/>
                <a:sym typeface="Arial" panose="020B0604020202020204" pitchFamily="34" charset="0"/>
              </a:rPr>
              <a:t>主要内容</a:t>
            </a:r>
            <a:endParaRPr lang="zh-CN" altLang="en-US" sz="2800" dirty="0">
              <a:solidFill>
                <a:schemeClr val="tx2"/>
              </a:solidFill>
              <a:latin typeface="Arial" panose="020B0604020202020204" pitchFamily="34" charset="0"/>
              <a:ea typeface="宋体" panose="02010600030101010101" pitchFamily="2" charset="-122"/>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3971"/>
                                        </p:tgtEl>
                                        <p:attrNameLst>
                                          <p:attrName>style.visibility</p:attrName>
                                        </p:attrNameLst>
                                      </p:cBhvr>
                                      <p:to>
                                        <p:strVal val="visible"/>
                                      </p:to>
                                    </p:set>
                                    <p:animEffect transition="in" filter="wipe(up)">
                                      <p:cBhvr>
                                        <p:cTn id="7" dur="500"/>
                                        <p:tgtEl>
                                          <p:spTgt spid="8397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3972"/>
                                        </p:tgtEl>
                                        <p:attrNameLst>
                                          <p:attrName>style.visibility</p:attrName>
                                        </p:attrNameLst>
                                      </p:cBhvr>
                                      <p:to>
                                        <p:strVal val="visible"/>
                                      </p:to>
                                    </p:set>
                                    <p:animEffect transition="in" filter="wipe(up)">
                                      <p:cBhvr>
                                        <p:cTn id="11" dur="50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p:bldP spid="839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2290" name="Rectangle 2"/>
          <p:cNvSpPr>
            <a:spLocks noGrp="1"/>
          </p:cNvSpPr>
          <p:nvPr>
            <p:ph type="title"/>
          </p:nvPr>
        </p:nvSpPr>
        <p:spPr>
          <a:xfrm>
            <a:off x="1588" y="549275"/>
            <a:ext cx="9144000" cy="1655763"/>
          </a:xfrm>
          <a:solidFill>
            <a:schemeClr val="bg1"/>
          </a:solidFill>
          <a:ln>
            <a:solidFill>
              <a:schemeClr val="tx1"/>
            </a:solidFill>
            <a:miter/>
          </a:ln>
        </p:spPr>
        <p:txBody>
          <a:bodyPr wrap="square" lIns="104140" tIns="50165" rIns="104140" bIns="50165" anchor="ctr">
            <a:scene3d>
              <a:camera prst="orthographicFront"/>
              <a:lightRig rig="soft" dir="t">
                <a:rot lat="0" lon="0" rev="15600000"/>
              </a:lightRig>
            </a:scene3d>
            <a:sp3d extrusionH="57150" prstMaterial="softEdge">
              <a:bevelT w="25400" h="38100"/>
            </a:sp3d>
          </a:bodyPr>
          <a:p>
            <a:pPr lvl="0" indent="0" fontAlgn="base"/>
            <a:r>
              <a:rPr lang="zh-CN" altLang="en-US" sz="2000" b="1" strike="noStrike" noProof="1" dirty="0">
                <a:solidFill>
                  <a:schemeClr val="accent4"/>
                </a:solidFill>
              </a:rPr>
              <a:t>       “</a:t>
            </a:r>
            <a:r>
              <a:rPr lang="zh-CN" altLang="en-US" sz="2000" b="1" strike="noStrike" noProof="1" dirty="0">
                <a:solidFill>
                  <a:srgbClr val="FF0000"/>
                </a:solidFill>
              </a:rPr>
              <a:t>谁控制了粮食，谁就控制了所有的人民</a:t>
            </a:r>
            <a:r>
              <a:rPr lang="zh-CN" altLang="en-US" sz="2000" b="1" strike="noStrike" noProof="1" dirty="0">
                <a:solidFill>
                  <a:schemeClr val="accent4"/>
                </a:solidFill>
              </a:rPr>
              <a:t>；</a:t>
            </a:r>
            <a:r>
              <a:rPr lang="zh-CN" altLang="en-US" sz="2000" b="1" strike="noStrike" noProof="1" dirty="0">
                <a:solidFill>
                  <a:schemeClr val="accent4"/>
                </a:solidFill>
                <a:effectLst/>
              </a:rPr>
              <a:t>谁控制了石油，谁就控制了所有的国家；谁控制了货币，谁就控制了整个世界。”</a:t>
            </a:r>
            <a:br>
              <a:rPr lang="zh-CN" altLang="en-US" sz="2000" b="1" dirty="0">
                <a:solidFill>
                  <a:schemeClr val="accent4"/>
                </a:solidFill>
              </a:rPr>
            </a:br>
            <a:br>
              <a:rPr lang="zh-CN" altLang="en-US" sz="2000" b="1" dirty="0">
                <a:solidFill>
                  <a:schemeClr val="accent4"/>
                </a:solidFill>
              </a:rPr>
            </a:br>
            <a:r>
              <a:rPr lang="zh-CN" altLang="en-US" sz="2000" b="1" strike="noStrike" noProof="1" dirty="0">
                <a:solidFill>
                  <a:schemeClr val="accent4"/>
                </a:solidFill>
              </a:rPr>
              <a:t>                                                       </a:t>
            </a:r>
            <a:r>
              <a:rPr lang="en-US" altLang="x-none" sz="2000" b="1" strike="noStrike" noProof="1" dirty="0">
                <a:solidFill>
                  <a:schemeClr val="accent4"/>
                </a:solidFill>
              </a:rPr>
              <a:t>---- </a:t>
            </a:r>
            <a:r>
              <a:rPr lang="zh-CN" altLang="en-US" sz="2000" b="1" strike="noStrike" noProof="1" dirty="0">
                <a:solidFill>
                  <a:schemeClr val="accent4"/>
                </a:solidFill>
              </a:rPr>
              <a:t>美国前国务卿基辛格</a:t>
            </a:r>
            <a:endParaRPr lang="zh-CN" altLang="en-US" sz="2000" b="1" strike="noStrike" noProof="1" dirty="0">
              <a:solidFill>
                <a:schemeClr val="accent4"/>
              </a:solidFill>
            </a:endParaRPr>
          </a:p>
        </p:txBody>
      </p:sp>
      <p:grpSp>
        <p:nvGrpSpPr>
          <p:cNvPr id="15363" name="Group 3"/>
          <p:cNvGrpSpPr/>
          <p:nvPr/>
        </p:nvGrpSpPr>
        <p:grpSpPr>
          <a:xfrm>
            <a:off x="468313" y="2276475"/>
            <a:ext cx="3363912" cy="4175125"/>
            <a:chOff x="0" y="0"/>
            <a:chExt cx="6236" cy="7315"/>
          </a:xfrm>
        </p:grpSpPr>
        <p:sp>
          <p:nvSpPr>
            <p:cNvPr id="15364" name="Text Box 4"/>
            <p:cNvSpPr txBox="1"/>
            <p:nvPr/>
          </p:nvSpPr>
          <p:spPr>
            <a:xfrm>
              <a:off x="0" y="5443"/>
              <a:ext cx="6237" cy="1872"/>
            </a:xfrm>
            <a:prstGeom prst="rect">
              <a:avLst/>
            </a:prstGeom>
            <a:noFill/>
            <a:ln w="9525">
              <a:noFill/>
            </a:ln>
          </p:spPr>
          <p:txBody>
            <a:bodyPr anchor="t">
              <a:spAutoFit/>
            </a:bodyPr>
            <a:p>
              <a:pPr lvl="0" indent="0"/>
              <a:r>
                <a:rPr lang="en-US" altLang="x-none" sz="2000" dirty="0">
                  <a:latin typeface="Arial" panose="020B0604020202020204" pitchFamily="34" charset="0"/>
                  <a:ea typeface="宋体" panose="02010600030101010101" pitchFamily="2" charset="-122"/>
                </a:rPr>
                <a:t>《</a:t>
              </a:r>
              <a:r>
                <a:rPr lang="zh-CN" altLang="en-US" sz="2000" dirty="0">
                  <a:latin typeface="Arial" panose="020B0604020202020204" pitchFamily="34" charset="0"/>
                  <a:ea typeface="宋体" panose="02010600030101010101" pitchFamily="2" charset="-122"/>
                </a:rPr>
                <a:t>粮食战争：市场、权力和世界食物体系的隐形战争</a:t>
              </a:r>
              <a:r>
                <a:rPr lang="en-US" altLang="x-none" sz="2000" dirty="0">
                  <a:latin typeface="Arial" panose="020B0604020202020204" pitchFamily="34" charset="0"/>
                  <a:ea typeface="宋体" panose="02010600030101010101" pitchFamily="2" charset="-122"/>
                </a:rPr>
                <a:t>》</a:t>
              </a:r>
              <a:r>
                <a:rPr lang="zh-CN" altLang="en-US" sz="2000" dirty="0">
                  <a:latin typeface="Arial" panose="020B0604020202020204" pitchFamily="34" charset="0"/>
                  <a:ea typeface="宋体" panose="02010600030101010101" pitchFamily="2" charset="-122"/>
                </a:rPr>
                <a:t>（［美］威廉</a:t>
              </a:r>
              <a:r>
                <a:rPr lang="en-US" altLang="x-none" sz="2000" dirty="0">
                  <a:latin typeface="Arial" panose="020B0604020202020204" pitchFamily="34" charset="0"/>
                  <a:ea typeface="宋体" panose="02010600030101010101" pitchFamily="2" charset="-122"/>
                </a:rPr>
                <a:t>·</a:t>
              </a:r>
              <a:r>
                <a:rPr lang="zh-CN" altLang="en-US" sz="2000" dirty="0">
                  <a:latin typeface="Arial" panose="020B0604020202020204" pitchFamily="34" charset="0"/>
                  <a:ea typeface="宋体" panose="02010600030101010101" pitchFamily="2" charset="-122"/>
                </a:rPr>
                <a:t>恩道尔）</a:t>
              </a:r>
              <a:endParaRPr lang="zh-CN" altLang="en-US" sz="2000" dirty="0">
                <a:latin typeface="Arial" panose="020B0604020202020204" pitchFamily="34" charset="0"/>
                <a:ea typeface="宋体" panose="02010600030101010101" pitchFamily="2" charset="-122"/>
              </a:endParaRPr>
            </a:p>
          </p:txBody>
        </p:sp>
        <p:pic>
          <p:nvPicPr>
            <p:cNvPr id="15365" name="Picture 5"/>
            <p:cNvPicPr>
              <a:picLocks noChangeAspect="1"/>
            </p:cNvPicPr>
            <p:nvPr/>
          </p:nvPicPr>
          <p:blipFill>
            <a:blip r:embed="rId1"/>
            <a:stretch>
              <a:fillRect/>
            </a:stretch>
          </p:blipFill>
          <p:spPr>
            <a:xfrm>
              <a:off x="794" y="0"/>
              <a:ext cx="4498" cy="5104"/>
            </a:xfrm>
            <a:prstGeom prst="rect">
              <a:avLst/>
            </a:prstGeom>
            <a:noFill/>
            <a:ln w="9525">
              <a:noFill/>
            </a:ln>
          </p:spPr>
        </p:pic>
      </p:grpSp>
      <p:sp>
        <p:nvSpPr>
          <p:cNvPr id="15366" name="Text Box 6"/>
          <p:cNvSpPr txBox="1"/>
          <p:nvPr/>
        </p:nvSpPr>
        <p:spPr>
          <a:xfrm>
            <a:off x="4384675" y="2384425"/>
            <a:ext cx="4433888" cy="3959225"/>
          </a:xfrm>
          <a:prstGeom prst="rect">
            <a:avLst/>
          </a:prstGeom>
          <a:noFill/>
          <a:ln w="9525">
            <a:noFill/>
          </a:ln>
        </p:spPr>
        <p:txBody>
          <a:bodyPr lIns="104140" tIns="50165" rIns="104140" bIns="50165" anchor="ctr"/>
          <a:p>
            <a:pPr lvl="0" indent="0" eaLnBrk="0" hangingPunct="0">
              <a:lnSpc>
                <a:spcPct val="120000"/>
              </a:lnSpc>
            </a:pPr>
            <a:r>
              <a:rPr lang="zh-CN" altLang="en-US" sz="2000" dirty="0">
                <a:latin typeface="Arial" panose="020B0604020202020204" pitchFamily="34" charset="0"/>
                <a:ea typeface="宋体" panose="02010600030101010101" pitchFamily="2" charset="-122"/>
                <a:sym typeface="Arial" panose="020B0604020202020204" pitchFamily="34" charset="0"/>
              </a:rPr>
              <a:t>       恩道尔认为，某些权势集团正试图通过粮食控制世界。这些“权势集团”包括全球粮食巨头和美国政府。</a:t>
            </a:r>
            <a:endParaRPr lang="zh-CN" altLang="en-US" sz="2000" dirty="0">
              <a:latin typeface="Arial" panose="020B0604020202020204" pitchFamily="34" charset="0"/>
              <a:ea typeface="宋体" panose="02010600030101010101" pitchFamily="2" charset="-122"/>
              <a:sym typeface="Arial" panose="020B0604020202020204" pitchFamily="34" charset="0"/>
            </a:endParaRPr>
          </a:p>
          <a:p>
            <a:pPr lvl="0" indent="0" eaLnBrk="0" hangingPunct="0">
              <a:lnSpc>
                <a:spcPct val="120000"/>
              </a:lnSpc>
            </a:pPr>
            <a:r>
              <a:rPr lang="zh-CN" altLang="en-US" sz="2000" dirty="0">
                <a:latin typeface="Arial" panose="020B0604020202020204" pitchFamily="34" charset="0"/>
                <a:ea typeface="宋体" panose="02010600030101010101" pitchFamily="2" charset="-122"/>
                <a:sym typeface="Arial" panose="020B0604020202020204" pitchFamily="34" charset="0"/>
              </a:rPr>
              <a:t>       金融危机不过是洗劫你的钱包，而粮食危机却可能是一场谋杀。</a:t>
            </a:r>
            <a:endParaRPr lang="zh-CN" altLang="en-US" sz="2000" dirty="0">
              <a:latin typeface="Arial" panose="020B0604020202020204" pitchFamily="34" charset="0"/>
              <a:ea typeface="宋体" panose="02010600030101010101" pitchFamily="2" charset="-122"/>
              <a:sym typeface="Arial" panose="020B0604020202020204" pitchFamily="34" charset="0"/>
            </a:endParaRPr>
          </a:p>
          <a:p>
            <a:pPr lvl="0" indent="0" eaLnBrk="0" hangingPunct="0">
              <a:lnSpc>
                <a:spcPct val="120000"/>
              </a:lnSpc>
            </a:pPr>
            <a:r>
              <a:rPr lang="zh-CN" altLang="en-US" sz="2000" dirty="0">
                <a:latin typeface="Arial" panose="020B0604020202020204" pitchFamily="34" charset="0"/>
                <a:ea typeface="宋体" panose="02010600030101010101" pitchFamily="2" charset="-122"/>
                <a:sym typeface="Arial" panose="020B0604020202020204" pitchFamily="34" charset="0"/>
              </a:rPr>
              <a:t>        所谓粮食危机，就是一场富国通过不合理的“国际规则”，向穷国转嫁经济危机的财富掠夺，它不是流血的战争，但结果可能比流血更残酷。这不是阴谋，是公开的阳谋。</a:t>
            </a:r>
            <a:endParaRPr lang="zh-CN" altLang="en-US" sz="2000" dirty="0">
              <a:latin typeface="Arial" panose="020B0604020202020204" pitchFamily="34" charset="0"/>
              <a:ea typeface="宋体" panose="02010600030101010101" pitchFamily="2" charset="-122"/>
              <a:sym typeface="Arial" panose="020B0604020202020204" pitchFamily="34" charset="0"/>
            </a:endParaRPr>
          </a:p>
        </p:txBody>
      </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6257" name="图片 2"/>
          <p:cNvPicPr>
            <a:picLocks noChangeAspect="1"/>
          </p:cNvPicPr>
          <p:nvPr/>
        </p:nvPicPr>
        <p:blipFill>
          <a:blip r:embed="rId1"/>
          <a:stretch>
            <a:fillRect/>
          </a:stretch>
        </p:blipFill>
        <p:spPr>
          <a:xfrm>
            <a:off x="2392363" y="1419225"/>
            <a:ext cx="6550025" cy="4946650"/>
          </a:xfrm>
          <a:prstGeom prst="rect">
            <a:avLst/>
          </a:prstGeom>
          <a:noFill/>
          <a:ln w="9525">
            <a:noFill/>
          </a:ln>
        </p:spPr>
      </p:pic>
      <p:pic>
        <p:nvPicPr>
          <p:cNvPr id="96258" name="图片 1"/>
          <p:cNvPicPr>
            <a:picLocks noChangeAspect="1"/>
          </p:cNvPicPr>
          <p:nvPr/>
        </p:nvPicPr>
        <p:blipFill>
          <a:blip r:embed="rId2"/>
          <a:stretch>
            <a:fillRect/>
          </a:stretch>
        </p:blipFill>
        <p:spPr>
          <a:xfrm>
            <a:off x="57150" y="279400"/>
            <a:ext cx="2935288" cy="2009775"/>
          </a:xfrm>
          <a:prstGeom prst="rect">
            <a:avLst/>
          </a:prstGeom>
          <a:noFill/>
          <a:ln w="9525">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7281" name="图片 3"/>
          <p:cNvPicPr>
            <a:picLocks noChangeAspect="1"/>
          </p:cNvPicPr>
          <p:nvPr/>
        </p:nvPicPr>
        <p:blipFill>
          <a:blip r:embed="rId1"/>
          <a:stretch>
            <a:fillRect/>
          </a:stretch>
        </p:blipFill>
        <p:spPr>
          <a:xfrm>
            <a:off x="3343275" y="2428875"/>
            <a:ext cx="5600700" cy="3867150"/>
          </a:xfrm>
          <a:prstGeom prst="rect">
            <a:avLst/>
          </a:prstGeom>
          <a:noFill/>
          <a:ln w="9525">
            <a:noFill/>
          </a:ln>
        </p:spPr>
      </p:pic>
      <p:pic>
        <p:nvPicPr>
          <p:cNvPr id="97282" name="图片 1"/>
          <p:cNvPicPr>
            <a:picLocks noChangeAspect="1"/>
          </p:cNvPicPr>
          <p:nvPr/>
        </p:nvPicPr>
        <p:blipFill>
          <a:blip r:embed="rId2"/>
          <a:stretch>
            <a:fillRect/>
          </a:stretch>
        </p:blipFill>
        <p:spPr>
          <a:xfrm>
            <a:off x="57150" y="279400"/>
            <a:ext cx="2935288" cy="2009775"/>
          </a:xfrm>
          <a:prstGeom prst="rect">
            <a:avLst/>
          </a:prstGeom>
          <a:noFill/>
          <a:ln w="9525">
            <a:noFill/>
          </a:ln>
        </p:spPr>
      </p:pic>
      <p:pic>
        <p:nvPicPr>
          <p:cNvPr id="97283" name="图片 2"/>
          <p:cNvPicPr>
            <a:picLocks noChangeAspect="1"/>
          </p:cNvPicPr>
          <p:nvPr/>
        </p:nvPicPr>
        <p:blipFill>
          <a:blip r:embed="rId3"/>
          <a:stretch>
            <a:fillRect/>
          </a:stretch>
        </p:blipFill>
        <p:spPr>
          <a:xfrm>
            <a:off x="3343275" y="1419225"/>
            <a:ext cx="5599113" cy="1009650"/>
          </a:xfrm>
          <a:prstGeom prst="rect">
            <a:avLst/>
          </a:prstGeom>
          <a:noFill/>
          <a:ln w="9525">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8305" name="图片 4"/>
          <p:cNvPicPr>
            <a:picLocks noChangeAspect="1"/>
          </p:cNvPicPr>
          <p:nvPr/>
        </p:nvPicPr>
        <p:blipFill>
          <a:blip r:embed="rId1"/>
          <a:stretch>
            <a:fillRect/>
          </a:stretch>
        </p:blipFill>
        <p:spPr>
          <a:xfrm>
            <a:off x="3351213" y="2505075"/>
            <a:ext cx="5591175" cy="4029075"/>
          </a:xfrm>
          <a:prstGeom prst="rect">
            <a:avLst/>
          </a:prstGeom>
          <a:noFill/>
          <a:ln w="9525">
            <a:noFill/>
          </a:ln>
        </p:spPr>
      </p:pic>
      <p:pic>
        <p:nvPicPr>
          <p:cNvPr id="98306" name="图片 1"/>
          <p:cNvPicPr>
            <a:picLocks noChangeAspect="1"/>
          </p:cNvPicPr>
          <p:nvPr/>
        </p:nvPicPr>
        <p:blipFill>
          <a:blip r:embed="rId2"/>
          <a:stretch>
            <a:fillRect/>
          </a:stretch>
        </p:blipFill>
        <p:spPr>
          <a:xfrm>
            <a:off x="57150" y="279400"/>
            <a:ext cx="2935288" cy="2009775"/>
          </a:xfrm>
          <a:prstGeom prst="rect">
            <a:avLst/>
          </a:prstGeom>
          <a:noFill/>
          <a:ln w="9525">
            <a:noFill/>
          </a:ln>
        </p:spPr>
      </p:pic>
      <p:pic>
        <p:nvPicPr>
          <p:cNvPr id="98307" name="图片 2"/>
          <p:cNvPicPr>
            <a:picLocks noChangeAspect="1"/>
          </p:cNvPicPr>
          <p:nvPr/>
        </p:nvPicPr>
        <p:blipFill>
          <a:blip r:embed="rId3"/>
          <a:stretch>
            <a:fillRect/>
          </a:stretch>
        </p:blipFill>
        <p:spPr>
          <a:xfrm>
            <a:off x="3343275" y="1419225"/>
            <a:ext cx="5599113" cy="1009650"/>
          </a:xfrm>
          <a:prstGeom prst="rect">
            <a:avLst/>
          </a:prstGeom>
          <a:noFill/>
          <a:ln w="9525">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9329" name="图片 1"/>
          <p:cNvPicPr>
            <a:picLocks noChangeAspect="1"/>
          </p:cNvPicPr>
          <p:nvPr/>
        </p:nvPicPr>
        <p:blipFill>
          <a:blip r:embed="rId1"/>
          <a:stretch>
            <a:fillRect/>
          </a:stretch>
        </p:blipFill>
        <p:spPr>
          <a:xfrm>
            <a:off x="57150" y="279400"/>
            <a:ext cx="2935288" cy="2009775"/>
          </a:xfrm>
          <a:prstGeom prst="rect">
            <a:avLst/>
          </a:prstGeom>
          <a:noFill/>
          <a:ln w="9525">
            <a:noFill/>
          </a:ln>
        </p:spPr>
      </p:pic>
      <p:pic>
        <p:nvPicPr>
          <p:cNvPr id="99330" name="图片 2"/>
          <p:cNvPicPr>
            <a:picLocks noChangeAspect="1"/>
          </p:cNvPicPr>
          <p:nvPr/>
        </p:nvPicPr>
        <p:blipFill>
          <a:blip r:embed="rId2"/>
          <a:stretch>
            <a:fillRect/>
          </a:stretch>
        </p:blipFill>
        <p:spPr>
          <a:xfrm>
            <a:off x="3343275" y="1419225"/>
            <a:ext cx="5599113" cy="1009650"/>
          </a:xfrm>
          <a:prstGeom prst="rect">
            <a:avLst/>
          </a:prstGeom>
          <a:noFill/>
          <a:ln w="9525">
            <a:noFill/>
          </a:ln>
        </p:spPr>
      </p:pic>
      <p:pic>
        <p:nvPicPr>
          <p:cNvPr id="99331" name="图片 3"/>
          <p:cNvPicPr>
            <a:picLocks noChangeAspect="1"/>
          </p:cNvPicPr>
          <p:nvPr/>
        </p:nvPicPr>
        <p:blipFill>
          <a:blip r:embed="rId3"/>
          <a:srcRect r="-133"/>
          <a:stretch>
            <a:fillRect/>
          </a:stretch>
        </p:blipFill>
        <p:spPr>
          <a:xfrm>
            <a:off x="3343275" y="2495550"/>
            <a:ext cx="5599113" cy="3873500"/>
          </a:xfrm>
          <a:prstGeom prst="rect">
            <a:avLst/>
          </a:prstGeom>
          <a:noFill/>
          <a:ln w="9525">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1378"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三、现代农业</a:t>
            </a:r>
            <a:endParaRPr lang="zh-CN" altLang="en-US" sz="2800" dirty="0">
              <a:solidFill>
                <a:schemeClr val="tx2"/>
              </a:solidFill>
              <a:latin typeface="Verdana" panose="020B0604030504040204" pitchFamily="2" charset="0"/>
              <a:ea typeface="黑体" panose="02010600030101010101" pitchFamily="1" charset="-122"/>
            </a:endParaRPr>
          </a:p>
        </p:txBody>
      </p:sp>
      <p:sp>
        <p:nvSpPr>
          <p:cNvPr id="84995" name="Text Box 10"/>
          <p:cNvSpPr txBox="1"/>
          <p:nvPr/>
        </p:nvSpPr>
        <p:spPr>
          <a:xfrm>
            <a:off x="612775" y="2162175"/>
            <a:ext cx="7920038" cy="3327400"/>
          </a:xfrm>
          <a:prstGeom prst="rect">
            <a:avLst/>
          </a:prstGeom>
          <a:gradFill rotWithShape="1">
            <a:gsLst>
              <a:gs pos="0">
                <a:schemeClr val="bg1"/>
              </a:gs>
              <a:gs pos="100000">
                <a:srgbClr val="DDDDDD"/>
              </a:gs>
            </a:gsLst>
            <a:lin ang="5400000" scaled="1"/>
            <a:tileRect/>
          </a:gradFill>
          <a:ln w="9525" cap="flat" cmpd="sng">
            <a:solidFill>
              <a:schemeClr val="bg2"/>
            </a:solidFill>
            <a:prstDash val="solid"/>
            <a:miter/>
            <a:headEnd type="none" w="med" len="med"/>
            <a:tailEnd type="none" w="med" len="med"/>
          </a:ln>
        </p:spPr>
        <p:txBody>
          <a:bodyPr lIns="90170" tIns="46990" rIns="90170" bIns="46990" anchor="ctr">
            <a:spAutoFit/>
          </a:bodyPr>
          <a:p>
            <a:pPr lvl="0" indent="0">
              <a:lnSpc>
                <a:spcPct val="150000"/>
              </a:lnSpc>
            </a:pPr>
            <a:r>
              <a:rPr lang="zh-CN" altLang="en-US" sz="2800" dirty="0">
                <a:latin typeface="黑体" panose="02010600030101010101" pitchFamily="1" charset="-122"/>
                <a:ea typeface="黑体" panose="02010600030101010101" pitchFamily="1" charset="-122"/>
              </a:rPr>
              <a:t>现代农业是</a:t>
            </a:r>
            <a:r>
              <a:rPr lang="en-US" altLang="x-none" sz="2800" dirty="0">
                <a:latin typeface="黑体" panose="02010600030101010101" pitchFamily="1" charset="-122"/>
                <a:ea typeface="黑体" panose="02010600030101010101" pitchFamily="1" charset="-122"/>
              </a:rPr>
              <a:t>:</a:t>
            </a:r>
            <a:endParaRPr lang="en-US" altLang="x-none" sz="2800" dirty="0">
              <a:latin typeface="黑体" panose="02010600030101010101" pitchFamily="1" charset="-122"/>
              <a:ea typeface="黑体" panose="02010600030101010101" pitchFamily="1" charset="-122"/>
            </a:endParaRPr>
          </a:p>
          <a:p>
            <a:pPr lvl="0" indent="0">
              <a:lnSpc>
                <a:spcPct val="150000"/>
              </a:lnSpc>
            </a:pPr>
            <a:r>
              <a:rPr lang="en-US" altLang="x-none" sz="2800" dirty="0">
                <a:latin typeface="宋体" panose="02010600030101010101" pitchFamily="2" charset="-122"/>
                <a:ea typeface="宋体" panose="02010600030101010101" pitchFamily="2" charset="-122"/>
              </a:rPr>
              <a:t>    </a:t>
            </a:r>
            <a:r>
              <a:rPr lang="zh-CN" altLang="en-US" sz="2800" dirty="0">
                <a:latin typeface="宋体" panose="02010600030101010101" pitchFamily="2" charset="-122"/>
                <a:ea typeface="宋体" panose="02010600030101010101" pitchFamily="2" charset="-122"/>
              </a:rPr>
              <a:t>以现代发展理念为指导，不断引进新的生产要素和先进现代经营管理方式，用现代科学技术、现代物质装备、现代产业组织制度和管理手段来经营的新型农业形态</a:t>
            </a:r>
            <a:r>
              <a:rPr lang="zh-CN" altLang="en-US" sz="2800" dirty="0">
                <a:latin typeface="楷体_GB2312" panose="02010609030101010101" pitchFamily="1" charset="-122"/>
                <a:ea typeface="楷体_GB2312" panose="02010609030101010101" pitchFamily="1" charset="-122"/>
                <a:sym typeface="Arial" panose="020B0604020202020204" pitchFamily="34" charset="0"/>
              </a:rPr>
              <a:t>。</a:t>
            </a:r>
            <a:endParaRPr lang="zh-CN" altLang="en-US" sz="2800" dirty="0">
              <a:latin typeface="楷体_GB2312" panose="02010609030101010101" pitchFamily="1" charset="-122"/>
              <a:ea typeface="楷体_GB2312" panose="02010609030101010101" pitchFamily="1" charset="-122"/>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wipe(left)">
                                      <p:cBhvr>
                                        <p:cTn id="7" dur="1000"/>
                                        <p:tgtEl>
                                          <p:spTgt spid="8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Oval 36"/>
          <p:cNvSpPr/>
          <p:nvPr/>
        </p:nvSpPr>
        <p:spPr>
          <a:xfrm>
            <a:off x="3054350" y="5600700"/>
            <a:ext cx="1536700" cy="436563"/>
          </a:xfrm>
          <a:prstGeom prst="ellipse">
            <a:avLst/>
          </a:prstGeom>
          <a:gradFill rotWithShape="1">
            <a:gsLst>
              <a:gs pos="0">
                <a:schemeClr val="bg2"/>
              </a:gs>
              <a:gs pos="100000">
                <a:schemeClr val="bg1"/>
              </a:gs>
            </a:gsLst>
            <a:path path="shape">
              <a:fillToRect l="50000" t="50000" r="50000" b="50000"/>
            </a:path>
            <a:tileRect/>
          </a:gradFill>
          <a:ln w="9525">
            <a:noFill/>
          </a:ln>
        </p:spPr>
        <p:txBody>
          <a:bodyPr wrap="none" anchor="ctr"/>
          <a:p>
            <a:pPr lvl="0" indent="0" algn="ctr"/>
            <a:endParaRPr lang="zh-CN" altLang="en-US" sz="2100" dirty="0">
              <a:latin typeface="宋体" panose="02010600030101010101" pitchFamily="2" charset="-122"/>
              <a:ea typeface="宋体" panose="02010600030101010101" pitchFamily="2" charset="-122"/>
            </a:endParaRPr>
          </a:p>
        </p:txBody>
      </p:sp>
      <p:sp>
        <p:nvSpPr>
          <p:cNvPr id="86019" name="Oval 36"/>
          <p:cNvSpPr/>
          <p:nvPr/>
        </p:nvSpPr>
        <p:spPr>
          <a:xfrm>
            <a:off x="5421313" y="5594350"/>
            <a:ext cx="1536700" cy="436563"/>
          </a:xfrm>
          <a:prstGeom prst="ellipse">
            <a:avLst/>
          </a:prstGeom>
          <a:gradFill rotWithShape="1">
            <a:gsLst>
              <a:gs pos="0">
                <a:schemeClr val="bg2"/>
              </a:gs>
              <a:gs pos="100000">
                <a:schemeClr val="bg1"/>
              </a:gs>
            </a:gsLst>
            <a:path path="shape">
              <a:fillToRect l="50000" t="50000" r="50000" b="50000"/>
            </a:path>
            <a:tileRect/>
          </a:gradFill>
          <a:ln w="9525">
            <a:noFill/>
          </a:ln>
        </p:spPr>
        <p:txBody>
          <a:bodyPr wrap="none" anchor="ctr"/>
          <a:p>
            <a:pPr lvl="0" indent="0" algn="ctr"/>
            <a:endParaRPr lang="zh-CN" altLang="en-US" sz="2100" dirty="0">
              <a:latin typeface="宋体" panose="02010600030101010101" pitchFamily="2" charset="-122"/>
              <a:ea typeface="宋体" panose="02010600030101010101" pitchFamily="2" charset="-122"/>
            </a:endParaRPr>
          </a:p>
        </p:txBody>
      </p:sp>
      <p:sp>
        <p:nvSpPr>
          <p:cNvPr id="102403" name="AutoShape 2"/>
          <p:cNvSpPr/>
          <p:nvPr/>
        </p:nvSpPr>
        <p:spPr>
          <a:xfrm>
            <a:off x="1998663" y="1371600"/>
            <a:ext cx="5207000" cy="2576513"/>
          </a:xfrm>
          <a:prstGeom prst="upArrow">
            <a:avLst>
              <a:gd name="adj1" fmla="val 57824"/>
              <a:gd name="adj2" fmla="val 54282"/>
            </a:avLst>
          </a:prstGeom>
          <a:gradFill rotWithShape="1">
            <a:gsLst>
              <a:gs pos="0">
                <a:schemeClr val="bg2"/>
              </a:gs>
              <a:gs pos="100000">
                <a:srgbClr val="FFFFFF"/>
              </a:gs>
            </a:gsLst>
            <a:lin ang="5400000" scaled="1"/>
            <a:tileRect/>
          </a:gradFill>
          <a:ln w="9525">
            <a:noFill/>
          </a:ln>
        </p:spPr>
        <p:txBody>
          <a:bodyPr wrap="none" anchor="ctr"/>
          <a:p>
            <a:pPr lvl="0" indent="0"/>
            <a:endParaRPr lang="zh-CN" altLang="en-US" dirty="0">
              <a:latin typeface="Arial" panose="020B0604020202020204" pitchFamily="34" charset="0"/>
              <a:ea typeface="宋体" panose="02010600030101010101" pitchFamily="2" charset="-122"/>
            </a:endParaRPr>
          </a:p>
        </p:txBody>
      </p:sp>
      <p:grpSp>
        <p:nvGrpSpPr>
          <p:cNvPr id="102404" name="Group 4"/>
          <p:cNvGrpSpPr/>
          <p:nvPr/>
        </p:nvGrpSpPr>
        <p:grpSpPr>
          <a:xfrm>
            <a:off x="1668463" y="438150"/>
            <a:ext cx="5948362" cy="539750"/>
            <a:chOff x="0" y="0"/>
            <a:chExt cx="3434" cy="340"/>
          </a:xfrm>
        </p:grpSpPr>
        <p:sp>
          <p:nvSpPr>
            <p:cNvPr id="86022" name="AutoShape 5"/>
            <p:cNvSpPr/>
            <p:nvPr/>
          </p:nvSpPr>
          <p:spPr>
            <a:xfrm>
              <a:off x="0" y="0"/>
              <a:ext cx="3434" cy="340"/>
            </a:xfrm>
            <a:prstGeom prst="roundRect">
              <a:avLst>
                <a:gd name="adj" fmla="val 50000"/>
              </a:avLst>
            </a:prstGeom>
            <a:gradFill rotWithShape="1">
              <a:gsLst>
                <a:gs pos="0">
                  <a:srgbClr val="82A9D8"/>
                </a:gs>
                <a:gs pos="50000">
                  <a:schemeClr val="hlink"/>
                </a:gs>
                <a:gs pos="100000">
                  <a:srgbClr val="82A9D8"/>
                </a:gs>
              </a:gsLst>
              <a:lin ang="0" scaled="1"/>
              <a:tileRect/>
            </a:gradFill>
            <a:ln w="38100" cap="flat" cmpd="sng">
              <a:solidFill>
                <a:srgbClr val="FFFFFF"/>
              </a:solidFill>
              <a:prstDash val="solid"/>
              <a:headEnd type="none" w="med" len="med"/>
              <a:tailEnd type="none" w="med" len="med"/>
            </a:ln>
            <a:effectLst>
              <a:outerShdw dist="63500" dir="3187806" algn="ctr" rotWithShape="0">
                <a:srgbClr val="001D3A"/>
              </a:outerShdw>
            </a:effectLst>
          </p:spPr>
          <p:txBody>
            <a:bodyPr wrap="none" anchor="ctr"/>
            <a:p>
              <a:pPr lvl="0" algn="ctr" eaLnBrk="0" fontAlgn="base" hangingPunct="0"/>
              <a:endParaRPr lang="zh-CN" altLang="en-US" sz="2800" strike="noStrike" noProof="1" dirty="0">
                <a:solidFill>
                  <a:schemeClr val="bg1"/>
                </a:solidFill>
                <a:effectLst>
                  <a:outerShdw blurRad="38100" dist="38100" dir="2700000">
                    <a:srgbClr val="C0C0C0"/>
                  </a:outerShdw>
                </a:effectLst>
                <a:latin typeface="黑体" panose="02010600030101010101" pitchFamily="1" charset="-122"/>
                <a:ea typeface="黑体" panose="02010600030101010101" pitchFamily="1" charset="-122"/>
              </a:endParaRPr>
            </a:p>
          </p:txBody>
        </p:sp>
        <p:sp>
          <p:nvSpPr>
            <p:cNvPr id="86023" name="Text Box 6"/>
            <p:cNvSpPr txBox="1"/>
            <p:nvPr/>
          </p:nvSpPr>
          <p:spPr>
            <a:xfrm>
              <a:off x="0" y="7"/>
              <a:ext cx="3348" cy="330"/>
            </a:xfrm>
            <a:prstGeom prst="rect">
              <a:avLst/>
            </a:prstGeom>
            <a:noFill/>
            <a:ln w="9525">
              <a:noFill/>
            </a:ln>
          </p:spPr>
          <p:txBody>
            <a:bodyPr anchor="t">
              <a:spAutoFit/>
            </a:bodyPr>
            <a:p>
              <a:pPr lvl="0" algn="ctr" fontAlgn="base">
                <a:spcBef>
                  <a:spcPct val="20000"/>
                </a:spcBef>
                <a:buClr>
                  <a:schemeClr val="hlink"/>
                </a:buClr>
                <a:buSzPct val="70000"/>
                <a:buFont typeface="Wingdings" panose="05000000000000000000" pitchFamily="2" charset="2"/>
                <a:buNone/>
              </a:pPr>
              <a:r>
                <a:rPr lang="zh-CN" altLang="en-US" sz="28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现代农业的七个主要特征</a:t>
              </a:r>
              <a:endParaRPr lang="zh-CN" altLang="en-US" sz="28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endParaRPr>
            </a:p>
          </p:txBody>
        </p:sp>
      </p:grpSp>
      <p:sp>
        <p:nvSpPr>
          <p:cNvPr id="86024" name="Oval 11"/>
          <p:cNvSpPr/>
          <p:nvPr/>
        </p:nvSpPr>
        <p:spPr>
          <a:xfrm>
            <a:off x="6294438" y="4017963"/>
            <a:ext cx="1535112" cy="436562"/>
          </a:xfrm>
          <a:prstGeom prst="ellipse">
            <a:avLst/>
          </a:prstGeom>
          <a:gradFill rotWithShape="1">
            <a:gsLst>
              <a:gs pos="0">
                <a:schemeClr val="bg2"/>
              </a:gs>
              <a:gs pos="100000">
                <a:schemeClr val="bg1"/>
              </a:gs>
            </a:gsLst>
            <a:path path="shape">
              <a:fillToRect l="50000" t="50000" r="50000" b="50000"/>
            </a:path>
            <a:tileRect/>
          </a:gradFill>
          <a:ln w="9525">
            <a:noFill/>
          </a:ln>
        </p:spPr>
        <p:txBody>
          <a:bodyPr wrap="none" anchor="ctr"/>
          <a:p>
            <a:pPr lvl="0" indent="0" algn="ctr"/>
            <a:endParaRPr lang="zh-CN" altLang="en-US" sz="2100" dirty="0">
              <a:latin typeface="宋体" panose="02010600030101010101" pitchFamily="2" charset="-122"/>
              <a:ea typeface="宋体" panose="02010600030101010101" pitchFamily="2" charset="-122"/>
            </a:endParaRPr>
          </a:p>
        </p:txBody>
      </p:sp>
      <p:sp>
        <p:nvSpPr>
          <p:cNvPr id="86025" name="Oval 16"/>
          <p:cNvSpPr/>
          <p:nvPr/>
        </p:nvSpPr>
        <p:spPr>
          <a:xfrm>
            <a:off x="4038600" y="4083050"/>
            <a:ext cx="1536700" cy="436563"/>
          </a:xfrm>
          <a:prstGeom prst="ellipse">
            <a:avLst/>
          </a:prstGeom>
          <a:gradFill rotWithShape="1">
            <a:gsLst>
              <a:gs pos="0">
                <a:schemeClr val="bg2"/>
              </a:gs>
              <a:gs pos="100000">
                <a:schemeClr val="bg1"/>
              </a:gs>
            </a:gsLst>
            <a:path path="shape">
              <a:fillToRect l="50000" t="50000" r="50000" b="50000"/>
            </a:path>
            <a:tileRect/>
          </a:gradFill>
          <a:ln w="9525">
            <a:noFill/>
          </a:ln>
        </p:spPr>
        <p:txBody>
          <a:bodyPr wrap="none" anchor="ctr"/>
          <a:p>
            <a:pPr lvl="0" indent="0" algn="ctr"/>
            <a:endParaRPr lang="zh-CN" altLang="en-US" sz="2100" dirty="0">
              <a:latin typeface="宋体" panose="02010600030101010101" pitchFamily="2" charset="-122"/>
              <a:ea typeface="宋体" panose="02010600030101010101" pitchFamily="2" charset="-122"/>
            </a:endParaRPr>
          </a:p>
        </p:txBody>
      </p:sp>
      <p:sp>
        <p:nvSpPr>
          <p:cNvPr id="86026" name="Oval 21"/>
          <p:cNvSpPr/>
          <p:nvPr/>
        </p:nvSpPr>
        <p:spPr>
          <a:xfrm>
            <a:off x="1747838" y="4025900"/>
            <a:ext cx="1536700" cy="436563"/>
          </a:xfrm>
          <a:prstGeom prst="ellipse">
            <a:avLst/>
          </a:prstGeom>
          <a:gradFill rotWithShape="1">
            <a:gsLst>
              <a:gs pos="0">
                <a:schemeClr val="bg2"/>
              </a:gs>
              <a:gs pos="100000">
                <a:schemeClr val="bg1"/>
              </a:gs>
            </a:gsLst>
            <a:path path="shape">
              <a:fillToRect l="50000" t="50000" r="50000" b="50000"/>
            </a:path>
            <a:tileRect/>
          </a:gradFill>
          <a:ln w="9525">
            <a:noFill/>
          </a:ln>
        </p:spPr>
        <p:txBody>
          <a:bodyPr wrap="none" anchor="ctr"/>
          <a:p>
            <a:pPr lvl="0" indent="0" algn="ctr"/>
            <a:endParaRPr lang="zh-CN" altLang="en-US" sz="2100" dirty="0">
              <a:latin typeface="宋体" panose="02010600030101010101" pitchFamily="2" charset="-122"/>
              <a:ea typeface="宋体" panose="02010600030101010101" pitchFamily="2" charset="-122"/>
            </a:endParaRPr>
          </a:p>
        </p:txBody>
      </p:sp>
      <p:sp>
        <p:nvSpPr>
          <p:cNvPr id="86027" name="Oval 26"/>
          <p:cNvSpPr/>
          <p:nvPr/>
        </p:nvSpPr>
        <p:spPr>
          <a:xfrm>
            <a:off x="919163" y="5730875"/>
            <a:ext cx="1536700" cy="436563"/>
          </a:xfrm>
          <a:prstGeom prst="ellipse">
            <a:avLst/>
          </a:prstGeom>
          <a:gradFill rotWithShape="1">
            <a:gsLst>
              <a:gs pos="0">
                <a:schemeClr val="bg2"/>
              </a:gs>
              <a:gs pos="100000">
                <a:schemeClr val="bg1"/>
              </a:gs>
            </a:gsLst>
            <a:path path="shape">
              <a:fillToRect l="50000" t="50000" r="50000" b="50000"/>
            </a:path>
            <a:tileRect/>
          </a:gradFill>
          <a:ln w="9525">
            <a:noFill/>
          </a:ln>
        </p:spPr>
        <p:txBody>
          <a:bodyPr wrap="none" anchor="ctr"/>
          <a:p>
            <a:pPr lvl="0" indent="0" algn="ctr"/>
            <a:endParaRPr lang="zh-CN" altLang="en-US" sz="2100" dirty="0">
              <a:latin typeface="Arial" panose="020B0604020202020204" pitchFamily="34" charset="0"/>
              <a:ea typeface="宋体" panose="02010600030101010101" pitchFamily="2" charset="-122"/>
            </a:endParaRPr>
          </a:p>
        </p:txBody>
      </p:sp>
      <p:grpSp>
        <p:nvGrpSpPr>
          <p:cNvPr id="102411" name="组合 4"/>
          <p:cNvGrpSpPr/>
          <p:nvPr/>
        </p:nvGrpSpPr>
        <p:grpSpPr>
          <a:xfrm>
            <a:off x="447675" y="4121150"/>
            <a:ext cx="1843088" cy="1706563"/>
            <a:chOff x="0" y="0"/>
            <a:chExt cx="1843087" cy="1706562"/>
          </a:xfrm>
        </p:grpSpPr>
        <p:grpSp>
          <p:nvGrpSpPr>
            <p:cNvPr id="102412" name="Group 12"/>
            <p:cNvGrpSpPr/>
            <p:nvPr/>
          </p:nvGrpSpPr>
          <p:grpSpPr>
            <a:xfrm>
              <a:off x="100478" y="0"/>
              <a:ext cx="1625600" cy="1706562"/>
              <a:chOff x="0" y="0"/>
              <a:chExt cx="1680" cy="1680"/>
            </a:xfrm>
          </p:grpSpPr>
          <p:sp>
            <p:nvSpPr>
              <p:cNvPr id="102413" name="Oval 13"/>
              <p:cNvSpPr/>
              <p:nvPr/>
            </p:nvSpPr>
            <p:spPr>
              <a:xfrm>
                <a:off x="0" y="0"/>
                <a:ext cx="1680" cy="1680"/>
              </a:xfrm>
              <a:prstGeom prst="ellipse">
                <a:avLst/>
              </a:prstGeom>
              <a:gradFill rotWithShape="1">
                <a:gsLst>
                  <a:gs pos="0">
                    <a:schemeClr val="folHlink"/>
                  </a:gs>
                  <a:gs pos="100000">
                    <a:srgbClr val="2B193E"/>
                  </a:gs>
                </a:gsLst>
                <a:lin ang="5400000" scaled="1"/>
                <a:tileRect/>
              </a:gradFill>
              <a:ln w="9525">
                <a:noFill/>
              </a:ln>
            </p:spPr>
            <p:txBody>
              <a:bodyPr wrap="none" anchor="ctr"/>
              <a:p>
                <a:pPr lvl="0" indent="0"/>
                <a:endParaRPr lang="zh-CN" altLang="en-US" sz="2400" dirty="0">
                  <a:latin typeface="黑体" panose="02010600030101010101" pitchFamily="1" charset="-122"/>
                  <a:ea typeface="黑体" panose="02010600030101010101" pitchFamily="1" charset="-122"/>
                </a:endParaRPr>
              </a:p>
            </p:txBody>
          </p:sp>
          <p:sp>
            <p:nvSpPr>
              <p:cNvPr id="102414" name="Freeform 14"/>
              <p:cNvSpPr/>
              <p:nvPr/>
            </p:nvSpPr>
            <p:spPr>
              <a:xfrm>
                <a:off x="171" y="0"/>
                <a:ext cx="1296" cy="634"/>
              </a:xfrm>
              <a:custGeom>
                <a:avLst/>
                <a:gdLst/>
                <a:ahLst/>
                <a:cxnLst>
                  <a:cxn ang="0">
                    <a:pos x="1276" y="357"/>
                  </a:cxn>
                  <a:cxn ang="0">
                    <a:pos x="1292" y="394"/>
                  </a:cxn>
                  <a:cxn ang="0">
                    <a:pos x="1296" y="428"/>
                  </a:cxn>
                  <a:cxn ang="0">
                    <a:pos x="1290" y="459"/>
                  </a:cxn>
                  <a:cxn ang="0">
                    <a:pos x="1273" y="490"/>
                  </a:cxn>
                  <a:cxn ang="0">
                    <a:pos x="1248" y="516"/>
                  </a:cxn>
                  <a:cxn ang="0">
                    <a:pos x="1216" y="538"/>
                  </a:cxn>
                  <a:cxn ang="0">
                    <a:pos x="1173" y="559"/>
                  </a:cxn>
                  <a:cxn ang="0">
                    <a:pos x="1125" y="578"/>
                  </a:cxn>
                  <a:cxn ang="0">
                    <a:pos x="1071" y="594"/>
                  </a:cxn>
                  <a:cxn ang="0">
                    <a:pos x="1011" y="608"/>
                  </a:cxn>
                  <a:cxn ang="0">
                    <a:pos x="949" y="618"/>
                  </a:cxn>
                  <a:cxn ang="0">
                    <a:pos x="879" y="627"/>
                  </a:cxn>
                  <a:cxn ang="0">
                    <a:pos x="808" y="632"/>
                  </a:cxn>
                  <a:cxn ang="0">
                    <a:pos x="780" y="634"/>
                  </a:cxn>
                  <a:cxn ang="0">
                    <a:pos x="467" y="634"/>
                  </a:cxn>
                  <a:cxn ang="0">
                    <a:pos x="463" y="634"/>
                  </a:cxn>
                  <a:cxn ang="0">
                    <a:pos x="401" y="630"/>
                  </a:cxn>
                  <a:cxn ang="0">
                    <a:pos x="341" y="627"/>
                  </a:cxn>
                  <a:cxn ang="0">
                    <a:pos x="285" y="620"/>
                  </a:cxn>
                  <a:cxn ang="0">
                    <a:pos x="231" y="614"/>
                  </a:cxn>
                  <a:cxn ang="0">
                    <a:pos x="182" y="603"/>
                  </a:cxn>
                  <a:cxn ang="0">
                    <a:pos x="138" y="590"/>
                  </a:cxn>
                  <a:cxn ang="0">
                    <a:pos x="100" y="577"/>
                  </a:cxn>
                  <a:cxn ang="0">
                    <a:pos x="66" y="561"/>
                  </a:cxn>
                  <a:cxn ang="0">
                    <a:pos x="38" y="541"/>
                  </a:cxn>
                  <a:cxn ang="0">
                    <a:pos x="18" y="519"/>
                  </a:cxn>
                  <a:cxn ang="0">
                    <a:pos x="6" y="493"/>
                  </a:cxn>
                  <a:cxn ang="0">
                    <a:pos x="0" y="467"/>
                  </a:cxn>
                  <a:cxn ang="0">
                    <a:pos x="0" y="463"/>
                  </a:cxn>
                  <a:cxn ang="0">
                    <a:pos x="4" y="434"/>
                  </a:cxn>
                  <a:cxn ang="0">
                    <a:pos x="16" y="397"/>
                  </a:cxn>
                  <a:cxn ang="0">
                    <a:pos x="50" y="329"/>
                  </a:cxn>
                  <a:cxn ang="0">
                    <a:pos x="92" y="266"/>
                  </a:cxn>
                  <a:cxn ang="0">
                    <a:pos x="144" y="209"/>
                  </a:cxn>
                  <a:cxn ang="0">
                    <a:pos x="200" y="157"/>
                  </a:cxn>
                  <a:cxn ang="0">
                    <a:pos x="265" y="111"/>
                  </a:cxn>
                  <a:cxn ang="0">
                    <a:pos x="335" y="73"/>
                  </a:cxn>
                  <a:cxn ang="0">
                    <a:pos x="407" y="42"/>
                  </a:cxn>
                  <a:cxn ang="0">
                    <a:pos x="488" y="19"/>
                  </a:cxn>
                  <a:cxn ang="0">
                    <a:pos x="570" y="5"/>
                  </a:cxn>
                  <a:cxn ang="0">
                    <a:pos x="654" y="0"/>
                  </a:cxn>
                  <a:cxn ang="0">
                    <a:pos x="745" y="5"/>
                  </a:cxn>
                  <a:cxn ang="0">
                    <a:pos x="831" y="20"/>
                  </a:cxn>
                  <a:cxn ang="0">
                    <a:pos x="914" y="47"/>
                  </a:cxn>
                  <a:cxn ang="0">
                    <a:pos x="991" y="80"/>
                  </a:cxn>
                  <a:cxn ang="0">
                    <a:pos x="1062" y="122"/>
                  </a:cxn>
                  <a:cxn ang="0">
                    <a:pos x="1127" y="173"/>
                  </a:cxn>
                  <a:cxn ang="0">
                    <a:pos x="1185" y="228"/>
                  </a:cxn>
                  <a:cxn ang="0">
                    <a:pos x="1234" y="289"/>
                  </a:cxn>
                  <a:cxn ang="0">
                    <a:pos x="1276" y="357"/>
                  </a:cxn>
                </a:cxnLst>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folHlink"/>
                  </a:gs>
                </a:gsLst>
                <a:lin ang="5400000" scaled="1"/>
                <a:tileRect/>
              </a:gradFill>
              <a:ln w="9525">
                <a:noFill/>
              </a:ln>
            </p:spPr>
            <p:txBody>
              <a:bodyPr/>
              <a:p>
                <a:endParaRPr lang="zh-CN" altLang="en-US"/>
              </a:p>
            </p:txBody>
          </p:sp>
        </p:grpSp>
        <p:sp>
          <p:nvSpPr>
            <p:cNvPr id="86032" name="Text Box 35"/>
            <p:cNvSpPr txBox="1"/>
            <p:nvPr/>
          </p:nvSpPr>
          <p:spPr>
            <a:xfrm>
              <a:off x="0" y="481013"/>
              <a:ext cx="1843087" cy="831850"/>
            </a:xfrm>
            <a:prstGeom prst="rect">
              <a:avLst/>
            </a:prstGeom>
            <a:noFill/>
            <a:ln w="9525">
              <a:noFill/>
            </a:ln>
          </p:spPr>
          <p:txBody>
            <a:bodyPr anchor="t">
              <a:spAutoFit/>
            </a:bodyPr>
            <a:p>
              <a:pPr lvl="0" algn="ctr" eaLnBrk="0" fontAlgn="base" hangingPunct="0"/>
              <a:r>
                <a:rPr lang="en-US" altLang="x-none"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4</a:t>
              </a:r>
              <a:r>
                <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、生产服务社会化</a:t>
              </a:r>
              <a:endPar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endParaRPr>
            </a:p>
          </p:txBody>
        </p:sp>
      </p:grpSp>
      <p:sp>
        <p:nvSpPr>
          <p:cNvPr id="86033" name="Oval 36"/>
          <p:cNvSpPr/>
          <p:nvPr/>
        </p:nvSpPr>
        <p:spPr>
          <a:xfrm>
            <a:off x="7451725" y="5594350"/>
            <a:ext cx="1536700" cy="436563"/>
          </a:xfrm>
          <a:prstGeom prst="ellipse">
            <a:avLst/>
          </a:prstGeom>
          <a:gradFill rotWithShape="1">
            <a:gsLst>
              <a:gs pos="0">
                <a:schemeClr val="bg2"/>
              </a:gs>
              <a:gs pos="100000">
                <a:schemeClr val="bg1"/>
              </a:gs>
            </a:gsLst>
            <a:path path="shape">
              <a:fillToRect l="50000" t="50000" r="50000" b="50000"/>
            </a:path>
            <a:tileRect/>
          </a:gradFill>
          <a:ln w="9525">
            <a:noFill/>
          </a:ln>
        </p:spPr>
        <p:txBody>
          <a:bodyPr wrap="none" anchor="ctr"/>
          <a:p>
            <a:pPr lvl="0" indent="0" algn="ctr"/>
            <a:endParaRPr lang="zh-CN" altLang="en-US" sz="2100" dirty="0">
              <a:latin typeface="宋体" panose="02010600030101010101" pitchFamily="2" charset="-122"/>
              <a:ea typeface="宋体" panose="02010600030101010101" pitchFamily="2" charset="-122"/>
            </a:endParaRPr>
          </a:p>
        </p:txBody>
      </p:sp>
      <p:grpSp>
        <p:nvGrpSpPr>
          <p:cNvPr id="102417" name="组合 7"/>
          <p:cNvGrpSpPr/>
          <p:nvPr/>
        </p:nvGrpSpPr>
        <p:grpSpPr>
          <a:xfrm>
            <a:off x="7062788" y="4103688"/>
            <a:ext cx="1717675" cy="1627187"/>
            <a:chOff x="0" y="0"/>
            <a:chExt cx="1517650" cy="1570819"/>
          </a:xfrm>
        </p:grpSpPr>
        <p:grpSp>
          <p:nvGrpSpPr>
            <p:cNvPr id="102418" name="Group 37"/>
            <p:cNvGrpSpPr/>
            <p:nvPr/>
          </p:nvGrpSpPr>
          <p:grpSpPr>
            <a:xfrm>
              <a:off x="73025" y="0"/>
              <a:ext cx="1444625" cy="1570819"/>
              <a:chOff x="0" y="0"/>
              <a:chExt cx="1680" cy="1748"/>
            </a:xfrm>
          </p:grpSpPr>
          <p:sp>
            <p:nvSpPr>
              <p:cNvPr id="102419" name="Oval 38"/>
              <p:cNvSpPr/>
              <p:nvPr/>
            </p:nvSpPr>
            <p:spPr>
              <a:xfrm>
                <a:off x="0" y="0"/>
                <a:ext cx="1680" cy="1748"/>
              </a:xfrm>
              <a:prstGeom prst="ellipse">
                <a:avLst/>
              </a:prstGeom>
              <a:gradFill rotWithShape="1">
                <a:gsLst>
                  <a:gs pos="0">
                    <a:schemeClr val="accent2"/>
                  </a:gs>
                  <a:gs pos="100000">
                    <a:srgbClr val="5F649A"/>
                  </a:gs>
                </a:gsLst>
                <a:lin ang="5400000" scaled="1"/>
                <a:tileRect/>
              </a:gradFill>
              <a:ln w="9525">
                <a:noFill/>
              </a:ln>
            </p:spPr>
            <p:txBody>
              <a:bodyPr wrap="none" anchor="ctr"/>
              <a:p>
                <a:pPr lvl="0" indent="0"/>
                <a:endParaRPr lang="zh-CN" altLang="en-US" sz="2400" dirty="0">
                  <a:latin typeface="黑体" panose="02010600030101010101" pitchFamily="1" charset="-122"/>
                  <a:ea typeface="黑体" panose="02010600030101010101" pitchFamily="1" charset="-122"/>
                </a:endParaRPr>
              </a:p>
            </p:txBody>
          </p:sp>
          <p:sp>
            <p:nvSpPr>
              <p:cNvPr id="102420" name="Freeform 39"/>
              <p:cNvSpPr/>
              <p:nvPr/>
            </p:nvSpPr>
            <p:spPr>
              <a:xfrm>
                <a:off x="192" y="28"/>
                <a:ext cx="1296" cy="634"/>
              </a:xfrm>
              <a:custGeom>
                <a:avLst/>
                <a:gdLst/>
                <a:ahLst/>
                <a:cxnLst>
                  <a:cxn ang="0">
                    <a:pos x="1276" y="357"/>
                  </a:cxn>
                  <a:cxn ang="0">
                    <a:pos x="1292" y="394"/>
                  </a:cxn>
                  <a:cxn ang="0">
                    <a:pos x="1296" y="428"/>
                  </a:cxn>
                  <a:cxn ang="0">
                    <a:pos x="1290" y="459"/>
                  </a:cxn>
                  <a:cxn ang="0">
                    <a:pos x="1273" y="490"/>
                  </a:cxn>
                  <a:cxn ang="0">
                    <a:pos x="1248" y="516"/>
                  </a:cxn>
                  <a:cxn ang="0">
                    <a:pos x="1216" y="538"/>
                  </a:cxn>
                  <a:cxn ang="0">
                    <a:pos x="1173" y="559"/>
                  </a:cxn>
                  <a:cxn ang="0">
                    <a:pos x="1125" y="578"/>
                  </a:cxn>
                  <a:cxn ang="0">
                    <a:pos x="1071" y="594"/>
                  </a:cxn>
                  <a:cxn ang="0">
                    <a:pos x="1011" y="608"/>
                  </a:cxn>
                  <a:cxn ang="0">
                    <a:pos x="949" y="618"/>
                  </a:cxn>
                  <a:cxn ang="0">
                    <a:pos x="879" y="627"/>
                  </a:cxn>
                  <a:cxn ang="0">
                    <a:pos x="808" y="632"/>
                  </a:cxn>
                  <a:cxn ang="0">
                    <a:pos x="780" y="634"/>
                  </a:cxn>
                  <a:cxn ang="0">
                    <a:pos x="467" y="634"/>
                  </a:cxn>
                  <a:cxn ang="0">
                    <a:pos x="463" y="634"/>
                  </a:cxn>
                  <a:cxn ang="0">
                    <a:pos x="401" y="630"/>
                  </a:cxn>
                  <a:cxn ang="0">
                    <a:pos x="341" y="627"/>
                  </a:cxn>
                  <a:cxn ang="0">
                    <a:pos x="285" y="620"/>
                  </a:cxn>
                  <a:cxn ang="0">
                    <a:pos x="231" y="614"/>
                  </a:cxn>
                  <a:cxn ang="0">
                    <a:pos x="182" y="603"/>
                  </a:cxn>
                  <a:cxn ang="0">
                    <a:pos x="138" y="590"/>
                  </a:cxn>
                  <a:cxn ang="0">
                    <a:pos x="100" y="577"/>
                  </a:cxn>
                  <a:cxn ang="0">
                    <a:pos x="66" y="561"/>
                  </a:cxn>
                  <a:cxn ang="0">
                    <a:pos x="38" y="541"/>
                  </a:cxn>
                  <a:cxn ang="0">
                    <a:pos x="18" y="519"/>
                  </a:cxn>
                  <a:cxn ang="0">
                    <a:pos x="6" y="493"/>
                  </a:cxn>
                  <a:cxn ang="0">
                    <a:pos x="0" y="467"/>
                  </a:cxn>
                  <a:cxn ang="0">
                    <a:pos x="0" y="463"/>
                  </a:cxn>
                  <a:cxn ang="0">
                    <a:pos x="4" y="434"/>
                  </a:cxn>
                  <a:cxn ang="0">
                    <a:pos x="16" y="397"/>
                  </a:cxn>
                  <a:cxn ang="0">
                    <a:pos x="50" y="329"/>
                  </a:cxn>
                  <a:cxn ang="0">
                    <a:pos x="92" y="266"/>
                  </a:cxn>
                  <a:cxn ang="0">
                    <a:pos x="144" y="209"/>
                  </a:cxn>
                  <a:cxn ang="0">
                    <a:pos x="200" y="157"/>
                  </a:cxn>
                  <a:cxn ang="0">
                    <a:pos x="265" y="111"/>
                  </a:cxn>
                  <a:cxn ang="0">
                    <a:pos x="335" y="73"/>
                  </a:cxn>
                  <a:cxn ang="0">
                    <a:pos x="407" y="42"/>
                  </a:cxn>
                  <a:cxn ang="0">
                    <a:pos x="488" y="19"/>
                  </a:cxn>
                  <a:cxn ang="0">
                    <a:pos x="570" y="5"/>
                  </a:cxn>
                  <a:cxn ang="0">
                    <a:pos x="654" y="0"/>
                  </a:cxn>
                  <a:cxn ang="0">
                    <a:pos x="745" y="5"/>
                  </a:cxn>
                  <a:cxn ang="0">
                    <a:pos x="831" y="20"/>
                  </a:cxn>
                  <a:cxn ang="0">
                    <a:pos x="914" y="47"/>
                  </a:cxn>
                  <a:cxn ang="0">
                    <a:pos x="991" y="80"/>
                  </a:cxn>
                  <a:cxn ang="0">
                    <a:pos x="1062" y="122"/>
                  </a:cxn>
                  <a:cxn ang="0">
                    <a:pos x="1127" y="173"/>
                  </a:cxn>
                  <a:cxn ang="0">
                    <a:pos x="1185" y="228"/>
                  </a:cxn>
                  <a:cxn ang="0">
                    <a:pos x="1234" y="289"/>
                  </a:cxn>
                  <a:cxn ang="0">
                    <a:pos x="1276" y="357"/>
                  </a:cxn>
                </a:cxnLst>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tileRect/>
              </a:gradFill>
              <a:ln w="9525">
                <a:noFill/>
              </a:ln>
            </p:spPr>
            <p:txBody>
              <a:bodyPr/>
              <a:p>
                <a:endParaRPr lang="zh-CN" altLang="en-US"/>
              </a:p>
            </p:txBody>
          </p:sp>
        </p:grpSp>
        <p:sp>
          <p:nvSpPr>
            <p:cNvPr id="86038" name="Text Box 40"/>
            <p:cNvSpPr txBox="1"/>
            <p:nvPr/>
          </p:nvSpPr>
          <p:spPr>
            <a:xfrm>
              <a:off x="0" y="421439"/>
              <a:ext cx="1394218" cy="801502"/>
            </a:xfrm>
            <a:prstGeom prst="rect">
              <a:avLst/>
            </a:prstGeom>
            <a:noFill/>
            <a:ln w="9525">
              <a:noFill/>
            </a:ln>
          </p:spPr>
          <p:txBody>
            <a:bodyPr wrap="none" anchor="t">
              <a:spAutoFit/>
            </a:bodyPr>
            <a:p>
              <a:pPr marL="342900" lvl="0" indent="-342900" fontAlgn="base"/>
              <a:r>
                <a:rPr lang="en-US" altLang="x-none"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7</a:t>
              </a:r>
              <a:r>
                <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、劳动者</a:t>
              </a:r>
              <a:endPar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endParaRPr>
            </a:p>
            <a:p>
              <a:pPr marL="342900" lvl="0" indent="-342900" fontAlgn="base"/>
              <a:r>
                <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  智能化</a:t>
              </a:r>
              <a:endPar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endParaRPr>
            </a:p>
          </p:txBody>
        </p:sp>
      </p:grpSp>
      <p:grpSp>
        <p:nvGrpSpPr>
          <p:cNvPr id="102422" name="组合 8"/>
          <p:cNvGrpSpPr/>
          <p:nvPr/>
        </p:nvGrpSpPr>
        <p:grpSpPr>
          <a:xfrm>
            <a:off x="2608263" y="4103688"/>
            <a:ext cx="4164012" cy="1652587"/>
            <a:chOff x="0" y="0"/>
            <a:chExt cx="4163763" cy="1652628"/>
          </a:xfrm>
        </p:grpSpPr>
        <p:grpSp>
          <p:nvGrpSpPr>
            <p:cNvPr id="102423" name="组合 5"/>
            <p:cNvGrpSpPr/>
            <p:nvPr/>
          </p:nvGrpSpPr>
          <p:grpSpPr>
            <a:xfrm>
              <a:off x="2312738" y="0"/>
              <a:ext cx="1851025" cy="1652588"/>
              <a:chOff x="0" y="0"/>
              <a:chExt cx="1851025" cy="1652588"/>
            </a:xfrm>
          </p:grpSpPr>
          <p:grpSp>
            <p:nvGrpSpPr>
              <p:cNvPr id="102424" name="Group 7"/>
              <p:cNvGrpSpPr/>
              <p:nvPr/>
            </p:nvGrpSpPr>
            <p:grpSpPr>
              <a:xfrm>
                <a:off x="91607" y="0"/>
                <a:ext cx="1719263" cy="1652588"/>
                <a:chOff x="0" y="0"/>
                <a:chExt cx="1680" cy="1680"/>
              </a:xfrm>
            </p:grpSpPr>
            <p:sp>
              <p:nvSpPr>
                <p:cNvPr id="102425" name="Oval 8"/>
                <p:cNvSpPr/>
                <p:nvPr/>
              </p:nvSpPr>
              <p:spPr>
                <a:xfrm>
                  <a:off x="0" y="0"/>
                  <a:ext cx="1680" cy="1680"/>
                </a:xfrm>
                <a:prstGeom prst="ellipse">
                  <a:avLst/>
                </a:prstGeom>
                <a:gradFill rotWithShape="1">
                  <a:gsLst>
                    <a:gs pos="0">
                      <a:schemeClr val="hlink"/>
                    </a:gs>
                    <a:gs pos="100000">
                      <a:srgbClr val="1F3F64"/>
                    </a:gs>
                  </a:gsLst>
                  <a:lin ang="5400000" scaled="1"/>
                  <a:tileRect/>
                </a:gradFill>
                <a:ln w="9525">
                  <a:noFill/>
                </a:ln>
              </p:spPr>
              <p:txBody>
                <a:bodyPr wrap="none" anchor="ctr"/>
                <a:p>
                  <a:pPr lvl="0" indent="0"/>
                  <a:endParaRPr lang="zh-CN" altLang="en-US" sz="2400" dirty="0">
                    <a:latin typeface="黑体" panose="02010600030101010101" pitchFamily="1" charset="-122"/>
                    <a:ea typeface="黑体" panose="02010600030101010101" pitchFamily="1" charset="-122"/>
                  </a:endParaRPr>
                </a:p>
              </p:txBody>
            </p:sp>
            <p:sp>
              <p:nvSpPr>
                <p:cNvPr id="102426" name="Freeform 9"/>
                <p:cNvSpPr/>
                <p:nvPr/>
              </p:nvSpPr>
              <p:spPr>
                <a:xfrm>
                  <a:off x="192" y="0"/>
                  <a:ext cx="1295" cy="633"/>
                </a:xfrm>
                <a:custGeom>
                  <a:avLst/>
                  <a:gdLst/>
                  <a:ahLst/>
                  <a:cxnLst>
                    <a:cxn ang="0">
                      <a:pos x="1275" y="357"/>
                    </a:cxn>
                    <a:cxn ang="0">
                      <a:pos x="1291" y="393"/>
                    </a:cxn>
                    <a:cxn ang="0">
                      <a:pos x="1295" y="428"/>
                    </a:cxn>
                    <a:cxn ang="0">
                      <a:pos x="1289" y="459"/>
                    </a:cxn>
                    <a:cxn ang="0">
                      <a:pos x="1272" y="489"/>
                    </a:cxn>
                    <a:cxn ang="0">
                      <a:pos x="1247" y="515"/>
                    </a:cxn>
                    <a:cxn ang="0">
                      <a:pos x="1215" y="537"/>
                    </a:cxn>
                    <a:cxn ang="0">
                      <a:pos x="1172" y="558"/>
                    </a:cxn>
                    <a:cxn ang="0">
                      <a:pos x="1124" y="577"/>
                    </a:cxn>
                    <a:cxn ang="0">
                      <a:pos x="1071" y="593"/>
                    </a:cxn>
                    <a:cxn ang="0">
                      <a:pos x="1011" y="607"/>
                    </a:cxn>
                    <a:cxn ang="0">
                      <a:pos x="948" y="617"/>
                    </a:cxn>
                    <a:cxn ang="0">
                      <a:pos x="878" y="626"/>
                    </a:cxn>
                    <a:cxn ang="0">
                      <a:pos x="808" y="631"/>
                    </a:cxn>
                    <a:cxn ang="0">
                      <a:pos x="779" y="633"/>
                    </a:cxn>
                    <a:cxn ang="0">
                      <a:pos x="467" y="633"/>
                    </a:cxn>
                    <a:cxn ang="0">
                      <a:pos x="463" y="633"/>
                    </a:cxn>
                    <a:cxn ang="0">
                      <a:pos x="401" y="629"/>
                    </a:cxn>
                    <a:cxn ang="0">
                      <a:pos x="341" y="626"/>
                    </a:cxn>
                    <a:cxn ang="0">
                      <a:pos x="284" y="619"/>
                    </a:cxn>
                    <a:cxn ang="0">
                      <a:pos x="230" y="613"/>
                    </a:cxn>
                    <a:cxn ang="0">
                      <a:pos x="182" y="602"/>
                    </a:cxn>
                    <a:cxn ang="0">
                      <a:pos x="138" y="589"/>
                    </a:cxn>
                    <a:cxn ang="0">
                      <a:pos x="100" y="576"/>
                    </a:cxn>
                    <a:cxn ang="0">
                      <a:pos x="66" y="560"/>
                    </a:cxn>
                    <a:cxn ang="0">
                      <a:pos x="38" y="541"/>
                    </a:cxn>
                    <a:cxn ang="0">
                      <a:pos x="18" y="518"/>
                    </a:cxn>
                    <a:cxn ang="0">
                      <a:pos x="6" y="493"/>
                    </a:cxn>
                    <a:cxn ang="0">
                      <a:pos x="0" y="466"/>
                    </a:cxn>
                    <a:cxn ang="0">
                      <a:pos x="0" y="462"/>
                    </a:cxn>
                    <a:cxn ang="0">
                      <a:pos x="4" y="433"/>
                    </a:cxn>
                    <a:cxn ang="0">
                      <a:pos x="16" y="397"/>
                    </a:cxn>
                    <a:cxn ang="0">
                      <a:pos x="50" y="329"/>
                    </a:cxn>
                    <a:cxn ang="0">
                      <a:pos x="92" y="266"/>
                    </a:cxn>
                    <a:cxn ang="0">
                      <a:pos x="144" y="209"/>
                    </a:cxn>
                    <a:cxn ang="0">
                      <a:pos x="200" y="156"/>
                    </a:cxn>
                    <a:cxn ang="0">
                      <a:pos x="265" y="111"/>
                    </a:cxn>
                    <a:cxn ang="0">
                      <a:pos x="334" y="73"/>
                    </a:cxn>
                    <a:cxn ang="0">
                      <a:pos x="407" y="42"/>
                    </a:cxn>
                    <a:cxn ang="0">
                      <a:pos x="487" y="19"/>
                    </a:cxn>
                    <a:cxn ang="0">
                      <a:pos x="570" y="5"/>
                    </a:cxn>
                    <a:cxn ang="0">
                      <a:pos x="654" y="0"/>
                    </a:cxn>
                    <a:cxn ang="0">
                      <a:pos x="744" y="5"/>
                    </a:cxn>
                    <a:cxn ang="0">
                      <a:pos x="830" y="20"/>
                    </a:cxn>
                    <a:cxn ang="0">
                      <a:pos x="914" y="47"/>
                    </a:cxn>
                    <a:cxn ang="0">
                      <a:pos x="990" y="80"/>
                    </a:cxn>
                    <a:cxn ang="0">
                      <a:pos x="1061" y="122"/>
                    </a:cxn>
                    <a:cxn ang="0">
                      <a:pos x="1126" y="172"/>
                    </a:cxn>
                    <a:cxn ang="0">
                      <a:pos x="1184" y="228"/>
                    </a:cxn>
                    <a:cxn ang="0">
                      <a:pos x="1233" y="289"/>
                    </a:cxn>
                    <a:cxn ang="0">
                      <a:pos x="1275" y="357"/>
                    </a:cxn>
                  </a:cxnLst>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tileRect/>
                </a:gradFill>
                <a:ln w="9525">
                  <a:noFill/>
                </a:ln>
              </p:spPr>
              <p:txBody>
                <a:bodyPr/>
                <a:p>
                  <a:endParaRPr lang="zh-CN" altLang="en-US"/>
                </a:p>
              </p:txBody>
            </p:sp>
          </p:grpSp>
          <p:sp>
            <p:nvSpPr>
              <p:cNvPr id="86044" name="Text Box 10"/>
              <p:cNvSpPr txBox="1"/>
              <p:nvPr/>
            </p:nvSpPr>
            <p:spPr>
              <a:xfrm>
                <a:off x="111" y="442923"/>
                <a:ext cx="1850914" cy="831871"/>
              </a:xfrm>
              <a:prstGeom prst="rect">
                <a:avLst/>
              </a:prstGeom>
              <a:noFill/>
              <a:ln w="9525">
                <a:noFill/>
              </a:ln>
            </p:spPr>
            <p:txBody>
              <a:bodyPr anchor="t">
                <a:spAutoFit/>
              </a:bodyPr>
              <a:p>
                <a:pPr lvl="0" algn="ctr" eaLnBrk="0" fontAlgn="base" hangingPunct="0"/>
                <a:r>
                  <a:rPr lang="en-US" altLang="x-none"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6</a:t>
                </a:r>
                <a:r>
                  <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、农业发展可持续化</a:t>
                </a:r>
                <a:endPar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endParaRPr>
              </a:p>
            </p:txBody>
          </p:sp>
        </p:grpSp>
        <p:grpSp>
          <p:nvGrpSpPr>
            <p:cNvPr id="102428" name="Group 32"/>
            <p:cNvGrpSpPr/>
            <p:nvPr/>
          </p:nvGrpSpPr>
          <p:grpSpPr>
            <a:xfrm>
              <a:off x="48513" y="71024"/>
              <a:ext cx="1630363" cy="1581604"/>
              <a:chOff x="0" y="0"/>
              <a:chExt cx="1896" cy="1760"/>
            </a:xfrm>
          </p:grpSpPr>
          <p:sp>
            <p:nvSpPr>
              <p:cNvPr id="102429" name="Oval 33"/>
              <p:cNvSpPr/>
              <p:nvPr/>
            </p:nvSpPr>
            <p:spPr>
              <a:xfrm>
                <a:off x="0" y="0"/>
                <a:ext cx="1896" cy="1760"/>
              </a:xfrm>
              <a:prstGeom prst="ellipse">
                <a:avLst/>
              </a:prstGeom>
              <a:gradFill rotWithShape="1">
                <a:gsLst>
                  <a:gs pos="0">
                    <a:schemeClr val="accent2"/>
                  </a:gs>
                  <a:gs pos="100000">
                    <a:srgbClr val="5F649A"/>
                  </a:gs>
                </a:gsLst>
                <a:lin ang="5400000" scaled="1"/>
                <a:tileRect/>
              </a:gradFill>
              <a:ln w="9525">
                <a:noFill/>
              </a:ln>
            </p:spPr>
            <p:txBody>
              <a:bodyPr wrap="none" anchor="ctr"/>
              <a:p>
                <a:pPr lvl="0" indent="0"/>
                <a:endParaRPr lang="zh-CN" altLang="en-US" sz="2400" dirty="0">
                  <a:latin typeface="黑体" panose="02010600030101010101" pitchFamily="1" charset="-122"/>
                  <a:ea typeface="黑体" panose="02010600030101010101" pitchFamily="1" charset="-122"/>
                </a:endParaRPr>
              </a:p>
            </p:txBody>
          </p:sp>
          <p:sp>
            <p:nvSpPr>
              <p:cNvPr id="102430" name="Freeform 34"/>
              <p:cNvSpPr/>
              <p:nvPr/>
            </p:nvSpPr>
            <p:spPr>
              <a:xfrm>
                <a:off x="351" y="3"/>
                <a:ext cx="1296" cy="634"/>
              </a:xfrm>
              <a:custGeom>
                <a:avLst/>
                <a:gdLst/>
                <a:ahLst/>
                <a:cxnLst>
                  <a:cxn ang="0">
                    <a:pos x="1276" y="357"/>
                  </a:cxn>
                  <a:cxn ang="0">
                    <a:pos x="1292" y="394"/>
                  </a:cxn>
                  <a:cxn ang="0">
                    <a:pos x="1296" y="428"/>
                  </a:cxn>
                  <a:cxn ang="0">
                    <a:pos x="1290" y="459"/>
                  </a:cxn>
                  <a:cxn ang="0">
                    <a:pos x="1273" y="490"/>
                  </a:cxn>
                  <a:cxn ang="0">
                    <a:pos x="1248" y="516"/>
                  </a:cxn>
                  <a:cxn ang="0">
                    <a:pos x="1216" y="538"/>
                  </a:cxn>
                  <a:cxn ang="0">
                    <a:pos x="1173" y="559"/>
                  </a:cxn>
                  <a:cxn ang="0">
                    <a:pos x="1125" y="578"/>
                  </a:cxn>
                  <a:cxn ang="0">
                    <a:pos x="1071" y="594"/>
                  </a:cxn>
                  <a:cxn ang="0">
                    <a:pos x="1011" y="608"/>
                  </a:cxn>
                  <a:cxn ang="0">
                    <a:pos x="949" y="618"/>
                  </a:cxn>
                  <a:cxn ang="0">
                    <a:pos x="879" y="627"/>
                  </a:cxn>
                  <a:cxn ang="0">
                    <a:pos x="808" y="632"/>
                  </a:cxn>
                  <a:cxn ang="0">
                    <a:pos x="780" y="634"/>
                  </a:cxn>
                  <a:cxn ang="0">
                    <a:pos x="467" y="634"/>
                  </a:cxn>
                  <a:cxn ang="0">
                    <a:pos x="463" y="634"/>
                  </a:cxn>
                  <a:cxn ang="0">
                    <a:pos x="401" y="630"/>
                  </a:cxn>
                  <a:cxn ang="0">
                    <a:pos x="341" y="627"/>
                  </a:cxn>
                  <a:cxn ang="0">
                    <a:pos x="285" y="620"/>
                  </a:cxn>
                  <a:cxn ang="0">
                    <a:pos x="231" y="614"/>
                  </a:cxn>
                  <a:cxn ang="0">
                    <a:pos x="182" y="603"/>
                  </a:cxn>
                  <a:cxn ang="0">
                    <a:pos x="138" y="590"/>
                  </a:cxn>
                  <a:cxn ang="0">
                    <a:pos x="100" y="577"/>
                  </a:cxn>
                  <a:cxn ang="0">
                    <a:pos x="66" y="561"/>
                  </a:cxn>
                  <a:cxn ang="0">
                    <a:pos x="38" y="541"/>
                  </a:cxn>
                  <a:cxn ang="0">
                    <a:pos x="18" y="519"/>
                  </a:cxn>
                  <a:cxn ang="0">
                    <a:pos x="6" y="493"/>
                  </a:cxn>
                  <a:cxn ang="0">
                    <a:pos x="0" y="467"/>
                  </a:cxn>
                  <a:cxn ang="0">
                    <a:pos x="0" y="463"/>
                  </a:cxn>
                  <a:cxn ang="0">
                    <a:pos x="4" y="434"/>
                  </a:cxn>
                  <a:cxn ang="0">
                    <a:pos x="16" y="397"/>
                  </a:cxn>
                  <a:cxn ang="0">
                    <a:pos x="50" y="329"/>
                  </a:cxn>
                  <a:cxn ang="0">
                    <a:pos x="92" y="266"/>
                  </a:cxn>
                  <a:cxn ang="0">
                    <a:pos x="144" y="209"/>
                  </a:cxn>
                  <a:cxn ang="0">
                    <a:pos x="200" y="157"/>
                  </a:cxn>
                  <a:cxn ang="0">
                    <a:pos x="265" y="111"/>
                  </a:cxn>
                  <a:cxn ang="0">
                    <a:pos x="335" y="73"/>
                  </a:cxn>
                  <a:cxn ang="0">
                    <a:pos x="407" y="42"/>
                  </a:cxn>
                  <a:cxn ang="0">
                    <a:pos x="488" y="19"/>
                  </a:cxn>
                  <a:cxn ang="0">
                    <a:pos x="570" y="5"/>
                  </a:cxn>
                  <a:cxn ang="0">
                    <a:pos x="654" y="0"/>
                  </a:cxn>
                  <a:cxn ang="0">
                    <a:pos x="745" y="5"/>
                  </a:cxn>
                  <a:cxn ang="0">
                    <a:pos x="831" y="20"/>
                  </a:cxn>
                  <a:cxn ang="0">
                    <a:pos x="914" y="47"/>
                  </a:cxn>
                  <a:cxn ang="0">
                    <a:pos x="991" y="80"/>
                  </a:cxn>
                  <a:cxn ang="0">
                    <a:pos x="1062" y="122"/>
                  </a:cxn>
                  <a:cxn ang="0">
                    <a:pos x="1127" y="173"/>
                  </a:cxn>
                  <a:cxn ang="0">
                    <a:pos x="1185" y="228"/>
                  </a:cxn>
                  <a:cxn ang="0">
                    <a:pos x="1234" y="289"/>
                  </a:cxn>
                  <a:cxn ang="0">
                    <a:pos x="1276" y="357"/>
                  </a:cxn>
                </a:cxnLst>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tileRect/>
              </a:gradFill>
              <a:ln w="9525">
                <a:noFill/>
              </a:ln>
            </p:spPr>
            <p:txBody>
              <a:bodyPr/>
              <a:p>
                <a:endParaRPr lang="zh-CN" altLang="en-US"/>
              </a:p>
            </p:txBody>
          </p:sp>
        </p:grpSp>
        <p:sp>
          <p:nvSpPr>
            <p:cNvPr id="86048" name="Text Box 30"/>
            <p:cNvSpPr txBox="1"/>
            <p:nvPr/>
          </p:nvSpPr>
          <p:spPr>
            <a:xfrm>
              <a:off x="0" y="498487"/>
              <a:ext cx="1727097" cy="831871"/>
            </a:xfrm>
            <a:prstGeom prst="rect">
              <a:avLst/>
            </a:prstGeom>
            <a:noFill/>
            <a:ln w="9525">
              <a:noFill/>
            </a:ln>
          </p:spPr>
          <p:txBody>
            <a:bodyPr anchor="t">
              <a:spAutoFit/>
            </a:bodyPr>
            <a:p>
              <a:pPr lvl="0" algn="ctr" eaLnBrk="0" fontAlgn="base" hangingPunct="0"/>
              <a:r>
                <a:rPr lang="en-US" altLang="x-none"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5</a:t>
              </a:r>
              <a:r>
                <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、农业</a:t>
              </a:r>
              <a:endPar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endParaRPr>
            </a:p>
            <a:p>
              <a:pPr lvl="0" algn="ctr" eaLnBrk="0" fontAlgn="base" hangingPunct="0"/>
              <a:r>
                <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产业化</a:t>
              </a:r>
              <a:endPar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endParaRPr>
            </a:p>
          </p:txBody>
        </p:sp>
      </p:grpSp>
      <p:grpSp>
        <p:nvGrpSpPr>
          <p:cNvPr id="102432" name="组合 3"/>
          <p:cNvGrpSpPr/>
          <p:nvPr/>
        </p:nvGrpSpPr>
        <p:grpSpPr>
          <a:xfrm>
            <a:off x="1403350" y="2493963"/>
            <a:ext cx="6396038" cy="1727200"/>
            <a:chOff x="0" y="0"/>
            <a:chExt cx="6395526" cy="1727627"/>
          </a:xfrm>
        </p:grpSpPr>
        <p:grpSp>
          <p:nvGrpSpPr>
            <p:cNvPr id="102433" name="Group 27"/>
            <p:cNvGrpSpPr/>
            <p:nvPr/>
          </p:nvGrpSpPr>
          <p:grpSpPr>
            <a:xfrm>
              <a:off x="4560809" y="115985"/>
              <a:ext cx="1747837" cy="1611642"/>
              <a:chOff x="0" y="0"/>
              <a:chExt cx="1680" cy="1682"/>
            </a:xfrm>
          </p:grpSpPr>
          <p:sp>
            <p:nvSpPr>
              <p:cNvPr id="102434" name="Oval 28"/>
              <p:cNvSpPr/>
              <p:nvPr/>
            </p:nvSpPr>
            <p:spPr>
              <a:xfrm>
                <a:off x="0" y="2"/>
                <a:ext cx="1680" cy="1680"/>
              </a:xfrm>
              <a:prstGeom prst="ellipse">
                <a:avLst/>
              </a:prstGeom>
              <a:gradFill rotWithShape="1">
                <a:gsLst>
                  <a:gs pos="0">
                    <a:schemeClr val="accent1"/>
                  </a:gs>
                  <a:gs pos="100000">
                    <a:srgbClr val="22607B"/>
                  </a:gs>
                </a:gsLst>
                <a:lin ang="5400000" scaled="1"/>
                <a:tileRect/>
              </a:gradFill>
              <a:ln w="9525">
                <a:noFill/>
              </a:ln>
            </p:spPr>
            <p:txBody>
              <a:bodyPr wrap="none" anchor="ctr"/>
              <a:p>
                <a:pPr lvl="0" indent="0"/>
                <a:endParaRPr lang="zh-CN" altLang="en-US" sz="2400" dirty="0">
                  <a:latin typeface="黑体" panose="02010600030101010101" pitchFamily="1" charset="-122"/>
                  <a:ea typeface="黑体" panose="02010600030101010101" pitchFamily="1" charset="-122"/>
                </a:endParaRPr>
              </a:p>
            </p:txBody>
          </p:sp>
          <p:sp>
            <p:nvSpPr>
              <p:cNvPr id="102435" name="Freeform 29"/>
              <p:cNvSpPr/>
              <p:nvPr/>
            </p:nvSpPr>
            <p:spPr>
              <a:xfrm>
                <a:off x="217" y="0"/>
                <a:ext cx="1294" cy="633"/>
              </a:xfrm>
              <a:custGeom>
                <a:avLst/>
                <a:gdLst/>
                <a:ahLst/>
                <a:cxnLst>
                  <a:cxn ang="0">
                    <a:pos x="1274" y="357"/>
                  </a:cxn>
                  <a:cxn ang="0">
                    <a:pos x="1290" y="393"/>
                  </a:cxn>
                  <a:cxn ang="0">
                    <a:pos x="1294" y="428"/>
                  </a:cxn>
                  <a:cxn ang="0">
                    <a:pos x="1288" y="459"/>
                  </a:cxn>
                  <a:cxn ang="0">
                    <a:pos x="1271" y="489"/>
                  </a:cxn>
                  <a:cxn ang="0">
                    <a:pos x="1246" y="515"/>
                  </a:cxn>
                  <a:cxn ang="0">
                    <a:pos x="1214" y="537"/>
                  </a:cxn>
                  <a:cxn ang="0">
                    <a:pos x="1172" y="558"/>
                  </a:cxn>
                  <a:cxn ang="0">
                    <a:pos x="1124" y="577"/>
                  </a:cxn>
                  <a:cxn ang="0">
                    <a:pos x="1070" y="593"/>
                  </a:cxn>
                  <a:cxn ang="0">
                    <a:pos x="1010" y="607"/>
                  </a:cxn>
                  <a:cxn ang="0">
                    <a:pos x="947" y="617"/>
                  </a:cxn>
                  <a:cxn ang="0">
                    <a:pos x="878" y="626"/>
                  </a:cxn>
                  <a:cxn ang="0">
                    <a:pos x="807" y="631"/>
                  </a:cxn>
                  <a:cxn ang="0">
                    <a:pos x="779" y="633"/>
                  </a:cxn>
                  <a:cxn ang="0">
                    <a:pos x="466" y="633"/>
                  </a:cxn>
                  <a:cxn ang="0">
                    <a:pos x="462" y="633"/>
                  </a:cxn>
                  <a:cxn ang="0">
                    <a:pos x="401" y="629"/>
                  </a:cxn>
                  <a:cxn ang="0">
                    <a:pos x="341" y="626"/>
                  </a:cxn>
                  <a:cxn ang="0">
                    <a:pos x="284" y="619"/>
                  </a:cxn>
                  <a:cxn ang="0">
                    <a:pos x="230" y="613"/>
                  </a:cxn>
                  <a:cxn ang="0">
                    <a:pos x="182" y="602"/>
                  </a:cxn>
                  <a:cxn ang="0">
                    <a:pos x="138" y="589"/>
                  </a:cxn>
                  <a:cxn ang="0">
                    <a:pos x="100" y="576"/>
                  </a:cxn>
                  <a:cxn ang="0">
                    <a:pos x="66" y="560"/>
                  </a:cxn>
                  <a:cxn ang="0">
                    <a:pos x="38" y="541"/>
                  </a:cxn>
                  <a:cxn ang="0">
                    <a:pos x="18" y="518"/>
                  </a:cxn>
                  <a:cxn ang="0">
                    <a:pos x="6" y="493"/>
                  </a:cxn>
                  <a:cxn ang="0">
                    <a:pos x="0" y="466"/>
                  </a:cxn>
                  <a:cxn ang="0">
                    <a:pos x="0" y="462"/>
                  </a:cxn>
                  <a:cxn ang="0">
                    <a:pos x="4" y="433"/>
                  </a:cxn>
                  <a:cxn ang="0">
                    <a:pos x="16" y="397"/>
                  </a:cxn>
                  <a:cxn ang="0">
                    <a:pos x="50" y="329"/>
                  </a:cxn>
                  <a:cxn ang="0">
                    <a:pos x="92" y="266"/>
                  </a:cxn>
                  <a:cxn ang="0">
                    <a:pos x="144" y="209"/>
                  </a:cxn>
                  <a:cxn ang="0">
                    <a:pos x="200" y="156"/>
                  </a:cxn>
                  <a:cxn ang="0">
                    <a:pos x="264" y="111"/>
                  </a:cxn>
                  <a:cxn ang="0">
                    <a:pos x="334" y="73"/>
                  </a:cxn>
                  <a:cxn ang="0">
                    <a:pos x="407" y="42"/>
                  </a:cxn>
                  <a:cxn ang="0">
                    <a:pos x="487" y="19"/>
                  </a:cxn>
                  <a:cxn ang="0">
                    <a:pos x="569" y="5"/>
                  </a:cxn>
                  <a:cxn ang="0">
                    <a:pos x="653" y="0"/>
                  </a:cxn>
                  <a:cxn ang="0">
                    <a:pos x="743" y="5"/>
                  </a:cxn>
                  <a:cxn ang="0">
                    <a:pos x="830" y="20"/>
                  </a:cxn>
                  <a:cxn ang="0">
                    <a:pos x="913" y="47"/>
                  </a:cxn>
                  <a:cxn ang="0">
                    <a:pos x="989" y="80"/>
                  </a:cxn>
                  <a:cxn ang="0">
                    <a:pos x="1060" y="122"/>
                  </a:cxn>
                  <a:cxn ang="0">
                    <a:pos x="1126" y="172"/>
                  </a:cxn>
                  <a:cxn ang="0">
                    <a:pos x="1183" y="228"/>
                  </a:cxn>
                  <a:cxn ang="0">
                    <a:pos x="1232" y="289"/>
                  </a:cxn>
                  <a:cxn ang="0">
                    <a:pos x="1274" y="357"/>
                  </a:cxn>
                </a:cxnLst>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tileRect/>
              </a:gradFill>
              <a:ln w="9525">
                <a:noFill/>
              </a:ln>
            </p:spPr>
            <p:txBody>
              <a:bodyPr/>
              <a:p>
                <a:endParaRPr lang="zh-CN" altLang="en-US"/>
              </a:p>
            </p:txBody>
          </p:sp>
        </p:grpSp>
        <p:grpSp>
          <p:nvGrpSpPr>
            <p:cNvPr id="102436" name="组合 2"/>
            <p:cNvGrpSpPr/>
            <p:nvPr/>
          </p:nvGrpSpPr>
          <p:grpSpPr>
            <a:xfrm>
              <a:off x="0" y="0"/>
              <a:ext cx="4073549" cy="1707118"/>
              <a:chOff x="0" y="0"/>
              <a:chExt cx="4073549" cy="1707118"/>
            </a:xfrm>
          </p:grpSpPr>
          <p:grpSp>
            <p:nvGrpSpPr>
              <p:cNvPr id="102437" name="Group 22"/>
              <p:cNvGrpSpPr/>
              <p:nvPr/>
            </p:nvGrpSpPr>
            <p:grpSpPr>
              <a:xfrm>
                <a:off x="0" y="27562"/>
                <a:ext cx="1651001" cy="1679556"/>
                <a:chOff x="0" y="0"/>
                <a:chExt cx="1920" cy="1869"/>
              </a:xfrm>
            </p:grpSpPr>
            <p:sp>
              <p:nvSpPr>
                <p:cNvPr id="102438" name="Oval 23"/>
                <p:cNvSpPr/>
                <p:nvPr/>
              </p:nvSpPr>
              <p:spPr>
                <a:xfrm>
                  <a:off x="0" y="0"/>
                  <a:ext cx="1920" cy="1869"/>
                </a:xfrm>
                <a:prstGeom prst="ellipse">
                  <a:avLst/>
                </a:prstGeom>
                <a:gradFill rotWithShape="1">
                  <a:gsLst>
                    <a:gs pos="0">
                      <a:schemeClr val="accent2"/>
                    </a:gs>
                    <a:gs pos="100000">
                      <a:srgbClr val="5F649A"/>
                    </a:gs>
                  </a:gsLst>
                  <a:lin ang="5400000" scaled="1"/>
                  <a:tileRect/>
                </a:gradFill>
                <a:ln w="9525">
                  <a:noFill/>
                </a:ln>
              </p:spPr>
              <p:txBody>
                <a:bodyPr wrap="none" anchor="ctr"/>
                <a:p>
                  <a:pPr lvl="0" indent="0"/>
                  <a:endParaRPr lang="zh-CN" altLang="en-US" sz="2400" dirty="0">
                    <a:latin typeface="黑体" panose="02010600030101010101" pitchFamily="1" charset="-122"/>
                    <a:ea typeface="黑体" panose="02010600030101010101" pitchFamily="1" charset="-122"/>
                  </a:endParaRPr>
                </a:p>
              </p:txBody>
            </p:sp>
            <p:sp>
              <p:nvSpPr>
                <p:cNvPr id="102439" name="Freeform 24"/>
                <p:cNvSpPr/>
                <p:nvPr/>
              </p:nvSpPr>
              <p:spPr>
                <a:xfrm>
                  <a:off x="230" y="35"/>
                  <a:ext cx="1482" cy="647"/>
                </a:xfrm>
                <a:custGeom>
                  <a:avLst/>
                  <a:gdLst/>
                  <a:ahLst/>
                  <a:cxnLst>
                    <a:cxn ang="0">
                      <a:pos x="1460" y="364"/>
                    </a:cxn>
                    <a:cxn ang="0">
                      <a:pos x="1478" y="402"/>
                    </a:cxn>
                    <a:cxn ang="0">
                      <a:pos x="1482" y="437"/>
                    </a:cxn>
                    <a:cxn ang="0">
                      <a:pos x="1475" y="469"/>
                    </a:cxn>
                    <a:cxn ang="0">
                      <a:pos x="1456" y="500"/>
                    </a:cxn>
                    <a:cxn ang="0">
                      <a:pos x="1427" y="526"/>
                    </a:cxn>
                    <a:cxn ang="0">
                      <a:pos x="1390" y="549"/>
                    </a:cxn>
                    <a:cxn ang="0">
                      <a:pos x="1342" y="571"/>
                    </a:cxn>
                    <a:cxn ang="0">
                      <a:pos x="1287" y="590"/>
                    </a:cxn>
                    <a:cxn ang="0">
                      <a:pos x="1225" y="606"/>
                    </a:cxn>
                    <a:cxn ang="0">
                      <a:pos x="1157" y="621"/>
                    </a:cxn>
                    <a:cxn ang="0">
                      <a:pos x="1085" y="631"/>
                    </a:cxn>
                    <a:cxn ang="0">
                      <a:pos x="1005" y="640"/>
                    </a:cxn>
                    <a:cxn ang="0">
                      <a:pos x="924" y="645"/>
                    </a:cxn>
                    <a:cxn ang="0">
                      <a:pos x="892" y="647"/>
                    </a:cxn>
                    <a:cxn ang="0">
                      <a:pos x="534" y="647"/>
                    </a:cxn>
                    <a:cxn ang="0">
                      <a:pos x="530" y="647"/>
                    </a:cxn>
                    <a:cxn ang="0">
                      <a:pos x="459" y="643"/>
                    </a:cxn>
                    <a:cxn ang="0">
                      <a:pos x="390" y="640"/>
                    </a:cxn>
                    <a:cxn ang="0">
                      <a:pos x="325" y="632"/>
                    </a:cxn>
                    <a:cxn ang="0">
                      <a:pos x="264" y="626"/>
                    </a:cxn>
                    <a:cxn ang="0">
                      <a:pos x="209" y="615"/>
                    </a:cxn>
                    <a:cxn ang="0">
                      <a:pos x="158" y="602"/>
                    </a:cxn>
                    <a:cxn ang="0">
                      <a:pos x="114" y="589"/>
                    </a:cxn>
                    <a:cxn ang="0">
                      <a:pos x="75" y="572"/>
                    </a:cxn>
                    <a:cxn ang="0">
                      <a:pos x="44" y="552"/>
                    </a:cxn>
                    <a:cxn ang="0">
                      <a:pos x="20" y="530"/>
                    </a:cxn>
                    <a:cxn ang="0">
                      <a:pos x="7" y="503"/>
                    </a:cxn>
                    <a:cxn ang="0">
                      <a:pos x="0" y="476"/>
                    </a:cxn>
                    <a:cxn ang="0">
                      <a:pos x="0" y="473"/>
                    </a:cxn>
                    <a:cxn ang="0">
                      <a:pos x="4" y="443"/>
                    </a:cxn>
                    <a:cxn ang="0">
                      <a:pos x="18" y="405"/>
                    </a:cxn>
                    <a:cxn ang="0">
                      <a:pos x="57" y="336"/>
                    </a:cxn>
                    <a:cxn ang="0">
                      <a:pos x="105" y="272"/>
                    </a:cxn>
                    <a:cxn ang="0">
                      <a:pos x="165" y="214"/>
                    </a:cxn>
                    <a:cxn ang="0">
                      <a:pos x="229" y="160"/>
                    </a:cxn>
                    <a:cxn ang="0">
                      <a:pos x="303" y="114"/>
                    </a:cxn>
                    <a:cxn ang="0">
                      <a:pos x="383" y="75"/>
                    </a:cxn>
                    <a:cxn ang="0">
                      <a:pos x="466" y="43"/>
                    </a:cxn>
                    <a:cxn ang="0">
                      <a:pos x="558" y="19"/>
                    </a:cxn>
                    <a:cxn ang="0">
                      <a:pos x="652" y="5"/>
                    </a:cxn>
                    <a:cxn ang="0">
                      <a:pos x="748" y="0"/>
                    </a:cxn>
                    <a:cxn ang="0">
                      <a:pos x="852" y="5"/>
                    </a:cxn>
                    <a:cxn ang="0">
                      <a:pos x="950" y="21"/>
                    </a:cxn>
                    <a:cxn ang="0">
                      <a:pos x="1046" y="48"/>
                    </a:cxn>
                    <a:cxn ang="0">
                      <a:pos x="1133" y="82"/>
                    </a:cxn>
                    <a:cxn ang="0">
                      <a:pos x="1214" y="124"/>
                    </a:cxn>
                    <a:cxn ang="0">
                      <a:pos x="1289" y="176"/>
                    </a:cxn>
                    <a:cxn ang="0">
                      <a:pos x="1355" y="233"/>
                    </a:cxn>
                    <a:cxn ang="0">
                      <a:pos x="1411" y="295"/>
                    </a:cxn>
                    <a:cxn ang="0">
                      <a:pos x="1460" y="364"/>
                    </a:cxn>
                  </a:cxnLst>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tileRect/>
                </a:gradFill>
                <a:ln w="9525">
                  <a:noFill/>
                </a:ln>
              </p:spPr>
              <p:txBody>
                <a:bodyPr/>
                <a:p>
                  <a:endParaRPr lang="zh-CN" altLang="en-US"/>
                </a:p>
              </p:txBody>
            </p:sp>
          </p:grpSp>
          <p:grpSp>
            <p:nvGrpSpPr>
              <p:cNvPr id="102440" name="组合 1"/>
              <p:cNvGrpSpPr/>
              <p:nvPr/>
            </p:nvGrpSpPr>
            <p:grpSpPr>
              <a:xfrm>
                <a:off x="2186493" y="0"/>
                <a:ext cx="1887056" cy="1706684"/>
                <a:chOff x="0" y="0"/>
                <a:chExt cx="1887056" cy="1706684"/>
              </a:xfrm>
            </p:grpSpPr>
            <p:grpSp>
              <p:nvGrpSpPr>
                <p:cNvPr id="102441" name="Group 17"/>
                <p:cNvGrpSpPr/>
                <p:nvPr/>
              </p:nvGrpSpPr>
              <p:grpSpPr>
                <a:xfrm>
                  <a:off x="55842" y="0"/>
                  <a:ext cx="1774825" cy="1706684"/>
                  <a:chOff x="0" y="0"/>
                  <a:chExt cx="1680" cy="1677"/>
                </a:xfrm>
              </p:grpSpPr>
              <p:sp>
                <p:nvSpPr>
                  <p:cNvPr id="102442" name="Oval 18"/>
                  <p:cNvSpPr/>
                  <p:nvPr/>
                </p:nvSpPr>
                <p:spPr>
                  <a:xfrm>
                    <a:off x="0" y="0"/>
                    <a:ext cx="1680" cy="1677"/>
                  </a:xfrm>
                  <a:prstGeom prst="ellipse">
                    <a:avLst/>
                  </a:prstGeom>
                  <a:gradFill rotWithShape="1">
                    <a:gsLst>
                      <a:gs pos="0">
                        <a:schemeClr val="hlink"/>
                      </a:gs>
                      <a:gs pos="100000">
                        <a:srgbClr val="1F3F64"/>
                      </a:gs>
                    </a:gsLst>
                    <a:lin ang="5400000" scaled="1"/>
                    <a:tileRect/>
                  </a:gradFill>
                  <a:ln w="9525">
                    <a:noFill/>
                  </a:ln>
                </p:spPr>
                <p:txBody>
                  <a:bodyPr wrap="none" anchor="ctr"/>
                  <a:p>
                    <a:pPr lvl="0" indent="0"/>
                    <a:endParaRPr lang="zh-CN" altLang="en-US" sz="2400" dirty="0">
                      <a:latin typeface="黑体" panose="02010600030101010101" pitchFamily="1" charset="-122"/>
                      <a:ea typeface="黑体" panose="02010600030101010101" pitchFamily="1" charset="-122"/>
                    </a:endParaRPr>
                  </a:p>
                </p:txBody>
              </p:sp>
              <p:sp>
                <p:nvSpPr>
                  <p:cNvPr id="102443" name="Freeform 19"/>
                  <p:cNvSpPr/>
                  <p:nvPr/>
                </p:nvSpPr>
                <p:spPr>
                  <a:xfrm>
                    <a:off x="185" y="27"/>
                    <a:ext cx="1295" cy="633"/>
                  </a:xfrm>
                  <a:custGeom>
                    <a:avLst/>
                    <a:gdLst/>
                    <a:ahLst/>
                    <a:cxnLst>
                      <a:cxn ang="0">
                        <a:pos x="1275" y="357"/>
                      </a:cxn>
                      <a:cxn ang="0">
                        <a:pos x="1291" y="393"/>
                      </a:cxn>
                      <a:cxn ang="0">
                        <a:pos x="1295" y="428"/>
                      </a:cxn>
                      <a:cxn ang="0">
                        <a:pos x="1289" y="459"/>
                      </a:cxn>
                      <a:cxn ang="0">
                        <a:pos x="1272" y="489"/>
                      </a:cxn>
                      <a:cxn ang="0">
                        <a:pos x="1247" y="515"/>
                      </a:cxn>
                      <a:cxn ang="0">
                        <a:pos x="1215" y="537"/>
                      </a:cxn>
                      <a:cxn ang="0">
                        <a:pos x="1172" y="558"/>
                      </a:cxn>
                      <a:cxn ang="0">
                        <a:pos x="1124" y="577"/>
                      </a:cxn>
                      <a:cxn ang="0">
                        <a:pos x="1071" y="593"/>
                      </a:cxn>
                      <a:cxn ang="0">
                        <a:pos x="1011" y="607"/>
                      </a:cxn>
                      <a:cxn ang="0">
                        <a:pos x="948" y="617"/>
                      </a:cxn>
                      <a:cxn ang="0">
                        <a:pos x="878" y="626"/>
                      </a:cxn>
                      <a:cxn ang="0">
                        <a:pos x="808" y="631"/>
                      </a:cxn>
                      <a:cxn ang="0">
                        <a:pos x="779" y="633"/>
                      </a:cxn>
                      <a:cxn ang="0">
                        <a:pos x="467" y="633"/>
                      </a:cxn>
                      <a:cxn ang="0">
                        <a:pos x="463" y="633"/>
                      </a:cxn>
                      <a:cxn ang="0">
                        <a:pos x="401" y="629"/>
                      </a:cxn>
                      <a:cxn ang="0">
                        <a:pos x="341" y="626"/>
                      </a:cxn>
                      <a:cxn ang="0">
                        <a:pos x="284" y="619"/>
                      </a:cxn>
                      <a:cxn ang="0">
                        <a:pos x="230" y="613"/>
                      </a:cxn>
                      <a:cxn ang="0">
                        <a:pos x="182" y="602"/>
                      </a:cxn>
                      <a:cxn ang="0">
                        <a:pos x="138" y="589"/>
                      </a:cxn>
                      <a:cxn ang="0">
                        <a:pos x="100" y="576"/>
                      </a:cxn>
                      <a:cxn ang="0">
                        <a:pos x="66" y="560"/>
                      </a:cxn>
                      <a:cxn ang="0">
                        <a:pos x="38" y="541"/>
                      </a:cxn>
                      <a:cxn ang="0">
                        <a:pos x="18" y="518"/>
                      </a:cxn>
                      <a:cxn ang="0">
                        <a:pos x="6" y="493"/>
                      </a:cxn>
                      <a:cxn ang="0">
                        <a:pos x="0" y="466"/>
                      </a:cxn>
                      <a:cxn ang="0">
                        <a:pos x="0" y="462"/>
                      </a:cxn>
                      <a:cxn ang="0">
                        <a:pos x="4" y="433"/>
                      </a:cxn>
                      <a:cxn ang="0">
                        <a:pos x="16" y="397"/>
                      </a:cxn>
                      <a:cxn ang="0">
                        <a:pos x="50" y="329"/>
                      </a:cxn>
                      <a:cxn ang="0">
                        <a:pos x="92" y="266"/>
                      </a:cxn>
                      <a:cxn ang="0">
                        <a:pos x="144" y="209"/>
                      </a:cxn>
                      <a:cxn ang="0">
                        <a:pos x="200" y="156"/>
                      </a:cxn>
                      <a:cxn ang="0">
                        <a:pos x="265" y="111"/>
                      </a:cxn>
                      <a:cxn ang="0">
                        <a:pos x="334" y="73"/>
                      </a:cxn>
                      <a:cxn ang="0">
                        <a:pos x="407" y="42"/>
                      </a:cxn>
                      <a:cxn ang="0">
                        <a:pos x="487" y="19"/>
                      </a:cxn>
                      <a:cxn ang="0">
                        <a:pos x="570" y="5"/>
                      </a:cxn>
                      <a:cxn ang="0">
                        <a:pos x="654" y="0"/>
                      </a:cxn>
                      <a:cxn ang="0">
                        <a:pos x="744" y="5"/>
                      </a:cxn>
                      <a:cxn ang="0">
                        <a:pos x="830" y="20"/>
                      </a:cxn>
                      <a:cxn ang="0">
                        <a:pos x="914" y="47"/>
                      </a:cxn>
                      <a:cxn ang="0">
                        <a:pos x="990" y="80"/>
                      </a:cxn>
                      <a:cxn ang="0">
                        <a:pos x="1061" y="122"/>
                      </a:cxn>
                      <a:cxn ang="0">
                        <a:pos x="1126" y="172"/>
                      </a:cxn>
                      <a:cxn ang="0">
                        <a:pos x="1184" y="228"/>
                      </a:cxn>
                      <a:cxn ang="0">
                        <a:pos x="1233" y="289"/>
                      </a:cxn>
                      <a:cxn ang="0">
                        <a:pos x="1275" y="357"/>
                      </a:cxn>
                    </a:cxnLst>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tileRect/>
                  </a:gradFill>
                  <a:ln w="9525">
                    <a:noFill/>
                  </a:ln>
                </p:spPr>
                <p:txBody>
                  <a:bodyPr/>
                  <a:p>
                    <a:endParaRPr lang="zh-CN" altLang="en-US"/>
                  </a:p>
                </p:txBody>
              </p:sp>
            </p:grpSp>
            <p:sp>
              <p:nvSpPr>
                <p:cNvPr id="86061" name="Text Box 25"/>
                <p:cNvSpPr txBox="1"/>
                <p:nvPr/>
              </p:nvSpPr>
              <p:spPr>
                <a:xfrm>
                  <a:off x="-680" y="558938"/>
                  <a:ext cx="1887386" cy="830467"/>
                </a:xfrm>
                <a:prstGeom prst="rect">
                  <a:avLst/>
                </a:prstGeom>
                <a:noFill/>
                <a:ln w="9525">
                  <a:noFill/>
                </a:ln>
              </p:spPr>
              <p:txBody>
                <a:bodyPr wrap="none" anchor="t">
                  <a:spAutoFit/>
                </a:bodyPr>
                <a:p>
                  <a:pPr marL="342900" lvl="0" indent="-342900" algn="ctr" eaLnBrk="0" fontAlgn="base" hangingPunct="0"/>
                  <a:r>
                    <a:rPr lang="en-US" altLang="x-none"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2</a:t>
                  </a:r>
                  <a:r>
                    <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、生产技术</a:t>
                  </a:r>
                  <a:endPar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endParaRPr>
                </a:p>
                <a:p>
                  <a:pPr marL="342900" lvl="0" indent="-342900" algn="ctr" eaLnBrk="0" fontAlgn="base" hangingPunct="0"/>
                  <a:r>
                    <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科学化</a:t>
                  </a:r>
                  <a:endPar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endParaRPr>
                </a:p>
              </p:txBody>
            </p:sp>
          </p:grpSp>
          <p:sp>
            <p:nvSpPr>
              <p:cNvPr id="86062" name="Text Box 15"/>
              <p:cNvSpPr txBox="1"/>
              <p:nvPr/>
            </p:nvSpPr>
            <p:spPr>
              <a:xfrm>
                <a:off x="109529" y="566877"/>
                <a:ext cx="1449271" cy="830468"/>
              </a:xfrm>
              <a:prstGeom prst="rect">
                <a:avLst/>
              </a:prstGeom>
              <a:noFill/>
              <a:ln w="9525">
                <a:noFill/>
              </a:ln>
            </p:spPr>
            <p:txBody>
              <a:bodyPr anchor="t">
                <a:spAutoFit/>
              </a:bodyPr>
              <a:p>
                <a:pPr lvl="0" algn="ctr" eaLnBrk="0" fontAlgn="base" hangingPunct="0"/>
                <a:r>
                  <a:rPr lang="en-US" altLang="x-none"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1</a:t>
                </a:r>
                <a:r>
                  <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、生产</a:t>
                </a:r>
                <a:endPar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endParaRPr>
              </a:p>
              <a:p>
                <a:pPr lvl="0" algn="ctr" eaLnBrk="0" fontAlgn="base" hangingPunct="0"/>
                <a:r>
                  <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规模化</a:t>
                </a:r>
                <a:endPar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endParaRPr>
              </a:p>
            </p:txBody>
          </p:sp>
        </p:grpSp>
        <p:sp>
          <p:nvSpPr>
            <p:cNvPr id="86063" name="Text Box 20"/>
            <p:cNvSpPr txBox="1"/>
            <p:nvPr/>
          </p:nvSpPr>
          <p:spPr>
            <a:xfrm>
              <a:off x="4524013" y="606575"/>
              <a:ext cx="1871513" cy="830467"/>
            </a:xfrm>
            <a:prstGeom prst="rect">
              <a:avLst/>
            </a:prstGeom>
            <a:noFill/>
            <a:ln w="9525">
              <a:noFill/>
            </a:ln>
          </p:spPr>
          <p:txBody>
            <a:bodyPr anchor="t">
              <a:spAutoFit/>
            </a:bodyPr>
            <a:p>
              <a:pPr lvl="0" algn="ctr" eaLnBrk="0" fontAlgn="base" hangingPunct="0"/>
              <a:r>
                <a:rPr lang="en-US" altLang="x-none"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3</a:t>
              </a:r>
              <a:r>
                <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、物质装备</a:t>
              </a:r>
              <a:endPar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endParaRPr>
            </a:p>
            <a:p>
              <a:pPr lvl="0" algn="ctr" eaLnBrk="0" fontAlgn="base" hangingPunct="0"/>
              <a:r>
                <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cs typeface="+mn-ea"/>
                </a:rPr>
                <a:t>现代化</a:t>
              </a:r>
              <a:endParaRPr lang="zh-CN" altLang="en-US" sz="2400" strike="noStrike" noProof="1" dirty="0">
                <a:solidFill>
                  <a:schemeClr val="tx2"/>
                </a:solidFill>
                <a:effectLst>
                  <a:outerShdw blurRad="38100" dist="38100" dir="2700000">
                    <a:srgbClr val="C0C0C0"/>
                  </a:outerShdw>
                </a:effectLst>
                <a:latin typeface="黑体" panose="02010600030101010101" pitchFamily="1" charset="-122"/>
                <a:ea typeface="黑体" panose="02010600030101010101" pitchFamily="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6024"/>
                                        </p:tgtEl>
                                        <p:attrNameLst>
                                          <p:attrName>style.visibility</p:attrName>
                                        </p:attrNameLst>
                                      </p:cBhvr>
                                      <p:to>
                                        <p:strVal val="visible"/>
                                      </p:to>
                                    </p:set>
                                    <p:animEffect transition="in" filter="strips(downLeft)">
                                      <p:cBhvr>
                                        <p:cTn id="7" dur="1000"/>
                                        <p:tgtEl>
                                          <p:spTgt spid="8602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6025"/>
                                        </p:tgtEl>
                                        <p:attrNameLst>
                                          <p:attrName>style.visibility</p:attrName>
                                        </p:attrNameLst>
                                      </p:cBhvr>
                                      <p:to>
                                        <p:strVal val="visible"/>
                                      </p:to>
                                    </p:set>
                                    <p:animEffect transition="in" filter="strips(downLeft)">
                                      <p:cBhvr>
                                        <p:cTn id="10" dur="1000"/>
                                        <p:tgtEl>
                                          <p:spTgt spid="8602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86026"/>
                                        </p:tgtEl>
                                        <p:attrNameLst>
                                          <p:attrName>style.visibility</p:attrName>
                                        </p:attrNameLst>
                                      </p:cBhvr>
                                      <p:to>
                                        <p:strVal val="visible"/>
                                      </p:to>
                                    </p:set>
                                    <p:animEffect transition="in" filter="strips(downLeft)">
                                      <p:cBhvr>
                                        <p:cTn id="13" dur="1000"/>
                                        <p:tgtEl>
                                          <p:spTgt spid="8602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86027"/>
                                        </p:tgtEl>
                                        <p:attrNameLst>
                                          <p:attrName>style.visibility</p:attrName>
                                        </p:attrNameLst>
                                      </p:cBhvr>
                                      <p:to>
                                        <p:strVal val="visible"/>
                                      </p:to>
                                    </p:set>
                                    <p:animEffect transition="in" filter="strips(downLeft)">
                                      <p:cBhvr>
                                        <p:cTn id="16" dur="1000"/>
                                        <p:tgtEl>
                                          <p:spTgt spid="86027"/>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86033"/>
                                        </p:tgtEl>
                                        <p:attrNameLst>
                                          <p:attrName>style.visibility</p:attrName>
                                        </p:attrNameLst>
                                      </p:cBhvr>
                                      <p:to>
                                        <p:strVal val="visible"/>
                                      </p:to>
                                    </p:set>
                                    <p:animEffect transition="in" filter="strips(downLeft)">
                                      <p:cBhvr>
                                        <p:cTn id="19" dur="1000"/>
                                        <p:tgtEl>
                                          <p:spTgt spid="86033"/>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86019"/>
                                        </p:tgtEl>
                                        <p:attrNameLst>
                                          <p:attrName>style.visibility</p:attrName>
                                        </p:attrNameLst>
                                      </p:cBhvr>
                                      <p:to>
                                        <p:strVal val="visible"/>
                                      </p:to>
                                    </p:set>
                                    <p:animEffect transition="in" filter="strips(downLeft)">
                                      <p:cBhvr>
                                        <p:cTn id="22" dur="1000"/>
                                        <p:tgtEl>
                                          <p:spTgt spid="86019"/>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86018"/>
                                        </p:tgtEl>
                                        <p:attrNameLst>
                                          <p:attrName>style.visibility</p:attrName>
                                        </p:attrNameLst>
                                      </p:cBhvr>
                                      <p:to>
                                        <p:strVal val="visible"/>
                                      </p:to>
                                    </p:set>
                                    <p:animEffect transition="in" filter="strips(downLeft)">
                                      <p:cBhvr>
                                        <p:cTn id="25" dur="1000"/>
                                        <p:tgtEl>
                                          <p:spTgt spid="86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animBg="1"/>
      <p:bldP spid="86019" grpId="0" animBg="1"/>
      <p:bldP spid="86024" grpId="0" animBg="1"/>
      <p:bldP spid="86025" grpId="0" animBg="1"/>
      <p:bldP spid="86026" grpId="0" animBg="1"/>
      <p:bldP spid="86027" grpId="0" animBg="1"/>
      <p:bldP spid="8603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3426" name="Picture 14" descr="现代农业-机、车"/>
          <p:cNvPicPr>
            <a:picLocks noChangeAspect="1"/>
          </p:cNvPicPr>
          <p:nvPr/>
        </p:nvPicPr>
        <p:blipFill>
          <a:blip r:embed="rId1"/>
          <a:stretch>
            <a:fillRect/>
          </a:stretch>
        </p:blipFill>
        <p:spPr>
          <a:xfrm>
            <a:off x="0" y="2206625"/>
            <a:ext cx="9144000" cy="4637088"/>
          </a:xfrm>
          <a:prstGeom prst="rect">
            <a:avLst/>
          </a:prstGeom>
          <a:noFill/>
          <a:ln w="9525">
            <a:noFill/>
          </a:ln>
        </p:spPr>
      </p:pic>
      <p:sp>
        <p:nvSpPr>
          <p:cNvPr id="103427"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三、现代农业：</a:t>
            </a:r>
            <a:r>
              <a:rPr lang="zh-CN" altLang="en-US" sz="2800" dirty="0">
                <a:latin typeface="黑体" panose="02010600030101010101" pitchFamily="1" charset="-122"/>
                <a:ea typeface="黑体" panose="02010600030101010101" pitchFamily="1" charset="-122"/>
                <a:sym typeface="Arial" panose="020B0604020202020204" pitchFamily="34" charset="0"/>
              </a:rPr>
              <a:t>四大功能</a:t>
            </a:r>
            <a:endParaRPr lang="zh-CN" altLang="en-US" sz="2800" dirty="0">
              <a:solidFill>
                <a:schemeClr val="tx2"/>
              </a:solidFill>
              <a:latin typeface="黑体" panose="02010600030101010101" pitchFamily="1" charset="-122"/>
              <a:ea typeface="黑体" panose="02010600030101010101" pitchFamily="1" charset="-122"/>
              <a:sym typeface="Arial" panose="020B0604020202020204" pitchFamily="34" charset="0"/>
            </a:endParaRPr>
          </a:p>
        </p:txBody>
      </p:sp>
      <p:sp>
        <p:nvSpPr>
          <p:cNvPr id="87044" name="Text Box 6"/>
          <p:cNvSpPr txBox="1"/>
          <p:nvPr/>
        </p:nvSpPr>
        <p:spPr>
          <a:xfrm>
            <a:off x="539750" y="1341438"/>
            <a:ext cx="8331200" cy="461962"/>
          </a:xfrm>
          <a:prstGeom prst="rect">
            <a:avLst/>
          </a:prstGeom>
          <a:solidFill>
            <a:schemeClr val="bg1">
              <a:alpha val="84998"/>
            </a:schemeClr>
          </a:solidFill>
          <a:ln w="9525">
            <a:noFill/>
          </a:ln>
        </p:spPr>
        <p:txBody>
          <a:bodyPr anchor="t">
            <a:spAutoFit/>
          </a:bodyPr>
          <a:p>
            <a:pPr lvl="0" indent="0">
              <a:spcBef>
                <a:spcPct val="50000"/>
              </a:spcBef>
            </a:pPr>
            <a:r>
              <a:rPr lang="en-US" altLang="x-none" sz="2400" dirty="0">
                <a:latin typeface="黑体" panose="02010600030101010101" pitchFamily="1" charset="-122"/>
                <a:ea typeface="黑体" panose="02010600030101010101" pitchFamily="1" charset="-122"/>
              </a:rPr>
              <a:t>1</a:t>
            </a:r>
            <a:r>
              <a:rPr lang="zh-CN" altLang="en-US" sz="2400" dirty="0">
                <a:latin typeface="黑体" panose="02010600030101010101" pitchFamily="1" charset="-122"/>
                <a:ea typeface="黑体" panose="02010600030101010101" pitchFamily="1" charset="-122"/>
              </a:rPr>
              <a:t>、生产功能：</a:t>
            </a:r>
            <a:r>
              <a:rPr lang="zh-CN" altLang="en-US" sz="2400" dirty="0">
                <a:latin typeface="宋体" panose="02010600030101010101" pitchFamily="2" charset="-122"/>
                <a:ea typeface="宋体" panose="02010600030101010101" pitchFamily="2" charset="-122"/>
              </a:rPr>
              <a:t>也称经济功能，粮食安全、菜篮子产品供给 </a:t>
            </a:r>
            <a:endParaRPr lang="zh-CN" altLang="en-US" sz="2400" dirty="0">
              <a:latin typeface="宋体" panose="02010600030101010101" pitchFamily="2" charset="-122"/>
              <a:ea typeface="宋体" panose="02010600030101010101" pitchFamily="2" charset="-122"/>
            </a:endParaRPr>
          </a:p>
        </p:txBody>
      </p:sp>
      <p:sp>
        <p:nvSpPr>
          <p:cNvPr id="87045" name="Text Box 7"/>
          <p:cNvSpPr txBox="1"/>
          <p:nvPr/>
        </p:nvSpPr>
        <p:spPr>
          <a:xfrm>
            <a:off x="536575" y="1917700"/>
            <a:ext cx="8331200" cy="461963"/>
          </a:xfrm>
          <a:prstGeom prst="rect">
            <a:avLst/>
          </a:prstGeom>
          <a:solidFill>
            <a:schemeClr val="bg1">
              <a:alpha val="84998"/>
            </a:schemeClr>
          </a:solidFill>
          <a:ln w="9525">
            <a:noFill/>
          </a:ln>
        </p:spPr>
        <p:txBody>
          <a:bodyPr anchor="t">
            <a:spAutoFit/>
          </a:bodyPr>
          <a:p>
            <a:pPr lvl="0" indent="0">
              <a:spcBef>
                <a:spcPct val="50000"/>
              </a:spcBef>
            </a:pPr>
            <a:r>
              <a:rPr lang="en-US" altLang="x-none" sz="2400" dirty="0">
                <a:latin typeface="黑体" panose="02010600030101010101" pitchFamily="1" charset="-122"/>
                <a:ea typeface="黑体" panose="02010600030101010101" pitchFamily="1" charset="-122"/>
              </a:rPr>
              <a:t>2</a:t>
            </a:r>
            <a:r>
              <a:rPr lang="zh-CN" altLang="en-US" sz="2400" dirty="0">
                <a:latin typeface="黑体" panose="02010600030101010101" pitchFamily="1" charset="-122"/>
                <a:ea typeface="黑体" panose="02010600030101010101" pitchFamily="1" charset="-122"/>
              </a:rPr>
              <a:t>、生态功能：</a:t>
            </a:r>
            <a:r>
              <a:rPr lang="zh-CN" altLang="en-US" sz="2400" dirty="0">
                <a:latin typeface="宋体" panose="02010600030101010101" pitchFamily="2" charset="-122"/>
                <a:ea typeface="宋体" panose="02010600030101010101" pitchFamily="2" charset="-122"/>
              </a:rPr>
              <a:t>也称保护功能，生态涵养、屏障、修复</a:t>
            </a:r>
            <a:endParaRPr lang="zh-CN" altLang="en-US" sz="2400" dirty="0">
              <a:latin typeface="宋体" panose="02010600030101010101" pitchFamily="2" charset="-122"/>
              <a:ea typeface="宋体" panose="02010600030101010101" pitchFamily="2" charset="-122"/>
            </a:endParaRPr>
          </a:p>
        </p:txBody>
      </p:sp>
      <p:sp>
        <p:nvSpPr>
          <p:cNvPr id="87046" name="Text Box 8"/>
          <p:cNvSpPr txBox="1"/>
          <p:nvPr/>
        </p:nvSpPr>
        <p:spPr>
          <a:xfrm>
            <a:off x="536575" y="2492375"/>
            <a:ext cx="8316913" cy="461963"/>
          </a:xfrm>
          <a:prstGeom prst="rect">
            <a:avLst/>
          </a:prstGeom>
          <a:solidFill>
            <a:schemeClr val="bg1">
              <a:alpha val="84998"/>
            </a:schemeClr>
          </a:solidFill>
          <a:ln w="9525">
            <a:noFill/>
          </a:ln>
        </p:spPr>
        <p:txBody>
          <a:bodyPr anchor="t">
            <a:spAutoFit/>
          </a:bodyPr>
          <a:p>
            <a:pPr lvl="0" indent="0">
              <a:spcBef>
                <a:spcPct val="50000"/>
              </a:spcBef>
            </a:pPr>
            <a:r>
              <a:rPr lang="en-US" altLang="x-none" sz="2400" dirty="0">
                <a:latin typeface="黑体" panose="02010600030101010101" pitchFamily="1" charset="-122"/>
                <a:ea typeface="黑体" panose="02010600030101010101" pitchFamily="1" charset="-122"/>
              </a:rPr>
              <a:t>3</a:t>
            </a:r>
            <a:r>
              <a:rPr lang="zh-CN" altLang="en-US" sz="2400" dirty="0">
                <a:latin typeface="黑体" panose="02010600030101010101" pitchFamily="1" charset="-122"/>
                <a:ea typeface="黑体" panose="02010600030101010101" pitchFamily="1" charset="-122"/>
              </a:rPr>
              <a:t>、生活功能：</a:t>
            </a:r>
            <a:r>
              <a:rPr lang="zh-CN" altLang="en-US" sz="2400" dirty="0">
                <a:latin typeface="宋体" panose="02010600030101010101" pitchFamily="2" charset="-122"/>
                <a:ea typeface="宋体" panose="02010600030101010101" pitchFamily="2" charset="-122"/>
              </a:rPr>
              <a:t>也称社会功能，休闲、游憩、观光、旅游</a:t>
            </a:r>
            <a:endParaRPr lang="zh-CN" altLang="en-US" sz="2400" dirty="0">
              <a:latin typeface="宋体" panose="02010600030101010101" pitchFamily="2" charset="-122"/>
              <a:ea typeface="宋体" panose="02010600030101010101" pitchFamily="2" charset="-122"/>
            </a:endParaRPr>
          </a:p>
        </p:txBody>
      </p:sp>
      <p:sp>
        <p:nvSpPr>
          <p:cNvPr id="87047" name="Text Box 9"/>
          <p:cNvSpPr txBox="1"/>
          <p:nvPr/>
        </p:nvSpPr>
        <p:spPr>
          <a:xfrm>
            <a:off x="539750" y="2997200"/>
            <a:ext cx="8323263" cy="1570038"/>
          </a:xfrm>
          <a:prstGeom prst="rect">
            <a:avLst/>
          </a:prstGeom>
          <a:solidFill>
            <a:schemeClr val="bg1">
              <a:alpha val="84998"/>
            </a:schemeClr>
          </a:solidFill>
          <a:ln w="9525">
            <a:noFill/>
          </a:ln>
        </p:spPr>
        <p:txBody>
          <a:bodyPr anchor="t">
            <a:spAutoFit/>
          </a:bodyPr>
          <a:p>
            <a:pPr lvl="0" indent="0"/>
            <a:r>
              <a:rPr lang="en-US" altLang="x-none" sz="2400" dirty="0">
                <a:latin typeface="黑体" panose="02010600030101010101" pitchFamily="1" charset="-122"/>
                <a:ea typeface="黑体" panose="02010600030101010101" pitchFamily="1" charset="-122"/>
              </a:rPr>
              <a:t>4</a:t>
            </a:r>
            <a:r>
              <a:rPr lang="zh-CN" altLang="en-US" sz="2400" dirty="0">
                <a:latin typeface="黑体" panose="02010600030101010101" pitchFamily="1" charset="-122"/>
                <a:ea typeface="黑体" panose="02010600030101010101" pitchFamily="1" charset="-122"/>
              </a:rPr>
              <a:t>、文化功能：</a:t>
            </a:r>
            <a:r>
              <a:rPr lang="zh-CN" altLang="en-US" sz="2400" dirty="0">
                <a:latin typeface="宋体" panose="02010600030101010101" pitchFamily="2" charset="-122"/>
                <a:ea typeface="宋体" panose="02010600030101010101" pitchFamily="2" charset="-122"/>
              </a:rPr>
              <a:t>也称文化传承功能</a:t>
            </a:r>
            <a:endParaRPr lang="zh-CN" altLang="en-US" sz="2400" dirty="0">
              <a:latin typeface="宋体" panose="02010600030101010101" pitchFamily="2" charset="-122"/>
              <a:ea typeface="宋体" panose="02010600030101010101" pitchFamily="2" charset="-122"/>
            </a:endParaRPr>
          </a:p>
          <a:p>
            <a:pPr lvl="0" indent="0"/>
            <a:r>
              <a:rPr lang="zh-CN" altLang="en-US" sz="2400" dirty="0">
                <a:latin typeface="黑体" panose="02010600030101010101" pitchFamily="1" charset="-122"/>
                <a:ea typeface="黑体" panose="02010600030101010101" pitchFamily="1" charset="-122"/>
              </a:rPr>
              <a:t>      </a:t>
            </a:r>
            <a:r>
              <a:rPr lang="zh-CN" altLang="en-US" sz="2400" dirty="0">
                <a:latin typeface="宋体" panose="02010600030101010101" pitchFamily="2" charset="-122"/>
                <a:ea typeface="宋体" panose="02010600030101010101" pitchFamily="2" charset="-122"/>
              </a:rPr>
              <a:t>丰富的历史、经济、科学、宗教、民俗、文学等文化</a:t>
            </a:r>
            <a:endParaRPr lang="zh-CN" altLang="en-US" sz="2400" dirty="0">
              <a:latin typeface="宋体" panose="02010600030101010101" pitchFamily="2" charset="-122"/>
              <a:ea typeface="宋体" panose="02010600030101010101" pitchFamily="2" charset="-122"/>
            </a:endParaRPr>
          </a:p>
          <a:p>
            <a:pPr lvl="0" indent="0"/>
            <a:r>
              <a:rPr lang="zh-CN" altLang="en-US" sz="2400" dirty="0">
                <a:latin typeface="宋体" panose="02010600030101010101" pitchFamily="2" charset="-122"/>
                <a:ea typeface="宋体" panose="02010600030101010101" pitchFamily="2" charset="-122"/>
              </a:rPr>
              <a:t>      内涵，农业文明、农耕文明、农耕文化、民族文化的</a:t>
            </a:r>
            <a:endParaRPr lang="zh-CN" altLang="en-US" sz="2400" dirty="0">
              <a:latin typeface="宋体" panose="02010600030101010101" pitchFamily="2" charset="-122"/>
              <a:ea typeface="宋体" panose="02010600030101010101" pitchFamily="2" charset="-122"/>
            </a:endParaRPr>
          </a:p>
          <a:p>
            <a:pPr lvl="0" indent="0"/>
            <a:r>
              <a:rPr lang="zh-CN" altLang="en-US" sz="2400" dirty="0">
                <a:latin typeface="宋体" panose="02010600030101010101" pitchFamily="2" charset="-122"/>
                <a:ea typeface="宋体" panose="02010600030101010101" pitchFamily="2" charset="-122"/>
              </a:rPr>
              <a:t>      教育与传承，文化自信，文化自觉</a:t>
            </a:r>
            <a:endParaRPr lang="zh-CN" altLang="en-US" sz="2400" dirty="0">
              <a:latin typeface="宋体" panose="02010600030101010101" pitchFamily="2" charset="-122"/>
              <a:ea typeface="宋体" panose="02010600030101010101" pitchFamily="2"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box(in)">
                                      <p:cBhvr>
                                        <p:cTn id="7" dur="500"/>
                                        <p:tgtEl>
                                          <p:spTgt spid="8704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box(in)">
                                      <p:cBhvr>
                                        <p:cTn id="11" dur="500"/>
                                        <p:tgtEl>
                                          <p:spTgt spid="87045"/>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87046"/>
                                        </p:tgtEl>
                                        <p:attrNameLst>
                                          <p:attrName>style.visibility</p:attrName>
                                        </p:attrNameLst>
                                      </p:cBhvr>
                                      <p:to>
                                        <p:strVal val="visible"/>
                                      </p:to>
                                    </p:set>
                                    <p:animEffect transition="in" filter="box(in)">
                                      <p:cBhvr>
                                        <p:cTn id="15" dur="500"/>
                                        <p:tgtEl>
                                          <p:spTgt spid="87046"/>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87047"/>
                                        </p:tgtEl>
                                        <p:attrNameLst>
                                          <p:attrName>style.visibility</p:attrName>
                                        </p:attrNameLst>
                                      </p:cBhvr>
                                      <p:to>
                                        <p:strVal val="visible"/>
                                      </p:to>
                                    </p:set>
                                    <p:animEffect transition="in" filter="box(in)">
                                      <p:cBhvr>
                                        <p:cTn id="19" dur="500"/>
                                        <p:tgtEl>
                                          <p:spTgt spid="87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bldLvl="0" animBg="1"/>
      <p:bldP spid="87045" grpId="0" bldLvl="0" animBg="1"/>
      <p:bldP spid="87046" grpId="0" bldLvl="0" animBg="1"/>
      <p:bldP spid="87047"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Rectangle 5"/>
          <p:cNvSpPr/>
          <p:nvPr/>
        </p:nvSpPr>
        <p:spPr>
          <a:xfrm>
            <a:off x="468313" y="1196975"/>
            <a:ext cx="3457575" cy="457200"/>
          </a:xfrm>
          <a:prstGeom prst="rect">
            <a:avLst/>
          </a:prstGeom>
          <a:noFill/>
          <a:ln w="9525">
            <a:noFill/>
          </a:ln>
        </p:spPr>
        <p:txBody>
          <a:bodyPr anchor="t">
            <a:spAutoFit/>
          </a:bodyPr>
          <a:p>
            <a:pPr lvl="0" indent="0">
              <a:spcBef>
                <a:spcPct val="50000"/>
              </a:spcBef>
            </a:pPr>
            <a:r>
              <a:rPr lang="en-US" altLang="x-none" sz="2400" dirty="0">
                <a:latin typeface="黑体" panose="02010600030101010101" pitchFamily="1" charset="-122"/>
                <a:ea typeface="黑体" panose="02010600030101010101" pitchFamily="1" charset="-122"/>
              </a:rPr>
              <a:t>1</a:t>
            </a:r>
            <a:r>
              <a:rPr lang="zh-CN" altLang="en-US" sz="2400" dirty="0">
                <a:latin typeface="黑体" panose="02010600030101010101" pitchFamily="1" charset="-122"/>
                <a:ea typeface="黑体" panose="02010600030101010101" pitchFamily="1" charset="-122"/>
              </a:rPr>
              <a:t>、都市农业</a:t>
            </a:r>
            <a:endParaRPr lang="zh-CN" altLang="en-US" sz="2400" dirty="0">
              <a:latin typeface="黑体" panose="02010600030101010101" pitchFamily="1" charset="-122"/>
              <a:ea typeface="黑体" panose="02010600030101010101" pitchFamily="1" charset="-122"/>
            </a:endParaRPr>
          </a:p>
        </p:txBody>
      </p:sp>
      <p:sp>
        <p:nvSpPr>
          <p:cNvPr id="104450"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三、现代农业：</a:t>
            </a:r>
            <a:r>
              <a:rPr lang="zh-CN" altLang="en-US" sz="2800" dirty="0">
                <a:latin typeface="黑体" panose="02010600030101010101" pitchFamily="1" charset="-122"/>
                <a:ea typeface="黑体" panose="02010600030101010101" pitchFamily="1" charset="-122"/>
                <a:sym typeface="Arial" panose="020B0604020202020204" pitchFamily="34" charset="0"/>
              </a:rPr>
              <a:t>主要形式</a:t>
            </a:r>
            <a:endParaRPr lang="zh-CN" altLang="en-US" sz="2800" dirty="0">
              <a:solidFill>
                <a:schemeClr val="tx2"/>
              </a:solidFill>
              <a:latin typeface="黑体" panose="02010600030101010101" pitchFamily="1" charset="-122"/>
              <a:ea typeface="黑体" panose="02010600030101010101" pitchFamily="1" charset="-122"/>
              <a:sym typeface="Arial" panose="020B0604020202020204" pitchFamily="34" charset="0"/>
            </a:endParaRPr>
          </a:p>
        </p:txBody>
      </p:sp>
      <p:sp>
        <p:nvSpPr>
          <p:cNvPr id="88068" name="Rectangle 5"/>
          <p:cNvSpPr/>
          <p:nvPr/>
        </p:nvSpPr>
        <p:spPr>
          <a:xfrm>
            <a:off x="495300" y="1673225"/>
            <a:ext cx="3457575" cy="457200"/>
          </a:xfrm>
          <a:prstGeom prst="rect">
            <a:avLst/>
          </a:prstGeom>
          <a:noFill/>
          <a:ln w="9525">
            <a:noFill/>
          </a:ln>
        </p:spPr>
        <p:txBody>
          <a:bodyPr wrap="square" anchor="t">
            <a:spAutoFit/>
          </a:bodyPr>
          <a:p>
            <a:pPr lvl="0" indent="0">
              <a:spcBef>
                <a:spcPct val="50000"/>
              </a:spcBef>
            </a:pPr>
            <a:r>
              <a:rPr lang="zh-CN" altLang="en-US" sz="2400" dirty="0">
                <a:latin typeface="黑体" panose="02010600030101010101" pitchFamily="1" charset="-122"/>
                <a:ea typeface="黑体" panose="02010600030101010101" pitchFamily="1" charset="-122"/>
              </a:rPr>
              <a:t>2、生态农业</a:t>
            </a:r>
            <a:endParaRPr lang="zh-CN" altLang="en-US" sz="2400" dirty="0">
              <a:latin typeface="黑体" panose="02010600030101010101" pitchFamily="1" charset="-122"/>
              <a:ea typeface="黑体" panose="02010600030101010101" pitchFamily="1" charset="-122"/>
            </a:endParaRPr>
          </a:p>
        </p:txBody>
      </p:sp>
      <p:sp>
        <p:nvSpPr>
          <p:cNvPr id="88069" name="Rectangle 5"/>
          <p:cNvSpPr/>
          <p:nvPr/>
        </p:nvSpPr>
        <p:spPr>
          <a:xfrm>
            <a:off x="495300" y="2138363"/>
            <a:ext cx="3457575" cy="457200"/>
          </a:xfrm>
          <a:prstGeom prst="rect">
            <a:avLst/>
          </a:prstGeom>
          <a:noFill/>
          <a:ln w="9525">
            <a:noFill/>
          </a:ln>
        </p:spPr>
        <p:txBody>
          <a:bodyPr wrap="square" anchor="t">
            <a:spAutoFit/>
          </a:bodyPr>
          <a:p>
            <a:pPr lvl="0" indent="0">
              <a:spcBef>
                <a:spcPct val="50000"/>
              </a:spcBef>
            </a:pPr>
            <a:r>
              <a:rPr lang="zh-CN" altLang="en-US" sz="2400" dirty="0">
                <a:latin typeface="黑体" panose="02010600030101010101" pitchFamily="1" charset="-122"/>
                <a:ea typeface="黑体" panose="02010600030101010101" pitchFamily="1" charset="-122"/>
              </a:rPr>
              <a:t>3、有机农业</a:t>
            </a:r>
            <a:endParaRPr lang="zh-CN" altLang="en-US" sz="2400" dirty="0">
              <a:latin typeface="黑体" panose="02010600030101010101" pitchFamily="1" charset="-122"/>
              <a:ea typeface="黑体" panose="02010600030101010101" pitchFamily="1" charset="-122"/>
            </a:endParaRPr>
          </a:p>
        </p:txBody>
      </p:sp>
      <p:sp>
        <p:nvSpPr>
          <p:cNvPr id="88070" name="Rectangle 5"/>
          <p:cNvSpPr/>
          <p:nvPr/>
        </p:nvSpPr>
        <p:spPr>
          <a:xfrm>
            <a:off x="468313" y="2641600"/>
            <a:ext cx="3457575" cy="457200"/>
          </a:xfrm>
          <a:prstGeom prst="rect">
            <a:avLst/>
          </a:prstGeom>
          <a:noFill/>
          <a:ln w="9525">
            <a:noFill/>
          </a:ln>
        </p:spPr>
        <p:txBody>
          <a:bodyPr wrap="square" anchor="t">
            <a:spAutoFit/>
          </a:bodyPr>
          <a:p>
            <a:pPr lvl="0" indent="0">
              <a:spcBef>
                <a:spcPct val="50000"/>
              </a:spcBef>
            </a:pPr>
            <a:r>
              <a:rPr lang="zh-CN" altLang="en-US" sz="2400" dirty="0">
                <a:latin typeface="黑体" panose="02010600030101010101" pitchFamily="1" charset="-122"/>
                <a:ea typeface="黑体" panose="02010600030101010101" pitchFamily="1" charset="-122"/>
              </a:rPr>
              <a:t>4、精确农业</a:t>
            </a:r>
            <a:endParaRPr lang="zh-CN" altLang="en-US" sz="2400" dirty="0">
              <a:latin typeface="黑体" panose="02010600030101010101" pitchFamily="1" charset="-122"/>
              <a:ea typeface="黑体" panose="02010600030101010101" pitchFamily="1" charset="-122"/>
            </a:endParaRPr>
          </a:p>
        </p:txBody>
      </p:sp>
      <p:sp>
        <p:nvSpPr>
          <p:cNvPr id="88071" name="Rectangle 5"/>
          <p:cNvSpPr/>
          <p:nvPr/>
        </p:nvSpPr>
        <p:spPr>
          <a:xfrm>
            <a:off x="477838" y="3117850"/>
            <a:ext cx="3457575" cy="457200"/>
          </a:xfrm>
          <a:prstGeom prst="rect">
            <a:avLst/>
          </a:prstGeom>
          <a:noFill/>
          <a:ln w="9525">
            <a:noFill/>
          </a:ln>
        </p:spPr>
        <p:txBody>
          <a:bodyPr wrap="square" anchor="t">
            <a:spAutoFit/>
          </a:bodyPr>
          <a:p>
            <a:pPr lvl="0" indent="0">
              <a:spcBef>
                <a:spcPct val="50000"/>
              </a:spcBef>
            </a:pPr>
            <a:r>
              <a:rPr lang="zh-CN" altLang="en-US" sz="2400" dirty="0">
                <a:latin typeface="黑体" panose="02010600030101010101" pitchFamily="1" charset="-122"/>
                <a:ea typeface="黑体" panose="02010600030101010101" pitchFamily="1" charset="-122"/>
              </a:rPr>
              <a:t>5、可持续农业</a:t>
            </a:r>
            <a:endParaRPr lang="zh-CN" altLang="en-US" sz="2400" dirty="0">
              <a:latin typeface="黑体" panose="02010600030101010101" pitchFamily="1" charset="-122"/>
              <a:ea typeface="黑体" panose="02010600030101010101" pitchFamily="1" charset="-122"/>
            </a:endParaRPr>
          </a:p>
        </p:txBody>
      </p:sp>
      <p:sp>
        <p:nvSpPr>
          <p:cNvPr id="88072" name="Rectangle 5"/>
          <p:cNvSpPr/>
          <p:nvPr/>
        </p:nvSpPr>
        <p:spPr>
          <a:xfrm>
            <a:off x="487363" y="3592513"/>
            <a:ext cx="3457575" cy="457200"/>
          </a:xfrm>
          <a:prstGeom prst="rect">
            <a:avLst/>
          </a:prstGeom>
          <a:noFill/>
          <a:ln w="9525">
            <a:noFill/>
          </a:ln>
        </p:spPr>
        <p:txBody>
          <a:bodyPr wrap="square" anchor="t">
            <a:spAutoFit/>
          </a:bodyPr>
          <a:p>
            <a:pPr lvl="0" indent="0">
              <a:spcBef>
                <a:spcPct val="50000"/>
              </a:spcBef>
            </a:pPr>
            <a:r>
              <a:rPr lang="zh-CN" altLang="en-US" sz="2400" dirty="0">
                <a:latin typeface="黑体" panose="02010600030101010101" pitchFamily="1" charset="-122"/>
                <a:ea typeface="黑体" panose="02010600030101010101" pitchFamily="1" charset="-122"/>
              </a:rPr>
              <a:t>6、信息农业</a:t>
            </a:r>
            <a:endParaRPr lang="zh-CN" altLang="en-US" sz="2400" dirty="0">
              <a:latin typeface="黑体" panose="02010600030101010101" pitchFamily="1" charset="-122"/>
              <a:ea typeface="黑体" panose="02010600030101010101" pitchFamily="1" charset="-122"/>
            </a:endParaRPr>
          </a:p>
        </p:txBody>
      </p:sp>
      <p:sp>
        <p:nvSpPr>
          <p:cNvPr id="88073" name="Rectangle 5"/>
          <p:cNvSpPr/>
          <p:nvPr/>
        </p:nvSpPr>
        <p:spPr>
          <a:xfrm>
            <a:off x="496888" y="4095750"/>
            <a:ext cx="3457575" cy="457200"/>
          </a:xfrm>
          <a:prstGeom prst="rect">
            <a:avLst/>
          </a:prstGeom>
          <a:noFill/>
          <a:ln w="9525">
            <a:noFill/>
          </a:ln>
        </p:spPr>
        <p:txBody>
          <a:bodyPr wrap="square" anchor="t">
            <a:spAutoFit/>
          </a:bodyPr>
          <a:p>
            <a:pPr lvl="0" indent="0">
              <a:spcBef>
                <a:spcPct val="50000"/>
              </a:spcBef>
            </a:pPr>
            <a:r>
              <a:rPr lang="zh-CN" altLang="en-US" sz="2400" dirty="0">
                <a:latin typeface="黑体" panose="02010600030101010101" pitchFamily="1" charset="-122"/>
                <a:ea typeface="黑体" panose="02010600030101010101" pitchFamily="1" charset="-122"/>
              </a:rPr>
              <a:t>7、绿色农业</a:t>
            </a:r>
            <a:endParaRPr lang="zh-CN" altLang="en-US" sz="2400" dirty="0">
              <a:latin typeface="黑体" panose="02010600030101010101" pitchFamily="1" charset="-122"/>
              <a:ea typeface="黑体" panose="02010600030101010101" pitchFamily="1" charset="-122"/>
            </a:endParaRPr>
          </a:p>
        </p:txBody>
      </p:sp>
      <p:sp>
        <p:nvSpPr>
          <p:cNvPr id="88074" name="Rectangle 5"/>
          <p:cNvSpPr/>
          <p:nvPr/>
        </p:nvSpPr>
        <p:spPr>
          <a:xfrm>
            <a:off x="496888" y="4610100"/>
            <a:ext cx="3457575" cy="457200"/>
          </a:xfrm>
          <a:prstGeom prst="rect">
            <a:avLst/>
          </a:prstGeom>
          <a:noFill/>
          <a:ln w="9525">
            <a:noFill/>
          </a:ln>
        </p:spPr>
        <p:txBody>
          <a:bodyPr wrap="square" anchor="t">
            <a:spAutoFit/>
          </a:bodyPr>
          <a:p>
            <a:pPr lvl="0" indent="0">
              <a:spcBef>
                <a:spcPct val="50000"/>
              </a:spcBef>
            </a:pPr>
            <a:r>
              <a:rPr lang="zh-CN" altLang="en-US" sz="2400" dirty="0">
                <a:latin typeface="黑体" panose="02010600030101010101" pitchFamily="1" charset="-122"/>
                <a:ea typeface="黑体" panose="02010600030101010101" pitchFamily="1" charset="-122"/>
              </a:rPr>
              <a:t>8、循环农业</a:t>
            </a:r>
            <a:endParaRPr lang="zh-CN" altLang="en-US" sz="2400" dirty="0">
              <a:latin typeface="黑体" panose="02010600030101010101" pitchFamily="1" charset="-122"/>
              <a:ea typeface="黑体" panose="02010600030101010101" pitchFamily="1" charset="-122"/>
            </a:endParaRPr>
          </a:p>
        </p:txBody>
      </p:sp>
      <p:sp>
        <p:nvSpPr>
          <p:cNvPr id="88075" name="Rectangle 5"/>
          <p:cNvSpPr/>
          <p:nvPr/>
        </p:nvSpPr>
        <p:spPr>
          <a:xfrm>
            <a:off x="468313" y="5065713"/>
            <a:ext cx="3457575" cy="457200"/>
          </a:xfrm>
          <a:prstGeom prst="rect">
            <a:avLst/>
          </a:prstGeom>
          <a:noFill/>
          <a:ln w="9525">
            <a:noFill/>
          </a:ln>
        </p:spPr>
        <p:txBody>
          <a:bodyPr wrap="square" anchor="t">
            <a:spAutoFit/>
          </a:bodyPr>
          <a:p>
            <a:pPr lvl="0" indent="0">
              <a:spcBef>
                <a:spcPct val="50000"/>
              </a:spcBef>
            </a:pPr>
            <a:r>
              <a:rPr lang="zh-CN" altLang="en-US" sz="2400" dirty="0">
                <a:latin typeface="黑体" panose="02010600030101010101" pitchFamily="1" charset="-122"/>
                <a:ea typeface="黑体" panose="02010600030101010101" pitchFamily="1" charset="-122"/>
              </a:rPr>
              <a:t>9、特色农业</a:t>
            </a:r>
            <a:endParaRPr lang="zh-CN" altLang="en-US" sz="2400" dirty="0">
              <a:latin typeface="黑体" panose="02010600030101010101" pitchFamily="1" charset="-122"/>
              <a:ea typeface="黑体" panose="02010600030101010101" pitchFamily="1" charset="-122"/>
            </a:endParaRPr>
          </a:p>
        </p:txBody>
      </p:sp>
      <p:sp>
        <p:nvSpPr>
          <p:cNvPr id="88076" name="Rectangle 5"/>
          <p:cNvSpPr/>
          <p:nvPr/>
        </p:nvSpPr>
        <p:spPr>
          <a:xfrm>
            <a:off x="468313" y="5518150"/>
            <a:ext cx="3457575" cy="457200"/>
          </a:xfrm>
          <a:prstGeom prst="rect">
            <a:avLst/>
          </a:prstGeom>
          <a:noFill/>
          <a:ln w="9525">
            <a:noFill/>
          </a:ln>
        </p:spPr>
        <p:txBody>
          <a:bodyPr wrap="square" anchor="t">
            <a:spAutoFit/>
          </a:bodyPr>
          <a:p>
            <a:pPr lvl="0" indent="0">
              <a:spcBef>
                <a:spcPct val="50000"/>
              </a:spcBef>
            </a:pPr>
            <a:r>
              <a:rPr lang="zh-CN" altLang="en-US" sz="2400" dirty="0">
                <a:latin typeface="黑体" panose="02010600030101010101" pitchFamily="1" charset="-122"/>
                <a:ea typeface="黑体" panose="02010600030101010101" pitchFamily="1" charset="-122"/>
              </a:rPr>
              <a:t>10、订单农业</a:t>
            </a:r>
            <a:endParaRPr lang="zh-CN" altLang="en-US" sz="2400" dirty="0">
              <a:latin typeface="黑体" panose="02010600030101010101" pitchFamily="1" charset="-122"/>
              <a:ea typeface="黑体" panose="02010600030101010101" pitchFamily="1" charset="-122"/>
            </a:endParaRPr>
          </a:p>
        </p:txBody>
      </p:sp>
      <p:graphicFrame>
        <p:nvGraphicFramePr>
          <p:cNvPr id="88077" name="表格 88076"/>
          <p:cNvGraphicFramePr/>
          <p:nvPr/>
        </p:nvGraphicFramePr>
        <p:xfrm>
          <a:off x="5003800" y="1196975"/>
          <a:ext cx="2447925" cy="2794000"/>
        </p:xfrm>
        <a:graphic>
          <a:graphicData uri="http://schemas.openxmlformats.org/drawingml/2006/table">
            <a:tbl>
              <a:tblPr/>
              <a:tblGrid>
                <a:gridCol w="2447925"/>
              </a:tblGrid>
              <a:tr h="398463">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2000">
                          <a:solidFill>
                            <a:srgbClr val="FFFFFF"/>
                          </a:solidFill>
                          <a:latin typeface="Calibri" panose="020F0502020204030204" pitchFamily="2" charset="0"/>
                        </a:rPr>
                        <a:t>1</a:t>
                      </a:r>
                      <a:r>
                        <a:rPr lang="zh-CN" altLang="en-US" sz="2000">
                          <a:solidFill>
                            <a:srgbClr val="FFFFFF"/>
                          </a:solidFill>
                          <a:latin typeface="Calibri" panose="020F0502020204030204" pitchFamily="2" charset="0"/>
                        </a:rPr>
                        <a:t>、农业公园</a:t>
                      </a:r>
                      <a:endParaRPr lang="zh-CN" altLang="en-US" sz="2000">
                        <a:solidFill>
                          <a:srgbClr val="FFFFFF"/>
                        </a:solidFill>
                        <a:latin typeface="Calibri" panose="020F0502020204030204" pitchFamily="2" charset="0"/>
                      </a:endParaRPr>
                    </a:p>
                  </a:txBody>
                  <a:tcPr vert="horz" anchor="t">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4F81BD">
                        <a:alpha val="100000"/>
                      </a:srgbClr>
                    </a:solidFill>
                  </a:tcPr>
                </a:tc>
              </a:tr>
              <a:tr h="398462">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2000" b="0">
                          <a:solidFill>
                            <a:srgbClr val="000000"/>
                          </a:solidFill>
                          <a:latin typeface="Calibri" panose="020F0502020204030204" pitchFamily="2" charset="0"/>
                        </a:rPr>
                        <a:t>2</a:t>
                      </a:r>
                      <a:r>
                        <a:rPr lang="zh-CN" altLang="en-US" sz="2000" b="0">
                          <a:solidFill>
                            <a:srgbClr val="000000"/>
                          </a:solidFill>
                          <a:latin typeface="Calibri" panose="020F0502020204030204" pitchFamily="2" charset="0"/>
                        </a:rPr>
                        <a:t>、观光农园</a:t>
                      </a:r>
                      <a:endParaRPr lang="zh-CN" altLang="en-US" sz="2000" b="0">
                        <a:solidFill>
                          <a:srgbClr val="000000"/>
                        </a:solidFill>
                        <a:latin typeface="Calibri" panose="020F0502020204030204" pitchFamily="2" charset="0"/>
                      </a:endParaRPr>
                    </a:p>
                  </a:txBody>
                  <a:tcPr vert="horz" anchor="t">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400050">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2000" b="0">
                          <a:solidFill>
                            <a:srgbClr val="000000"/>
                          </a:solidFill>
                          <a:latin typeface="Calibri" panose="020F0502020204030204" pitchFamily="2" charset="0"/>
                        </a:rPr>
                        <a:t>3</a:t>
                      </a:r>
                      <a:r>
                        <a:rPr lang="zh-CN" altLang="en-US" sz="2000" b="0">
                          <a:solidFill>
                            <a:srgbClr val="000000"/>
                          </a:solidFill>
                          <a:latin typeface="Calibri" panose="020F0502020204030204" pitchFamily="2" charset="0"/>
                        </a:rPr>
                        <a:t>、休闲农场</a:t>
                      </a:r>
                      <a:endParaRPr lang="zh-CN" altLang="en-US" sz="2000" b="0">
                        <a:solidFill>
                          <a:srgbClr val="000000"/>
                        </a:solidFill>
                        <a:latin typeface="Calibri" panose="020F0502020204030204" pitchFamily="2" charset="0"/>
                      </a:endParaRPr>
                    </a:p>
                  </a:txBody>
                  <a:tcPr vert="horz" anchor="t">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r h="400050">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2000" b="0">
                          <a:solidFill>
                            <a:srgbClr val="000000"/>
                          </a:solidFill>
                          <a:latin typeface="Calibri" panose="020F0502020204030204" pitchFamily="2" charset="0"/>
                        </a:rPr>
                        <a:t>4</a:t>
                      </a:r>
                      <a:r>
                        <a:rPr lang="zh-CN" altLang="en-US" sz="2000" b="0">
                          <a:solidFill>
                            <a:srgbClr val="000000"/>
                          </a:solidFill>
                          <a:latin typeface="Calibri" panose="020F0502020204030204" pitchFamily="2" charset="0"/>
                        </a:rPr>
                        <a:t>、教育农园</a:t>
                      </a:r>
                      <a:endParaRPr lang="zh-CN" altLang="en-US" sz="2000" b="0">
                        <a:solidFill>
                          <a:srgbClr val="000000"/>
                        </a:solidFill>
                        <a:latin typeface="Calibri" panose="020F0502020204030204" pitchFamily="2" charset="0"/>
                      </a:endParaRPr>
                    </a:p>
                  </a:txBody>
                  <a:tcPr vert="horz" anchor="t">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398463">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2000" b="0">
                          <a:solidFill>
                            <a:srgbClr val="000000"/>
                          </a:solidFill>
                          <a:latin typeface="Calibri" panose="020F0502020204030204" pitchFamily="2" charset="0"/>
                        </a:rPr>
                        <a:t>5</a:t>
                      </a:r>
                      <a:r>
                        <a:rPr lang="zh-CN" altLang="en-US" sz="2000" b="0">
                          <a:solidFill>
                            <a:srgbClr val="000000"/>
                          </a:solidFill>
                          <a:latin typeface="Calibri" panose="020F0502020204030204" pitchFamily="2" charset="0"/>
                        </a:rPr>
                        <a:t>、高科技农业园区</a:t>
                      </a:r>
                      <a:endParaRPr lang="zh-CN" altLang="en-US" sz="2000" b="0">
                        <a:solidFill>
                          <a:srgbClr val="000000"/>
                        </a:solidFill>
                        <a:latin typeface="Calibri" panose="020F0502020204030204" pitchFamily="2" charset="0"/>
                      </a:endParaRPr>
                    </a:p>
                  </a:txBody>
                  <a:tcPr vert="horz" anchor="t">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r h="398462">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2000" b="0">
                          <a:solidFill>
                            <a:srgbClr val="000000"/>
                          </a:solidFill>
                          <a:latin typeface="Calibri" panose="020F0502020204030204" pitchFamily="2" charset="0"/>
                          <a:sym typeface="Arial" panose="020B0604020202020204" pitchFamily="34" charset="0"/>
                        </a:rPr>
                        <a:t>6</a:t>
                      </a:r>
                      <a:r>
                        <a:rPr lang="zh-CN" altLang="en-US" sz="2000" b="0">
                          <a:solidFill>
                            <a:srgbClr val="000000"/>
                          </a:solidFill>
                          <a:latin typeface="Calibri" panose="020F0502020204030204" pitchFamily="2" charset="0"/>
                          <a:sym typeface="Arial" panose="020B0604020202020204" pitchFamily="34" charset="0"/>
                        </a:rPr>
                        <a:t>、创汇农业</a:t>
                      </a:r>
                      <a:endParaRPr lang="zh-CN" altLang="en-US" sz="2000" b="0">
                        <a:solidFill>
                          <a:srgbClr val="000000"/>
                        </a:solidFill>
                        <a:latin typeface="Calibri" panose="020F0502020204030204" pitchFamily="2" charset="0"/>
                        <a:sym typeface="Arial" panose="020B0604020202020204" pitchFamily="34" charset="0"/>
                      </a:endParaRPr>
                    </a:p>
                  </a:txBody>
                  <a:tcPr vert="horz" anchor="t">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398463">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000" b="0" dirty="0">
                          <a:solidFill>
                            <a:srgbClr val="000000"/>
                          </a:solidFill>
                          <a:latin typeface="Calibri" panose="020F0502020204030204" pitchFamily="2" charset="0"/>
                          <a:sym typeface="Arial" panose="020B0604020202020204" pitchFamily="34" charset="0"/>
                        </a:rPr>
                        <a:t>7、民俗观光园</a:t>
                      </a:r>
                      <a:endParaRPr lang="zh-CN" altLang="en-US" sz="2000" b="0" dirty="0">
                        <a:solidFill>
                          <a:srgbClr val="000000"/>
                        </a:solidFill>
                        <a:latin typeface="Calibri" panose="020F0502020204030204" pitchFamily="2" charset="0"/>
                        <a:sym typeface="Arial" panose="020B0604020202020204" pitchFamily="34" charset="0"/>
                      </a:endParaRPr>
                    </a:p>
                  </a:txBody>
                  <a:tcPr vert="horz" anchor="t">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p:cTn id="7" dur="500" fill="hold"/>
                                        <p:tgtEl>
                                          <p:spTgt spid="88066"/>
                                        </p:tgtEl>
                                        <p:attrNameLst>
                                          <p:attrName>ppt_x</p:attrName>
                                        </p:attrNameLst>
                                      </p:cBhvr>
                                      <p:tavLst>
                                        <p:tav tm="0">
                                          <p:val>
                                            <p:strVal val="#ppt_x"/>
                                          </p:val>
                                        </p:tav>
                                        <p:tav tm="100000">
                                          <p:val>
                                            <p:strVal val="#ppt_x"/>
                                          </p:val>
                                        </p:tav>
                                      </p:tavLst>
                                    </p:anim>
                                    <p:anim calcmode="lin" valueType="num">
                                      <p:cBhvr>
                                        <p:cTn id="8" dur="500" fill="hold"/>
                                        <p:tgtEl>
                                          <p:spTgt spid="880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068"/>
                                        </p:tgtEl>
                                        <p:attrNameLst>
                                          <p:attrName>style.visibility</p:attrName>
                                        </p:attrNameLst>
                                      </p:cBhvr>
                                      <p:to>
                                        <p:strVal val="visible"/>
                                      </p:to>
                                    </p:set>
                                    <p:anim calcmode="lin" valueType="num">
                                      <p:cBhvr>
                                        <p:cTn id="13" dur="500" fill="hold"/>
                                        <p:tgtEl>
                                          <p:spTgt spid="88068"/>
                                        </p:tgtEl>
                                        <p:attrNameLst>
                                          <p:attrName>ppt_x</p:attrName>
                                        </p:attrNameLst>
                                      </p:cBhvr>
                                      <p:tavLst>
                                        <p:tav tm="0">
                                          <p:val>
                                            <p:strVal val="#ppt_x"/>
                                          </p:val>
                                        </p:tav>
                                        <p:tav tm="100000">
                                          <p:val>
                                            <p:strVal val="#ppt_x"/>
                                          </p:val>
                                        </p:tav>
                                      </p:tavLst>
                                    </p:anim>
                                    <p:anim calcmode="lin" valueType="num">
                                      <p:cBhvr>
                                        <p:cTn id="14" dur="500" fill="hold"/>
                                        <p:tgtEl>
                                          <p:spTgt spid="880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8069"/>
                                        </p:tgtEl>
                                        <p:attrNameLst>
                                          <p:attrName>style.visibility</p:attrName>
                                        </p:attrNameLst>
                                      </p:cBhvr>
                                      <p:to>
                                        <p:strVal val="visible"/>
                                      </p:to>
                                    </p:set>
                                    <p:anim calcmode="lin" valueType="num">
                                      <p:cBhvr>
                                        <p:cTn id="19" dur="500" fill="hold"/>
                                        <p:tgtEl>
                                          <p:spTgt spid="88069"/>
                                        </p:tgtEl>
                                        <p:attrNameLst>
                                          <p:attrName>ppt_x</p:attrName>
                                        </p:attrNameLst>
                                      </p:cBhvr>
                                      <p:tavLst>
                                        <p:tav tm="0">
                                          <p:val>
                                            <p:strVal val="#ppt_x"/>
                                          </p:val>
                                        </p:tav>
                                        <p:tav tm="100000">
                                          <p:val>
                                            <p:strVal val="#ppt_x"/>
                                          </p:val>
                                        </p:tav>
                                      </p:tavLst>
                                    </p:anim>
                                    <p:anim calcmode="lin" valueType="num">
                                      <p:cBhvr>
                                        <p:cTn id="20" dur="500" fill="hold"/>
                                        <p:tgtEl>
                                          <p:spTgt spid="880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8070"/>
                                        </p:tgtEl>
                                        <p:attrNameLst>
                                          <p:attrName>style.visibility</p:attrName>
                                        </p:attrNameLst>
                                      </p:cBhvr>
                                      <p:to>
                                        <p:strVal val="visible"/>
                                      </p:to>
                                    </p:set>
                                    <p:anim calcmode="lin" valueType="num">
                                      <p:cBhvr>
                                        <p:cTn id="25" dur="500" fill="hold"/>
                                        <p:tgtEl>
                                          <p:spTgt spid="88070"/>
                                        </p:tgtEl>
                                        <p:attrNameLst>
                                          <p:attrName>ppt_x</p:attrName>
                                        </p:attrNameLst>
                                      </p:cBhvr>
                                      <p:tavLst>
                                        <p:tav tm="0">
                                          <p:val>
                                            <p:strVal val="#ppt_x"/>
                                          </p:val>
                                        </p:tav>
                                        <p:tav tm="100000">
                                          <p:val>
                                            <p:strVal val="#ppt_x"/>
                                          </p:val>
                                        </p:tav>
                                      </p:tavLst>
                                    </p:anim>
                                    <p:anim calcmode="lin" valueType="num">
                                      <p:cBhvr>
                                        <p:cTn id="26" dur="500" fill="hold"/>
                                        <p:tgtEl>
                                          <p:spTgt spid="880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8071"/>
                                        </p:tgtEl>
                                        <p:attrNameLst>
                                          <p:attrName>style.visibility</p:attrName>
                                        </p:attrNameLst>
                                      </p:cBhvr>
                                      <p:to>
                                        <p:strVal val="visible"/>
                                      </p:to>
                                    </p:set>
                                    <p:anim calcmode="lin" valueType="num">
                                      <p:cBhvr>
                                        <p:cTn id="31" dur="500" fill="hold"/>
                                        <p:tgtEl>
                                          <p:spTgt spid="88071"/>
                                        </p:tgtEl>
                                        <p:attrNameLst>
                                          <p:attrName>ppt_x</p:attrName>
                                        </p:attrNameLst>
                                      </p:cBhvr>
                                      <p:tavLst>
                                        <p:tav tm="0">
                                          <p:val>
                                            <p:strVal val="#ppt_x"/>
                                          </p:val>
                                        </p:tav>
                                        <p:tav tm="100000">
                                          <p:val>
                                            <p:strVal val="#ppt_x"/>
                                          </p:val>
                                        </p:tav>
                                      </p:tavLst>
                                    </p:anim>
                                    <p:anim calcmode="lin" valueType="num">
                                      <p:cBhvr>
                                        <p:cTn id="32" dur="500" fill="hold"/>
                                        <p:tgtEl>
                                          <p:spTgt spid="8807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8072"/>
                                        </p:tgtEl>
                                        <p:attrNameLst>
                                          <p:attrName>style.visibility</p:attrName>
                                        </p:attrNameLst>
                                      </p:cBhvr>
                                      <p:to>
                                        <p:strVal val="visible"/>
                                      </p:to>
                                    </p:set>
                                    <p:anim calcmode="lin" valueType="num">
                                      <p:cBhvr>
                                        <p:cTn id="37" dur="500" fill="hold"/>
                                        <p:tgtEl>
                                          <p:spTgt spid="88072"/>
                                        </p:tgtEl>
                                        <p:attrNameLst>
                                          <p:attrName>ppt_x</p:attrName>
                                        </p:attrNameLst>
                                      </p:cBhvr>
                                      <p:tavLst>
                                        <p:tav tm="0">
                                          <p:val>
                                            <p:strVal val="#ppt_x"/>
                                          </p:val>
                                        </p:tav>
                                        <p:tav tm="100000">
                                          <p:val>
                                            <p:strVal val="#ppt_x"/>
                                          </p:val>
                                        </p:tav>
                                      </p:tavLst>
                                    </p:anim>
                                    <p:anim calcmode="lin" valueType="num">
                                      <p:cBhvr>
                                        <p:cTn id="38" dur="500" fill="hold"/>
                                        <p:tgtEl>
                                          <p:spTgt spid="8807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8073"/>
                                        </p:tgtEl>
                                        <p:attrNameLst>
                                          <p:attrName>style.visibility</p:attrName>
                                        </p:attrNameLst>
                                      </p:cBhvr>
                                      <p:to>
                                        <p:strVal val="visible"/>
                                      </p:to>
                                    </p:set>
                                    <p:anim calcmode="lin" valueType="num">
                                      <p:cBhvr>
                                        <p:cTn id="43" dur="500" fill="hold"/>
                                        <p:tgtEl>
                                          <p:spTgt spid="88073"/>
                                        </p:tgtEl>
                                        <p:attrNameLst>
                                          <p:attrName>ppt_x</p:attrName>
                                        </p:attrNameLst>
                                      </p:cBhvr>
                                      <p:tavLst>
                                        <p:tav tm="0">
                                          <p:val>
                                            <p:strVal val="#ppt_x"/>
                                          </p:val>
                                        </p:tav>
                                        <p:tav tm="100000">
                                          <p:val>
                                            <p:strVal val="#ppt_x"/>
                                          </p:val>
                                        </p:tav>
                                      </p:tavLst>
                                    </p:anim>
                                    <p:anim calcmode="lin" valueType="num">
                                      <p:cBhvr>
                                        <p:cTn id="44" dur="500" fill="hold"/>
                                        <p:tgtEl>
                                          <p:spTgt spid="8807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8074"/>
                                        </p:tgtEl>
                                        <p:attrNameLst>
                                          <p:attrName>style.visibility</p:attrName>
                                        </p:attrNameLst>
                                      </p:cBhvr>
                                      <p:to>
                                        <p:strVal val="visible"/>
                                      </p:to>
                                    </p:set>
                                    <p:anim calcmode="lin" valueType="num">
                                      <p:cBhvr>
                                        <p:cTn id="49" dur="500" fill="hold"/>
                                        <p:tgtEl>
                                          <p:spTgt spid="88074"/>
                                        </p:tgtEl>
                                        <p:attrNameLst>
                                          <p:attrName>ppt_x</p:attrName>
                                        </p:attrNameLst>
                                      </p:cBhvr>
                                      <p:tavLst>
                                        <p:tav tm="0">
                                          <p:val>
                                            <p:strVal val="#ppt_x"/>
                                          </p:val>
                                        </p:tav>
                                        <p:tav tm="100000">
                                          <p:val>
                                            <p:strVal val="#ppt_x"/>
                                          </p:val>
                                        </p:tav>
                                      </p:tavLst>
                                    </p:anim>
                                    <p:anim calcmode="lin" valueType="num">
                                      <p:cBhvr>
                                        <p:cTn id="50" dur="500" fill="hold"/>
                                        <p:tgtEl>
                                          <p:spTgt spid="8807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8075"/>
                                        </p:tgtEl>
                                        <p:attrNameLst>
                                          <p:attrName>style.visibility</p:attrName>
                                        </p:attrNameLst>
                                      </p:cBhvr>
                                      <p:to>
                                        <p:strVal val="visible"/>
                                      </p:to>
                                    </p:set>
                                    <p:anim calcmode="lin" valueType="num">
                                      <p:cBhvr>
                                        <p:cTn id="55" dur="500" fill="hold"/>
                                        <p:tgtEl>
                                          <p:spTgt spid="88075"/>
                                        </p:tgtEl>
                                        <p:attrNameLst>
                                          <p:attrName>ppt_x</p:attrName>
                                        </p:attrNameLst>
                                      </p:cBhvr>
                                      <p:tavLst>
                                        <p:tav tm="0">
                                          <p:val>
                                            <p:strVal val="#ppt_x"/>
                                          </p:val>
                                        </p:tav>
                                        <p:tav tm="100000">
                                          <p:val>
                                            <p:strVal val="#ppt_x"/>
                                          </p:val>
                                        </p:tav>
                                      </p:tavLst>
                                    </p:anim>
                                    <p:anim calcmode="lin" valueType="num">
                                      <p:cBhvr>
                                        <p:cTn id="56" dur="500" fill="hold"/>
                                        <p:tgtEl>
                                          <p:spTgt spid="8807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8076"/>
                                        </p:tgtEl>
                                        <p:attrNameLst>
                                          <p:attrName>style.visibility</p:attrName>
                                        </p:attrNameLst>
                                      </p:cBhvr>
                                      <p:to>
                                        <p:strVal val="visible"/>
                                      </p:to>
                                    </p:set>
                                    <p:anim calcmode="lin" valueType="num">
                                      <p:cBhvr>
                                        <p:cTn id="61" dur="500" fill="hold"/>
                                        <p:tgtEl>
                                          <p:spTgt spid="88076"/>
                                        </p:tgtEl>
                                        <p:attrNameLst>
                                          <p:attrName>ppt_x</p:attrName>
                                        </p:attrNameLst>
                                      </p:cBhvr>
                                      <p:tavLst>
                                        <p:tav tm="0">
                                          <p:val>
                                            <p:strVal val="#ppt_x"/>
                                          </p:val>
                                        </p:tav>
                                        <p:tav tm="100000">
                                          <p:val>
                                            <p:strVal val="#ppt_x"/>
                                          </p:val>
                                        </p:tav>
                                      </p:tavLst>
                                    </p:anim>
                                    <p:anim calcmode="lin" valueType="num">
                                      <p:cBhvr>
                                        <p:cTn id="62" dur="500" fill="hold"/>
                                        <p:tgtEl>
                                          <p:spTgt spid="8807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8077"/>
                                        </p:tgtEl>
                                        <p:attrNameLst>
                                          <p:attrName>style.visibility</p:attrName>
                                        </p:attrNameLst>
                                      </p:cBhvr>
                                      <p:to>
                                        <p:strVal val="visible"/>
                                      </p:to>
                                    </p:set>
                                    <p:anim calcmode="lin" valueType="num">
                                      <p:cBhvr>
                                        <p:cTn id="67" dur="500" fill="hold"/>
                                        <p:tgtEl>
                                          <p:spTgt spid="88077"/>
                                        </p:tgtEl>
                                        <p:attrNameLst>
                                          <p:attrName>ppt_x</p:attrName>
                                        </p:attrNameLst>
                                      </p:cBhvr>
                                      <p:tavLst>
                                        <p:tav tm="0">
                                          <p:val>
                                            <p:strVal val="#ppt_x"/>
                                          </p:val>
                                        </p:tav>
                                        <p:tav tm="100000">
                                          <p:val>
                                            <p:strVal val="#ppt_x"/>
                                          </p:val>
                                        </p:tav>
                                      </p:tavLst>
                                    </p:anim>
                                    <p:anim calcmode="lin" valueType="num">
                                      <p:cBhvr>
                                        <p:cTn id="68" dur="500" fill="hold"/>
                                        <p:tgtEl>
                                          <p:spTgt spid="88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ldLvl="0"/>
      <p:bldP spid="88068" grpId="0" bldLvl="0"/>
      <p:bldP spid="88069" grpId="0" bldLvl="0"/>
      <p:bldP spid="88070" grpId="0" bldLvl="0"/>
      <p:bldP spid="88071" grpId="0" bldLvl="0"/>
      <p:bldP spid="88072" grpId="0" bldLvl="0"/>
      <p:bldP spid="88073" grpId="0" bldLvl="0"/>
      <p:bldP spid="88074" grpId="0" bldLvl="0"/>
      <p:bldP spid="88075" grpId="0" bldLvl="0"/>
      <p:bldP spid="88076" grpId="0" bldLvl="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6497" name="Picture 5" descr="C:\Users\raoyelin\Desktop\高产高效农业_副本.jpg"/>
          <p:cNvPicPr>
            <a:picLocks noChangeAspect="1"/>
          </p:cNvPicPr>
          <p:nvPr/>
        </p:nvPicPr>
        <p:blipFill>
          <a:blip r:embed="rId1"/>
          <a:stretch>
            <a:fillRect/>
          </a:stretch>
        </p:blipFill>
        <p:spPr>
          <a:xfrm>
            <a:off x="1588" y="909638"/>
            <a:ext cx="9180512" cy="5948362"/>
          </a:xfrm>
          <a:prstGeom prst="rect">
            <a:avLst/>
          </a:prstGeom>
          <a:noFill/>
          <a:ln w="9525">
            <a:noFill/>
          </a:ln>
        </p:spPr>
      </p:pic>
      <p:sp>
        <p:nvSpPr>
          <p:cNvPr id="90115" name="内容占位符 2"/>
          <p:cNvSpPr>
            <a:spLocks noGrp="1"/>
          </p:cNvSpPr>
          <p:nvPr>
            <p:ph idx="4294967295"/>
          </p:nvPr>
        </p:nvSpPr>
        <p:spPr>
          <a:xfrm>
            <a:off x="0" y="5086350"/>
            <a:ext cx="9180513" cy="863600"/>
          </a:xfrm>
          <a:solidFill>
            <a:schemeClr val="bg1">
              <a:alpha val="59998"/>
            </a:schemeClr>
          </a:solidFill>
        </p:spPr>
        <p:txBody>
          <a:bodyPr wrap="square" anchor="t"/>
          <a:p>
            <a:pPr marL="0" lvl="0" indent="0" algn="ctr" eaLnBrk="1" hangingPunct="1">
              <a:lnSpc>
                <a:spcPct val="90000"/>
              </a:lnSpc>
              <a:buNone/>
            </a:pPr>
            <a:r>
              <a:rPr lang="en-US" altLang="x-none" sz="2400" dirty="0">
                <a:solidFill>
                  <a:srgbClr val="0000CC"/>
                </a:solidFill>
              </a:rPr>
              <a:t>“</a:t>
            </a:r>
            <a:r>
              <a:rPr lang="zh-CN" altLang="en-US" sz="2400" dirty="0">
                <a:solidFill>
                  <a:srgbClr val="0000CC"/>
                </a:solidFill>
              </a:rPr>
              <a:t>千斤粮万元钱”粮经复合现代农业产业基地</a:t>
            </a:r>
            <a:endParaRPr lang="zh-CN" altLang="en-US" sz="2400" dirty="0">
              <a:solidFill>
                <a:srgbClr val="0000CC"/>
              </a:solidFill>
            </a:endParaRPr>
          </a:p>
          <a:p>
            <a:pPr marL="0" lvl="0" indent="0" algn="ctr" eaLnBrk="1" hangingPunct="1">
              <a:lnSpc>
                <a:spcPct val="90000"/>
              </a:lnSpc>
              <a:buNone/>
            </a:pPr>
            <a:r>
              <a:rPr lang="zh-CN" altLang="en-US" sz="2400" dirty="0">
                <a:solidFill>
                  <a:srgbClr val="0000CC"/>
                </a:solidFill>
              </a:rPr>
              <a:t>（菜稻菜）</a:t>
            </a:r>
            <a:endParaRPr lang="zh-CN" altLang="en-US" sz="2400" dirty="0">
              <a:solidFill>
                <a:srgbClr val="0000CC"/>
              </a:solidFill>
            </a:endParaRPr>
          </a:p>
        </p:txBody>
      </p:sp>
      <p:pic>
        <p:nvPicPr>
          <p:cNvPr id="90116" name="Picture 3" descr="E:\0-蔬菜科-2011.8.8-起\0-7-菜博会\第三届-菜博会-2012.5.29-\“菜篮子”论坛-2012.10.27-\6-胡处-PPt\2012.10.24-发风云-照片-种子、菜地等\菜-稻轮作.JPG"/>
          <p:cNvPicPr>
            <a:picLocks noChangeAspect="1"/>
          </p:cNvPicPr>
          <p:nvPr/>
        </p:nvPicPr>
        <p:blipFill>
          <a:blip r:embed="rId2"/>
          <a:stretch>
            <a:fillRect/>
          </a:stretch>
        </p:blipFill>
        <p:spPr>
          <a:xfrm>
            <a:off x="0" y="1989138"/>
            <a:ext cx="4429125" cy="3049587"/>
          </a:xfrm>
          <a:prstGeom prst="rect">
            <a:avLst/>
          </a:prstGeom>
          <a:noFill/>
          <a:ln w="9525">
            <a:noFill/>
          </a:ln>
        </p:spPr>
      </p:pic>
      <p:pic>
        <p:nvPicPr>
          <p:cNvPr id="90117" name="Picture 5" descr="E:\0-蔬菜科-2011.8.8-起\0-7-菜博会\第三届-菜博会-2012.5.29-\“菜篮子”论坛-2012.10.27-\6-胡处-PPt\米易县-2012.10.22-发-稻菜轮作-早市蔬菜-图片\米易县 早市-青椒+豇豆1.JPG"/>
          <p:cNvPicPr>
            <a:picLocks noChangeAspect="1"/>
          </p:cNvPicPr>
          <p:nvPr/>
        </p:nvPicPr>
        <p:blipFill>
          <a:blip r:embed="rId3"/>
          <a:stretch>
            <a:fillRect/>
          </a:stretch>
        </p:blipFill>
        <p:spPr>
          <a:xfrm>
            <a:off x="4572000" y="1990725"/>
            <a:ext cx="4572000" cy="3044825"/>
          </a:xfrm>
          <a:prstGeom prst="rect">
            <a:avLst/>
          </a:prstGeom>
          <a:noFill/>
          <a:ln w="9525">
            <a:noFill/>
          </a:ln>
        </p:spPr>
      </p:pic>
      <p:sp>
        <p:nvSpPr>
          <p:cNvPr id="106501" name="Rectangle 5"/>
          <p:cNvSpPr/>
          <p:nvPr/>
        </p:nvSpPr>
        <p:spPr>
          <a:xfrm>
            <a:off x="468313" y="1196975"/>
            <a:ext cx="3457575" cy="457200"/>
          </a:xfrm>
          <a:prstGeom prst="rect">
            <a:avLst/>
          </a:prstGeom>
          <a:noFill/>
          <a:ln w="9525">
            <a:noFill/>
          </a:ln>
        </p:spPr>
        <p:txBody>
          <a:bodyPr anchor="t">
            <a:spAutoFit/>
          </a:bodyPr>
          <a:p>
            <a:pPr lvl="0" indent="0">
              <a:spcBef>
                <a:spcPct val="50000"/>
              </a:spcBef>
            </a:pPr>
            <a:r>
              <a:rPr lang="en-US" altLang="x-none" sz="2400" dirty="0">
                <a:latin typeface="黑体" panose="02010600030101010101" pitchFamily="1" charset="-122"/>
                <a:ea typeface="黑体" panose="02010600030101010101" pitchFamily="1" charset="-122"/>
              </a:rPr>
              <a:t>1</a:t>
            </a:r>
            <a:r>
              <a:rPr lang="zh-CN" altLang="en-US" sz="2400" dirty="0">
                <a:latin typeface="黑体" panose="02010600030101010101" pitchFamily="1" charset="-122"/>
                <a:ea typeface="黑体" panose="02010600030101010101" pitchFamily="1" charset="-122"/>
              </a:rPr>
              <a:t>、高产高效农业</a:t>
            </a:r>
            <a:endParaRPr lang="zh-CN" altLang="en-US" sz="2400" dirty="0">
              <a:latin typeface="黑体" panose="02010600030101010101" pitchFamily="1" charset="-122"/>
              <a:ea typeface="黑体" panose="02010600030101010101" pitchFamily="1" charset="-122"/>
            </a:endParaRPr>
          </a:p>
        </p:txBody>
      </p:sp>
      <p:sp>
        <p:nvSpPr>
          <p:cNvPr id="106502"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三、现代农业：</a:t>
            </a:r>
            <a:r>
              <a:rPr lang="zh-CN" altLang="en-US" sz="2800" dirty="0">
                <a:latin typeface="黑体" panose="02010600030101010101" pitchFamily="1" charset="-122"/>
                <a:ea typeface="黑体" panose="02010600030101010101" pitchFamily="1" charset="-122"/>
                <a:sym typeface="Arial" panose="020B0604020202020204" pitchFamily="34" charset="0"/>
              </a:rPr>
              <a:t>四大形态</a:t>
            </a:r>
            <a:endParaRPr lang="zh-CN" altLang="en-US" sz="2800" dirty="0">
              <a:solidFill>
                <a:schemeClr val="tx2"/>
              </a:solidFill>
              <a:latin typeface="黑体" panose="02010600030101010101" pitchFamily="1" charset="-122"/>
              <a:ea typeface="黑体" panose="02010600030101010101" pitchFamily="1"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0116"/>
                                        </p:tgtEl>
                                        <p:attrNameLst>
                                          <p:attrName>style.visibility</p:attrName>
                                        </p:attrNameLst>
                                      </p:cBhvr>
                                      <p:to>
                                        <p:strVal val="visible"/>
                                      </p:to>
                                    </p:set>
                                    <p:anim calcmode="lin" valueType="num">
                                      <p:cBhvr>
                                        <p:cTn id="7" dur="1000" fill="hold"/>
                                        <p:tgtEl>
                                          <p:spTgt spid="90116"/>
                                        </p:tgtEl>
                                        <p:attrNameLst>
                                          <p:attrName>ppt_w</p:attrName>
                                        </p:attrNameLst>
                                      </p:cBhvr>
                                      <p:tavLst>
                                        <p:tav tm="0">
                                          <p:val>
                                            <p:fltVal val="0.000000"/>
                                          </p:val>
                                        </p:tav>
                                        <p:tav tm="100000">
                                          <p:val>
                                            <p:strVal val="#ppt_w"/>
                                          </p:val>
                                        </p:tav>
                                      </p:tavLst>
                                    </p:anim>
                                    <p:anim calcmode="lin" valueType="num">
                                      <p:cBhvr>
                                        <p:cTn id="8" dur="1000" fill="hold"/>
                                        <p:tgtEl>
                                          <p:spTgt spid="90116"/>
                                        </p:tgtEl>
                                        <p:attrNameLst>
                                          <p:attrName>ppt_h</p:attrName>
                                        </p:attrNameLst>
                                      </p:cBhvr>
                                      <p:tavLst>
                                        <p:tav tm="0">
                                          <p:val>
                                            <p:fltVal val="0.000000"/>
                                          </p:val>
                                        </p:tav>
                                        <p:tav tm="100000">
                                          <p:val>
                                            <p:strVal val="#ppt_h"/>
                                          </p:val>
                                        </p:tav>
                                      </p:tavLst>
                                    </p:anim>
                                    <p:anim calcmode="lin" valueType="num">
                                      <p:cBhvr>
                                        <p:cTn id="9" dur="1000" fill="hold"/>
                                        <p:tgtEl>
                                          <p:spTgt spid="90116"/>
                                        </p:tgtEl>
                                        <p:attrNameLst>
                                          <p:attrName>style.rotation</p:attrName>
                                        </p:attrNameLst>
                                      </p:cBhvr>
                                      <p:tavLst>
                                        <p:tav tm="0">
                                          <p:val>
                                            <p:fltVal val="90.000000"/>
                                          </p:val>
                                        </p:tav>
                                        <p:tav tm="100000">
                                          <p:val>
                                            <p:fltVal val="0.000000"/>
                                          </p:val>
                                        </p:tav>
                                      </p:tavLst>
                                    </p:anim>
                                    <p:animEffect transition="in" filter="fade">
                                      <p:cBhvr>
                                        <p:cTn id="10" dur="1000"/>
                                        <p:tgtEl>
                                          <p:spTgt spid="9011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90117"/>
                                        </p:tgtEl>
                                        <p:attrNameLst>
                                          <p:attrName>style.visibility</p:attrName>
                                        </p:attrNameLst>
                                      </p:cBhvr>
                                      <p:to>
                                        <p:strVal val="visible"/>
                                      </p:to>
                                    </p:set>
                                    <p:anim calcmode="lin" valueType="num">
                                      <p:cBhvr>
                                        <p:cTn id="14" dur="1000" fill="hold"/>
                                        <p:tgtEl>
                                          <p:spTgt spid="90117"/>
                                        </p:tgtEl>
                                        <p:attrNameLst>
                                          <p:attrName>ppt_w</p:attrName>
                                        </p:attrNameLst>
                                      </p:cBhvr>
                                      <p:tavLst>
                                        <p:tav tm="0">
                                          <p:val>
                                            <p:fltVal val="0.000000"/>
                                          </p:val>
                                        </p:tav>
                                        <p:tav tm="100000">
                                          <p:val>
                                            <p:strVal val="#ppt_w"/>
                                          </p:val>
                                        </p:tav>
                                      </p:tavLst>
                                    </p:anim>
                                    <p:anim calcmode="lin" valueType="num">
                                      <p:cBhvr>
                                        <p:cTn id="15" dur="1000" fill="hold"/>
                                        <p:tgtEl>
                                          <p:spTgt spid="90117"/>
                                        </p:tgtEl>
                                        <p:attrNameLst>
                                          <p:attrName>ppt_h</p:attrName>
                                        </p:attrNameLst>
                                      </p:cBhvr>
                                      <p:tavLst>
                                        <p:tav tm="0">
                                          <p:val>
                                            <p:fltVal val="0.000000"/>
                                          </p:val>
                                        </p:tav>
                                        <p:tav tm="100000">
                                          <p:val>
                                            <p:strVal val="#ppt_h"/>
                                          </p:val>
                                        </p:tav>
                                      </p:tavLst>
                                    </p:anim>
                                    <p:anim calcmode="lin" valueType="num">
                                      <p:cBhvr>
                                        <p:cTn id="16" dur="1000" fill="hold"/>
                                        <p:tgtEl>
                                          <p:spTgt spid="90117"/>
                                        </p:tgtEl>
                                        <p:attrNameLst>
                                          <p:attrName>style.rotation</p:attrName>
                                        </p:attrNameLst>
                                      </p:cBhvr>
                                      <p:tavLst>
                                        <p:tav tm="0">
                                          <p:val>
                                            <p:fltVal val="90.000000"/>
                                          </p:val>
                                        </p:tav>
                                        <p:tav tm="100000">
                                          <p:val>
                                            <p:fltVal val="0.000000"/>
                                          </p:val>
                                        </p:tav>
                                      </p:tavLst>
                                    </p:anim>
                                    <p:animEffect transition="in" filter="fade">
                                      <p:cBhvr>
                                        <p:cTn id="17" dur="1000"/>
                                        <p:tgtEl>
                                          <p:spTgt spid="90117"/>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90115"/>
                                        </p:tgtEl>
                                        <p:attrNameLst>
                                          <p:attrName>style.visibility</p:attrName>
                                        </p:attrNameLst>
                                      </p:cBhvr>
                                      <p:to>
                                        <p:strVal val="visible"/>
                                      </p:to>
                                    </p:set>
                                    <p:animEffect transition="in" filter="fade">
                                      <p:cBhvr>
                                        <p:cTn id="21" dur="1000"/>
                                        <p:tgtEl>
                                          <p:spTgt spid="90115"/>
                                        </p:tgtEl>
                                      </p:cBhvr>
                                    </p:animEffect>
                                    <p:anim calcmode="lin" valueType="num">
                                      <p:cBhvr>
                                        <p:cTn id="22" dur="1000" fill="hold"/>
                                        <p:tgtEl>
                                          <p:spTgt spid="90115"/>
                                        </p:tgtEl>
                                        <p:attrNameLst>
                                          <p:attrName>ppt_x</p:attrName>
                                        </p:attrNameLst>
                                      </p:cBhvr>
                                      <p:tavLst>
                                        <p:tav tm="0">
                                          <p:val>
                                            <p:strVal val="#ppt_x"/>
                                          </p:val>
                                        </p:tav>
                                        <p:tav tm="100000">
                                          <p:val>
                                            <p:strVal val="#ppt_x"/>
                                          </p:val>
                                        </p:tav>
                                      </p:tavLst>
                                    </p:anim>
                                    <p:anim calcmode="lin" valueType="num">
                                      <p:cBhvr>
                                        <p:cTn id="23" dur="1000" fill="hold"/>
                                        <p:tgtEl>
                                          <p:spTgt spid="90115"/>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90115">
                                            <p:txEl>
                                              <p:charRg st="0" end="21"/>
                                            </p:txEl>
                                          </p:spTgt>
                                        </p:tgtEl>
                                        <p:attrNameLst>
                                          <p:attrName>style.visibility</p:attrName>
                                        </p:attrNameLst>
                                      </p:cBhvr>
                                      <p:to>
                                        <p:strVal val="visible"/>
                                      </p:to>
                                    </p:set>
                                    <p:animEffect transition="in" filter="fade">
                                      <p:cBhvr>
                                        <p:cTn id="27" dur="1000"/>
                                        <p:tgtEl>
                                          <p:spTgt spid="90115">
                                            <p:txEl>
                                              <p:charRg st="0" end="21"/>
                                            </p:txEl>
                                          </p:spTgt>
                                        </p:tgtEl>
                                      </p:cBhvr>
                                    </p:animEffect>
                                    <p:anim calcmode="lin" valueType="num">
                                      <p:cBhvr>
                                        <p:cTn id="28" dur="1000" fill="hold"/>
                                        <p:tgtEl>
                                          <p:spTgt spid="90115">
                                            <p:txEl>
                                              <p:charRg st="0" end="21"/>
                                            </p:txEl>
                                          </p:spTgt>
                                        </p:tgtEl>
                                        <p:attrNameLst>
                                          <p:attrName>ppt_x</p:attrName>
                                        </p:attrNameLst>
                                      </p:cBhvr>
                                      <p:tavLst>
                                        <p:tav tm="0">
                                          <p:val>
                                            <p:strVal val="#ppt_x"/>
                                          </p:val>
                                        </p:tav>
                                        <p:tav tm="100000">
                                          <p:val>
                                            <p:strVal val="#ppt_x"/>
                                          </p:val>
                                        </p:tav>
                                      </p:tavLst>
                                    </p:anim>
                                    <p:anim calcmode="lin" valueType="num">
                                      <p:cBhvr>
                                        <p:cTn id="29" dur="1000" fill="hold"/>
                                        <p:tgtEl>
                                          <p:spTgt spid="90115">
                                            <p:txEl>
                                              <p:charRg st="0" end="21"/>
                                            </p:txEl>
                                          </p:spTgt>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90115">
                                            <p:txEl>
                                              <p:charRg st="21" end="27"/>
                                            </p:txEl>
                                          </p:spTgt>
                                        </p:tgtEl>
                                        <p:attrNameLst>
                                          <p:attrName>style.visibility</p:attrName>
                                        </p:attrNameLst>
                                      </p:cBhvr>
                                      <p:to>
                                        <p:strVal val="visible"/>
                                      </p:to>
                                    </p:set>
                                    <p:animEffect transition="in" filter="fade">
                                      <p:cBhvr>
                                        <p:cTn id="33" dur="1000"/>
                                        <p:tgtEl>
                                          <p:spTgt spid="90115">
                                            <p:txEl>
                                              <p:charRg st="21" end="27"/>
                                            </p:txEl>
                                          </p:spTgt>
                                        </p:tgtEl>
                                      </p:cBhvr>
                                    </p:animEffect>
                                    <p:anim calcmode="lin" valueType="num">
                                      <p:cBhvr>
                                        <p:cTn id="34" dur="1000" fill="hold"/>
                                        <p:tgtEl>
                                          <p:spTgt spid="90115">
                                            <p:txEl>
                                              <p:charRg st="21" end="27"/>
                                            </p:txEl>
                                          </p:spTgt>
                                        </p:tgtEl>
                                        <p:attrNameLst>
                                          <p:attrName>ppt_x</p:attrName>
                                        </p:attrNameLst>
                                      </p:cBhvr>
                                      <p:tavLst>
                                        <p:tav tm="0">
                                          <p:val>
                                            <p:strVal val="#ppt_x"/>
                                          </p:val>
                                        </p:tav>
                                        <p:tav tm="100000">
                                          <p:val>
                                            <p:strVal val="#ppt_x"/>
                                          </p:val>
                                        </p:tav>
                                      </p:tavLst>
                                    </p:anim>
                                    <p:anim calcmode="lin" valueType="num">
                                      <p:cBhvr>
                                        <p:cTn id="35" dur="1000" fill="hold"/>
                                        <p:tgtEl>
                                          <p:spTgt spid="90115">
                                            <p:txEl>
                                              <p:charRg st="21" end="2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1" name="文本占位符 229378"/>
          <p:cNvSpPr>
            <a:spLocks noGrp="1" noRot="1"/>
          </p:cNvSpPr>
          <p:nvPr>
            <p:ph idx="4294967295"/>
          </p:nvPr>
        </p:nvSpPr>
        <p:spPr>
          <a:xfrm>
            <a:off x="468313" y="1557338"/>
            <a:ext cx="8196262" cy="1795462"/>
          </a:xfrm>
        </p:spPr>
        <p:txBody>
          <a:bodyPr wrap="square" anchor="t">
            <a:spAutoFit/>
          </a:bodyPr>
          <a:p>
            <a:pPr marL="0" lvl="0" indent="0">
              <a:lnSpc>
                <a:spcPct val="130000"/>
              </a:lnSpc>
              <a:buFont typeface="Arial" panose="020B0604020202020204" pitchFamily="34" charset="0"/>
              <a:buNone/>
            </a:pPr>
            <a:r>
              <a:rPr lang="en-US" altLang="x-none" sz="2000" b="0" dirty="0">
                <a:latin typeface="黑体" panose="02010600030101010101" pitchFamily="1" charset="-122"/>
                <a:ea typeface="黑体" panose="02010600030101010101" pitchFamily="1" charset="-122"/>
                <a:sym typeface="宋体" panose="02010600030101010101" pitchFamily="2" charset="-122"/>
              </a:rPr>
              <a:t>“千斤粮、万元钱”粮经复合高效新模式：</a:t>
            </a:r>
            <a:endParaRPr lang="en-US" altLang="x-none" sz="2000" b="0" dirty="0">
              <a:latin typeface="黑体" panose="02010600030101010101" pitchFamily="1" charset="-122"/>
              <a:ea typeface="黑体" panose="02010600030101010101" pitchFamily="1" charset="-122"/>
              <a:sym typeface="宋体" panose="02010600030101010101" pitchFamily="2" charset="-122"/>
            </a:endParaRPr>
          </a:p>
          <a:p>
            <a:pPr marL="0" lvl="0" indent="0">
              <a:lnSpc>
                <a:spcPct val="130000"/>
              </a:lnSpc>
              <a:buFont typeface="Arial" panose="020B0604020202020204" pitchFamily="34" charset="0"/>
              <a:buNone/>
            </a:pPr>
            <a:r>
              <a:rPr lang="en-US" altLang="x-none" sz="2000" b="0" dirty="0">
                <a:latin typeface="黑体" panose="02010600030101010101" pitchFamily="1" charset="-122"/>
                <a:ea typeface="黑体" panose="02010600030101010101" pitchFamily="1" charset="-122"/>
                <a:sym typeface="宋体" panose="02010600030101010101" pitchFamily="2" charset="-122"/>
              </a:rPr>
              <a:t>  </a:t>
            </a:r>
            <a:r>
              <a:rPr lang="zh-CN" altLang="en-US" sz="2000" b="0" dirty="0">
                <a:latin typeface="宋体" panose="02010600030101010101" pitchFamily="2" charset="-122"/>
                <a:sym typeface="宋体" panose="02010600030101010101" pitchFamily="2" charset="-122"/>
              </a:rPr>
              <a:t> 经济指标：稻田亩产粮食达到1000斤、年产值超过1万元，旱地亩产粮食达到1吨、年产值超过5000元。</a:t>
            </a:r>
            <a:endParaRPr lang="zh-CN" altLang="en-US" sz="2000" b="0" dirty="0">
              <a:latin typeface="宋体" panose="02010600030101010101" pitchFamily="2" charset="-122"/>
              <a:sym typeface="宋体" panose="02010600030101010101" pitchFamily="2" charset="-122"/>
            </a:endParaRPr>
          </a:p>
          <a:p>
            <a:pPr marL="0" lvl="0" indent="0">
              <a:lnSpc>
                <a:spcPct val="130000"/>
              </a:lnSpc>
              <a:buFont typeface="Arial" panose="020B0604020202020204" pitchFamily="34" charset="0"/>
              <a:buNone/>
            </a:pPr>
            <a:r>
              <a:rPr lang="zh-CN" altLang="en-US" sz="2000" b="0" dirty="0">
                <a:latin typeface="宋体" panose="02010600030101010101" pitchFamily="2" charset="-122"/>
                <a:sym typeface="宋体" panose="02010600030101010101" pitchFamily="2" charset="-122"/>
              </a:rPr>
              <a:t>   主要示范推广的模式为：</a:t>
            </a:r>
            <a:endParaRPr lang="en-US" altLang="x-none" sz="2000" b="0" dirty="0">
              <a:latin typeface="宋体" panose="02010600030101010101" pitchFamily="2" charset="-122"/>
              <a:sym typeface="宋体" panose="02010600030101010101" pitchFamily="2" charset="-122"/>
            </a:endParaRPr>
          </a:p>
        </p:txBody>
      </p:sp>
      <p:sp>
        <p:nvSpPr>
          <p:cNvPr id="107522" name="标题 236545"/>
          <p:cNvSpPr>
            <a:spLocks noGrp="1" noRot="1"/>
          </p:cNvSpPr>
          <p:nvPr/>
        </p:nvSpPr>
        <p:spPr>
          <a:xfrm>
            <a:off x="755650" y="3429000"/>
            <a:ext cx="4954588" cy="479425"/>
          </a:xfrm>
          <a:prstGeom prst="rect">
            <a:avLst/>
          </a:prstGeom>
          <a:noFill/>
          <a:ln w="9525">
            <a:noFill/>
          </a:ln>
        </p:spPr>
        <p:txBody>
          <a:bodyPr wrap="square" anchor="ctr"/>
          <a:p>
            <a:pPr lvl="0" indent="0" eaLnBrk="0" hangingPunct="0"/>
            <a:r>
              <a:rPr lang="zh-CN" altLang="en-US" sz="2000" dirty="0">
                <a:solidFill>
                  <a:schemeClr val="tx2"/>
                </a:solidFill>
                <a:latin typeface="黑体" panose="02010600030101010101" pitchFamily="1" charset="-122"/>
                <a:ea typeface="黑体" panose="02010600030101010101" pitchFamily="1" charset="-122"/>
              </a:rPr>
              <a:t>（</a:t>
            </a:r>
            <a:r>
              <a:rPr lang="en-US" altLang="x-none" sz="2000" dirty="0">
                <a:solidFill>
                  <a:schemeClr val="tx2"/>
                </a:solidFill>
                <a:latin typeface="黑体" panose="02010600030101010101" pitchFamily="1" charset="-122"/>
                <a:ea typeface="黑体" panose="02010600030101010101" pitchFamily="1" charset="-122"/>
              </a:rPr>
              <a:t>1</a:t>
            </a:r>
            <a:r>
              <a:rPr lang="zh-CN" altLang="en-US" sz="2000" dirty="0">
                <a:solidFill>
                  <a:schemeClr val="tx2"/>
                </a:solidFill>
                <a:latin typeface="黑体" panose="02010600030101010101" pitchFamily="1" charset="-122"/>
                <a:ea typeface="黑体" panose="02010600030101010101" pitchFamily="1" charset="-122"/>
              </a:rPr>
              <a:t>）菜</a:t>
            </a:r>
            <a:r>
              <a:rPr lang="en-US" altLang="x-none" sz="2000" dirty="0">
                <a:solidFill>
                  <a:schemeClr val="tx2"/>
                </a:solidFill>
                <a:latin typeface="黑体" panose="02010600030101010101" pitchFamily="1" charset="-122"/>
                <a:ea typeface="黑体" panose="02010600030101010101" pitchFamily="1" charset="-122"/>
              </a:rPr>
              <a:t>—</a:t>
            </a:r>
            <a:r>
              <a:rPr lang="zh-CN" altLang="en-US" sz="2000" dirty="0">
                <a:solidFill>
                  <a:schemeClr val="tx2"/>
                </a:solidFill>
                <a:latin typeface="黑体" panose="02010600030101010101" pitchFamily="1" charset="-122"/>
                <a:ea typeface="黑体" panose="02010600030101010101" pitchFamily="1" charset="-122"/>
              </a:rPr>
              <a:t>稻</a:t>
            </a:r>
            <a:r>
              <a:rPr lang="en-US" altLang="x-none" sz="2000" dirty="0">
                <a:solidFill>
                  <a:schemeClr val="tx2"/>
                </a:solidFill>
                <a:latin typeface="黑体" panose="02010600030101010101" pitchFamily="1" charset="-122"/>
                <a:ea typeface="黑体" panose="02010600030101010101" pitchFamily="1" charset="-122"/>
              </a:rPr>
              <a:t>—</a:t>
            </a:r>
            <a:r>
              <a:rPr lang="zh-CN" altLang="en-US" sz="2000" dirty="0">
                <a:solidFill>
                  <a:schemeClr val="tx2"/>
                </a:solidFill>
                <a:latin typeface="黑体" panose="02010600030101010101" pitchFamily="1" charset="-122"/>
                <a:ea typeface="黑体" panose="02010600030101010101" pitchFamily="1" charset="-122"/>
              </a:rPr>
              <a:t>菜模式</a:t>
            </a:r>
            <a:endParaRPr lang="zh-CN" altLang="en-US" sz="2000" dirty="0">
              <a:solidFill>
                <a:schemeClr val="tx2"/>
              </a:solidFill>
              <a:latin typeface="黑体" panose="02010600030101010101" pitchFamily="1" charset="-122"/>
              <a:ea typeface="黑体" panose="02010600030101010101" pitchFamily="1" charset="-122"/>
            </a:endParaRPr>
          </a:p>
        </p:txBody>
      </p:sp>
      <p:sp>
        <p:nvSpPr>
          <p:cNvPr id="107523" name="标题 240641"/>
          <p:cNvSpPr>
            <a:spLocks noGrp="1" noRot="1"/>
          </p:cNvSpPr>
          <p:nvPr/>
        </p:nvSpPr>
        <p:spPr>
          <a:xfrm>
            <a:off x="755650" y="5518150"/>
            <a:ext cx="5184775" cy="649288"/>
          </a:xfrm>
          <a:prstGeom prst="rect">
            <a:avLst/>
          </a:prstGeom>
          <a:noFill/>
          <a:ln w="9525">
            <a:noFill/>
          </a:ln>
        </p:spPr>
        <p:txBody>
          <a:bodyPr wrap="square" anchor="ctr"/>
          <a:p>
            <a:pPr lvl="0" indent="0"/>
            <a:r>
              <a:rPr lang="zh-CN" altLang="en-US" sz="2000" b="0" dirty="0">
                <a:solidFill>
                  <a:schemeClr val="tx2"/>
                </a:solidFill>
                <a:latin typeface="黑体" panose="02010600030101010101" pitchFamily="1" charset="-122"/>
                <a:ea typeface="黑体" panose="02010600030101010101" pitchFamily="1" charset="-122"/>
                <a:sym typeface="Arial" panose="020B0604020202020204" pitchFamily="34" charset="0"/>
              </a:rPr>
              <a:t>（5）“麦（芋）/玉/豆/芋” 模式</a:t>
            </a:r>
            <a:endParaRPr lang="zh-CN" altLang="en-US" sz="2000" b="0" dirty="0">
              <a:solidFill>
                <a:schemeClr val="tx2"/>
              </a:solidFill>
              <a:latin typeface="黑体" panose="02010600030101010101" pitchFamily="1" charset="-122"/>
              <a:ea typeface="黑体" panose="02010600030101010101" pitchFamily="1" charset="-122"/>
              <a:sym typeface="Arial" panose="020B0604020202020204" pitchFamily="34" charset="0"/>
            </a:endParaRPr>
          </a:p>
        </p:txBody>
      </p:sp>
      <p:sp>
        <p:nvSpPr>
          <p:cNvPr id="107524" name="标题 239617"/>
          <p:cNvSpPr>
            <a:spLocks noGrp="1" noRot="1"/>
          </p:cNvSpPr>
          <p:nvPr/>
        </p:nvSpPr>
        <p:spPr>
          <a:xfrm>
            <a:off x="755650" y="5013325"/>
            <a:ext cx="5184775" cy="582613"/>
          </a:xfrm>
          <a:prstGeom prst="rect">
            <a:avLst/>
          </a:prstGeom>
          <a:noFill/>
          <a:ln w="9525">
            <a:noFill/>
          </a:ln>
        </p:spPr>
        <p:txBody>
          <a:bodyPr wrap="square" anchor="ctr"/>
          <a:p>
            <a:pPr lvl="0" indent="0"/>
            <a:r>
              <a:rPr lang="zh-CN" altLang="en-US" sz="2000" b="0" dirty="0">
                <a:solidFill>
                  <a:schemeClr val="tx2"/>
                </a:solidFill>
                <a:latin typeface="黑体" panose="02010600030101010101" pitchFamily="1" charset="-122"/>
                <a:ea typeface="黑体" panose="02010600030101010101" pitchFamily="1" charset="-122"/>
                <a:sym typeface="Arial" panose="020B0604020202020204" pitchFamily="34" charset="0"/>
              </a:rPr>
              <a:t>（4）麦+菜/玉/豆+菜模式</a:t>
            </a:r>
            <a:endParaRPr lang="zh-CN" altLang="en-US" sz="2000" b="0" dirty="0">
              <a:solidFill>
                <a:schemeClr val="tx2"/>
              </a:solidFill>
              <a:latin typeface="黑体" panose="02010600030101010101" pitchFamily="1" charset="-122"/>
              <a:ea typeface="黑体" panose="02010600030101010101" pitchFamily="1" charset="-122"/>
              <a:sym typeface="Arial" panose="020B0604020202020204" pitchFamily="34" charset="0"/>
            </a:endParaRPr>
          </a:p>
        </p:txBody>
      </p:sp>
      <p:sp>
        <p:nvSpPr>
          <p:cNvPr id="107525" name="标题 238593"/>
          <p:cNvSpPr>
            <a:spLocks noGrp="1" noRot="1"/>
          </p:cNvSpPr>
          <p:nvPr/>
        </p:nvSpPr>
        <p:spPr>
          <a:xfrm>
            <a:off x="755650" y="4510088"/>
            <a:ext cx="4681538" cy="511175"/>
          </a:xfrm>
          <a:prstGeom prst="rect">
            <a:avLst/>
          </a:prstGeom>
          <a:noFill/>
          <a:ln w="9525">
            <a:noFill/>
          </a:ln>
        </p:spPr>
        <p:txBody>
          <a:bodyPr wrap="square" anchor="ctr"/>
          <a:p>
            <a:pPr lvl="0" indent="0"/>
            <a:r>
              <a:rPr lang="zh-CN" altLang="en-US" sz="2000" b="0" dirty="0">
                <a:solidFill>
                  <a:schemeClr val="tx2"/>
                </a:solidFill>
                <a:latin typeface="黑体" panose="02010600030101010101" pitchFamily="1" charset="-122"/>
                <a:ea typeface="黑体" panose="02010600030101010101" pitchFamily="1" charset="-122"/>
                <a:sym typeface="Arial" panose="020B0604020202020204" pitchFamily="34" charset="0"/>
              </a:rPr>
              <a:t>（3）水稻—食用菌模式</a:t>
            </a:r>
            <a:endParaRPr lang="zh-CN" altLang="en-US" sz="2000" b="0" dirty="0">
              <a:solidFill>
                <a:schemeClr val="tx2"/>
              </a:solidFill>
              <a:latin typeface="黑体" panose="02010600030101010101" pitchFamily="1" charset="-122"/>
              <a:ea typeface="黑体" panose="02010600030101010101" pitchFamily="1" charset="-122"/>
              <a:sym typeface="Arial" panose="020B0604020202020204" pitchFamily="34" charset="0"/>
            </a:endParaRPr>
          </a:p>
        </p:txBody>
      </p:sp>
      <p:sp>
        <p:nvSpPr>
          <p:cNvPr id="107526" name="标题 237569"/>
          <p:cNvSpPr>
            <a:spLocks noGrp="1" noRot="1"/>
          </p:cNvSpPr>
          <p:nvPr/>
        </p:nvSpPr>
        <p:spPr>
          <a:xfrm>
            <a:off x="755650" y="3933825"/>
            <a:ext cx="4816475" cy="511175"/>
          </a:xfrm>
          <a:prstGeom prst="rect">
            <a:avLst/>
          </a:prstGeom>
          <a:noFill/>
          <a:ln w="9525">
            <a:noFill/>
          </a:ln>
        </p:spPr>
        <p:txBody>
          <a:bodyPr wrap="square" anchor="ctr"/>
          <a:p>
            <a:pPr lvl="0" indent="0"/>
            <a:r>
              <a:rPr lang="zh-CN" altLang="en-US" sz="2000" b="0" dirty="0">
                <a:solidFill>
                  <a:schemeClr val="tx2"/>
                </a:solidFill>
                <a:latin typeface="黑体" panose="02010600030101010101" pitchFamily="1" charset="-122"/>
                <a:ea typeface="黑体" panose="02010600030101010101" pitchFamily="1" charset="-122"/>
                <a:sym typeface="Arial" panose="020B0604020202020204" pitchFamily="34" charset="0"/>
              </a:rPr>
              <a:t>（2）水稻—大蒜模式</a:t>
            </a:r>
            <a:endParaRPr lang="zh-CN" altLang="en-US" sz="2000" b="0" dirty="0">
              <a:solidFill>
                <a:schemeClr val="tx2"/>
              </a:solidFill>
              <a:latin typeface="黑体" panose="02010600030101010101" pitchFamily="1" charset="-122"/>
              <a:ea typeface="黑体" panose="02010600030101010101" pitchFamily="1" charset="-122"/>
              <a:sym typeface="Arial" panose="020B0604020202020204" pitchFamily="34" charset="0"/>
            </a:endParaRPr>
          </a:p>
        </p:txBody>
      </p:sp>
      <p:sp>
        <p:nvSpPr>
          <p:cNvPr id="107527" name="Rectangle 5"/>
          <p:cNvSpPr/>
          <p:nvPr/>
        </p:nvSpPr>
        <p:spPr>
          <a:xfrm>
            <a:off x="539750" y="1052513"/>
            <a:ext cx="3457575" cy="457200"/>
          </a:xfrm>
          <a:prstGeom prst="rect">
            <a:avLst/>
          </a:prstGeom>
          <a:noFill/>
          <a:ln w="9525">
            <a:noFill/>
          </a:ln>
        </p:spPr>
        <p:txBody>
          <a:bodyPr wrap="square" anchor="t">
            <a:spAutoFit/>
          </a:bodyPr>
          <a:p>
            <a:pPr lvl="0" indent="0">
              <a:spcBef>
                <a:spcPct val="50000"/>
              </a:spcBef>
            </a:pPr>
            <a:r>
              <a:rPr lang="en-US" altLang="x-none" sz="2400" dirty="0">
                <a:latin typeface="黑体" panose="02010600030101010101" pitchFamily="1" charset="-122"/>
                <a:ea typeface="黑体" panose="02010600030101010101" pitchFamily="1" charset="-122"/>
              </a:rPr>
              <a:t>1</a:t>
            </a:r>
            <a:r>
              <a:rPr lang="zh-CN" altLang="en-US" sz="2400" dirty="0">
                <a:latin typeface="黑体" panose="02010600030101010101" pitchFamily="1" charset="-122"/>
                <a:ea typeface="黑体" panose="02010600030101010101" pitchFamily="1" charset="-122"/>
              </a:rPr>
              <a:t>、高产高效农业</a:t>
            </a:r>
            <a:endParaRPr lang="zh-CN" altLang="en-US" sz="2400" dirty="0">
              <a:latin typeface="黑体" panose="02010600030101010101" pitchFamily="1" charset="-122"/>
              <a:ea typeface="黑体" panose="02010600030101010101" pitchFamily="1" charset="-122"/>
            </a:endParaRPr>
          </a:p>
        </p:txBody>
      </p:sp>
      <p:sp>
        <p:nvSpPr>
          <p:cNvPr id="107528" name="Rectangle 2"/>
          <p:cNvSpPr>
            <a:spLocks noGrp="1"/>
          </p:cNvSpPr>
          <p:nvPr/>
        </p:nvSpPr>
        <p:spPr>
          <a:xfrm>
            <a:off x="468313" y="333375"/>
            <a:ext cx="4530725" cy="533400"/>
          </a:xfrm>
          <a:prstGeom prst="rect">
            <a:avLst/>
          </a:prstGeom>
          <a:noFill/>
          <a:ln w="9525">
            <a:noFill/>
          </a:ln>
        </p:spPr>
        <p:txBody>
          <a:bodyPr wrap="square"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三、现代农业：</a:t>
            </a:r>
            <a:r>
              <a:rPr lang="zh-CN" altLang="en-US" sz="2800" dirty="0">
                <a:latin typeface="黑体" panose="02010600030101010101" pitchFamily="1" charset="-122"/>
                <a:ea typeface="黑体" panose="02010600030101010101" pitchFamily="1" charset="-122"/>
                <a:sym typeface="Arial" panose="020B0604020202020204" pitchFamily="34" charset="0"/>
              </a:rPr>
              <a:t>四大形态</a:t>
            </a:r>
            <a:endParaRPr lang="zh-CN" altLang="en-US" sz="2800" dirty="0">
              <a:solidFill>
                <a:schemeClr val="tx2"/>
              </a:solidFill>
              <a:latin typeface="黑体" panose="02010600030101010101" pitchFamily="1" charset="-122"/>
              <a:ea typeface="黑体" panose="02010600030101010101" pitchFamily="1" charset="-122"/>
              <a:sym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Picture 2" descr="F@4$`VQJS]U)~NN$}PNNWEW"/>
          <p:cNvPicPr>
            <a:picLocks noChangeAspect="1"/>
          </p:cNvPicPr>
          <p:nvPr/>
        </p:nvPicPr>
        <p:blipFill>
          <a:blip r:embed="rId1"/>
          <a:stretch>
            <a:fillRect/>
          </a:stretch>
        </p:blipFill>
        <p:spPr>
          <a:xfrm>
            <a:off x="0" y="2925763"/>
            <a:ext cx="9144000" cy="431800"/>
          </a:xfrm>
          <a:prstGeom prst="rect">
            <a:avLst/>
          </a:prstGeom>
          <a:noFill/>
          <a:ln w="9525">
            <a:noFill/>
          </a:ln>
        </p:spPr>
      </p:pic>
      <p:cxnSp>
        <p:nvCxnSpPr>
          <p:cNvPr id="16386"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16387" name="标题 1"/>
          <p:cNvSpPr txBox="1"/>
          <p:nvPr/>
        </p:nvSpPr>
        <p:spPr>
          <a:xfrm>
            <a:off x="323850" y="333375"/>
            <a:ext cx="8229600" cy="563563"/>
          </a:xfrm>
          <a:prstGeom prst="rect">
            <a:avLst/>
          </a:prstGeom>
          <a:noFill/>
          <a:ln w="9525">
            <a:noFill/>
          </a:ln>
        </p:spPr>
        <p:txBody>
          <a:bodyPr anchor="ctr"/>
          <a:p>
            <a:pPr lvl="0" indent="0" eaLnBrk="0" hangingPunct="0"/>
            <a:r>
              <a:rPr lang="zh-CN" altLang="en-US" sz="3200" dirty="0">
                <a:solidFill>
                  <a:srgbClr val="FF3300"/>
                </a:solidFill>
                <a:latin typeface="Arial" panose="020B0604020202020204" pitchFamily="34" charset="0"/>
                <a:ea typeface="黑体" panose="02010600030101010101" pitchFamily="1" charset="-122"/>
                <a:sym typeface="Arial" panose="020B0604020202020204" pitchFamily="34" charset="0"/>
              </a:rPr>
              <a:t>国家宏观场面：</a:t>
            </a:r>
            <a:r>
              <a:rPr lang="zh-CN" altLang="en-US"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方正舒体" panose="02010601030101010101" pitchFamily="2" charset="-122"/>
              </a:rPr>
              <a:t>粮</a:t>
            </a:r>
            <a:r>
              <a:rPr lang="zh-CN" altLang="en-US" sz="3200" dirty="0">
                <a:latin typeface="宋体" panose="02010600030101010101" pitchFamily="2" charset="-122"/>
                <a:ea typeface="宋体" panose="02010600030101010101" pitchFamily="2" charset="-122"/>
              </a:rPr>
              <a:t>”</a:t>
            </a:r>
            <a:endParaRPr lang="zh-CN" altLang="en-US" sz="3200" dirty="0">
              <a:latin typeface="宋体" panose="02010600030101010101" pitchFamily="2" charset="-122"/>
              <a:ea typeface="宋体" panose="02010600030101010101" pitchFamily="2" charset="-122"/>
            </a:endParaRPr>
          </a:p>
        </p:txBody>
      </p:sp>
      <p:pic>
        <p:nvPicPr>
          <p:cNvPr id="16388" name="图片 14340" descr="W020160308321410267616[1]"/>
          <p:cNvPicPr>
            <a:picLocks noChangeAspect="1"/>
          </p:cNvPicPr>
          <p:nvPr/>
        </p:nvPicPr>
        <p:blipFill>
          <a:blip r:embed="rId2"/>
          <a:stretch>
            <a:fillRect/>
          </a:stretch>
        </p:blipFill>
        <p:spPr>
          <a:xfrm>
            <a:off x="179388" y="1054100"/>
            <a:ext cx="2659062" cy="1773238"/>
          </a:xfrm>
          <a:prstGeom prst="rect">
            <a:avLst/>
          </a:prstGeom>
          <a:noFill/>
          <a:ln w="9525">
            <a:noFill/>
          </a:ln>
        </p:spPr>
      </p:pic>
      <p:sp>
        <p:nvSpPr>
          <p:cNvPr id="16389" name="文本框 14343"/>
          <p:cNvSpPr txBox="1"/>
          <p:nvPr/>
        </p:nvSpPr>
        <p:spPr>
          <a:xfrm>
            <a:off x="0" y="3357563"/>
            <a:ext cx="9161463" cy="2941637"/>
          </a:xfrm>
          <a:prstGeom prst="rect">
            <a:avLst/>
          </a:prstGeom>
          <a:noFill/>
          <a:ln w="9525">
            <a:noFill/>
          </a:ln>
        </p:spPr>
        <p:txBody>
          <a:bodyPr wrap="square" anchor="t">
            <a:spAutoFit/>
          </a:bodyPr>
          <a:p>
            <a:pPr lvl="0" indent="0">
              <a:lnSpc>
                <a:spcPct val="130000"/>
              </a:lnSpc>
            </a:pPr>
            <a:r>
              <a:rPr lang="zh-CN" altLang="en-US" sz="2400" dirty="0">
                <a:latin typeface="宋体" panose="02010600030101010101" pitchFamily="2" charset="-122"/>
                <a:ea typeface="宋体" panose="02010600030101010101" pitchFamily="2" charset="-122"/>
                <a:sym typeface="Arial" panose="020B0604020202020204" pitchFamily="34" charset="0"/>
              </a:rPr>
              <a:t>　　</a:t>
            </a:r>
            <a:r>
              <a:rPr lang="zh-CN" altLang="en-US" sz="2400" dirty="0">
                <a:latin typeface="宋体" panose="02010600030101010101" pitchFamily="2" charset="-122"/>
                <a:ea typeface="宋体" panose="02010600030101010101" pitchFamily="2" charset="-122"/>
              </a:rPr>
              <a:t>在调整优化农业结构的同时，在粮食安全问题上不能有半点大意。我国是人口大国、农产品消费大国，粮食问题不只是经济问题，也是社会问题，甚至是政治问题。习近平总书记反复强调，中国人绝不能买饭吃、讨饭吃，粮食出了问题谁也救不了我们。在推进农业现代化的过程中，必须始终绷紧粮食安全这根弦，把确保粮食安全作为永恒主题。　　</a:t>
            </a:r>
            <a:endParaRPr lang="zh-CN" altLang="en-US" sz="2400" dirty="0">
              <a:latin typeface="宋体" panose="02010600030101010101" pitchFamily="2" charset="-122"/>
              <a:ea typeface="宋体" panose="02010600030101010101" pitchFamily="2" charset="-122"/>
            </a:endParaRPr>
          </a:p>
        </p:txBody>
      </p:sp>
      <p:sp>
        <p:nvSpPr>
          <p:cNvPr id="16390" name="文本框 1"/>
          <p:cNvSpPr txBox="1"/>
          <p:nvPr/>
        </p:nvSpPr>
        <p:spPr>
          <a:xfrm>
            <a:off x="34925" y="2925763"/>
            <a:ext cx="2033588" cy="395287"/>
          </a:xfrm>
          <a:prstGeom prst="rect">
            <a:avLst/>
          </a:prstGeom>
          <a:noFill/>
          <a:ln w="9525">
            <a:noFill/>
          </a:ln>
        </p:spPr>
        <p:txBody>
          <a:bodyPr wrap="square" anchor="t">
            <a:spAutoFit/>
          </a:bodyPr>
          <a:p>
            <a:pPr lvl="0" indent="0" eaLnBrk="0" hangingPunct="0"/>
            <a:r>
              <a:rPr lang="zh-CN" altLang="en-US" sz="2000" dirty="0">
                <a:solidFill>
                  <a:srgbClr val="FF0000"/>
                </a:solidFill>
                <a:latin typeface="黑体" panose="02010600030101010101" pitchFamily="1" charset="-122"/>
                <a:ea typeface="黑体" panose="02010600030101010101" pitchFamily="1" charset="-122"/>
                <a:sym typeface="Arial" panose="020B0604020202020204" pitchFamily="34" charset="0"/>
              </a:rPr>
              <a:t>韩长赋部长：</a:t>
            </a:r>
            <a:endParaRPr lang="zh-CN" altLang="en-US" sz="2000" dirty="0">
              <a:solidFill>
                <a:srgbClr val="FF0000"/>
              </a:solidFill>
              <a:latin typeface="黑体" panose="02010600030101010101" pitchFamily="1" charset="-122"/>
              <a:ea typeface="黑体" panose="02010600030101010101" pitchFamily="1" charset="-122"/>
              <a:sym typeface="Arial" panose="020B0604020202020204" pitchFamily="34" charset="0"/>
            </a:endParaRPr>
          </a:p>
        </p:txBody>
      </p:sp>
      <p:sp>
        <p:nvSpPr>
          <p:cNvPr id="16391" name="文本框 1"/>
          <p:cNvSpPr txBox="1"/>
          <p:nvPr/>
        </p:nvSpPr>
        <p:spPr>
          <a:xfrm>
            <a:off x="3833813" y="1346200"/>
            <a:ext cx="4522787" cy="1377950"/>
          </a:xfrm>
          <a:prstGeom prst="rect">
            <a:avLst/>
          </a:prstGeom>
          <a:noFill/>
          <a:ln w="9525">
            <a:noFill/>
          </a:ln>
        </p:spPr>
        <p:txBody>
          <a:bodyPr wrap="square" anchor="t">
            <a:spAutoFit/>
          </a:bodyPr>
          <a:p>
            <a:pPr lvl="0" indent="0" algn="just"/>
            <a:r>
              <a:rPr lang="zh-CN" altLang="en-US" sz="2800">
                <a:latin typeface="方正小标宋简体" panose="03000509000000000000" pitchFamily="1" charset="-122"/>
                <a:ea typeface="方正小标宋简体" panose="03000509000000000000" pitchFamily="1" charset="-122"/>
              </a:rPr>
              <a:t>解读《全国农业现代化规划 （2016-2020年）》</a:t>
            </a:r>
            <a:endParaRPr lang="zh-CN" altLang="en-US" sz="2800">
              <a:latin typeface="方正小标宋简体" panose="03000509000000000000" pitchFamily="1" charset="-122"/>
              <a:ea typeface="方正小标宋简体" panose="03000509000000000000" pitchFamily="1" charset="-122"/>
            </a:endParaRPr>
          </a:p>
          <a:p>
            <a:pPr lvl="0" indent="0" algn="r"/>
            <a:r>
              <a:rPr lang="en-US" altLang="zh-CN" sz="2800">
                <a:latin typeface="楷体" panose="02010609060101010101" pitchFamily="1" charset="-122"/>
                <a:ea typeface="楷体" panose="02010609060101010101" pitchFamily="1" charset="-122"/>
              </a:rPr>
              <a:t>.10</a:t>
            </a:r>
            <a:r>
              <a:rPr lang="zh-CN" altLang="zh-CN" sz="2800">
                <a:latin typeface="楷体" panose="02010609060101010101" pitchFamily="1" charset="-122"/>
                <a:ea typeface="楷体" panose="02010609060101010101" pitchFamily="1" charset="-122"/>
              </a:rPr>
              <a:t>月</a:t>
            </a:r>
            <a:r>
              <a:rPr lang="en-US" altLang="zh-CN" sz="2800">
                <a:latin typeface="楷体" panose="02010609060101010101" pitchFamily="1" charset="-122"/>
                <a:ea typeface="楷体" panose="02010609060101010101" pitchFamily="1" charset="-122"/>
              </a:rPr>
              <a:t>24</a:t>
            </a:r>
            <a:r>
              <a:rPr lang="zh-CN" altLang="en-US" sz="2800">
                <a:latin typeface="楷体" panose="02010609060101010101" pitchFamily="1" charset="-122"/>
                <a:ea typeface="楷体" panose="02010609060101010101" pitchFamily="1" charset="-122"/>
              </a:rPr>
              <a:t>日</a:t>
            </a:r>
            <a:endParaRPr lang="zh-CN" altLang="en-US" sz="2800">
              <a:latin typeface="楷体" panose="02010609060101010101" pitchFamily="1" charset="-122"/>
              <a:ea typeface="楷体" panose="02010609060101010101" pitchFamily="1" charset="-122"/>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Rectangle 3"/>
          <p:cNvSpPr/>
          <p:nvPr/>
        </p:nvSpPr>
        <p:spPr>
          <a:xfrm>
            <a:off x="755650" y="404813"/>
            <a:ext cx="2952750" cy="461962"/>
          </a:xfrm>
          <a:prstGeom prst="rect">
            <a:avLst/>
          </a:prstGeom>
          <a:noFill/>
          <a:ln w="9525">
            <a:noFill/>
          </a:ln>
        </p:spPr>
        <p:txBody>
          <a:bodyPr anchor="t">
            <a:spAutoFit/>
          </a:bodyPr>
          <a:p>
            <a:pPr lvl="0" indent="0">
              <a:spcBef>
                <a:spcPct val="50000"/>
              </a:spcBef>
            </a:pPr>
            <a:r>
              <a:rPr lang="en-US" altLang="x-none" sz="2400" dirty="0">
                <a:latin typeface="黑体" panose="02010600030101010101" pitchFamily="1" charset="-122"/>
                <a:ea typeface="黑体" panose="02010600030101010101" pitchFamily="1" charset="-122"/>
              </a:rPr>
              <a:t>2</a:t>
            </a:r>
            <a:r>
              <a:rPr lang="zh-CN" altLang="en-US" sz="2400" dirty="0">
                <a:latin typeface="黑体" panose="02010600030101010101" pitchFamily="1" charset="-122"/>
                <a:ea typeface="黑体" panose="02010600030101010101" pitchFamily="1" charset="-122"/>
              </a:rPr>
              <a:t>、特色精品农业</a:t>
            </a:r>
            <a:endParaRPr lang="zh-CN" altLang="en-US" sz="2400" dirty="0">
              <a:latin typeface="黑体" panose="02010600030101010101" pitchFamily="1" charset="-122"/>
              <a:ea typeface="黑体" panose="02010600030101010101" pitchFamily="1" charset="-122"/>
            </a:endParaRPr>
          </a:p>
        </p:txBody>
      </p:sp>
      <p:grpSp>
        <p:nvGrpSpPr>
          <p:cNvPr id="108546" name="Group 7"/>
          <p:cNvGrpSpPr/>
          <p:nvPr/>
        </p:nvGrpSpPr>
        <p:grpSpPr>
          <a:xfrm>
            <a:off x="7235825" y="981075"/>
            <a:ext cx="708025" cy="695325"/>
            <a:chOff x="0" y="0"/>
            <a:chExt cx="445" cy="438"/>
          </a:xfrm>
        </p:grpSpPr>
        <p:pic>
          <p:nvPicPr>
            <p:cNvPr id="108547" name="TextBox 2"/>
            <p:cNvPicPr/>
            <p:nvPr/>
          </p:nvPicPr>
          <p:blipFill>
            <a:blip r:embed="rId1"/>
            <a:stretch>
              <a:fillRect/>
            </a:stretch>
          </p:blipFill>
          <p:spPr>
            <a:xfrm>
              <a:off x="0" y="0"/>
              <a:ext cx="445" cy="438"/>
            </a:xfrm>
            <a:prstGeom prst="rect">
              <a:avLst/>
            </a:prstGeom>
            <a:noFill/>
            <a:ln w="9525">
              <a:noFill/>
            </a:ln>
          </p:spPr>
        </p:pic>
        <p:sp>
          <p:nvSpPr>
            <p:cNvPr id="108548" name="Text Box 9"/>
            <p:cNvSpPr txBox="1"/>
            <p:nvPr/>
          </p:nvSpPr>
          <p:spPr>
            <a:xfrm>
              <a:off x="7" y="9"/>
              <a:ext cx="429" cy="419"/>
            </a:xfrm>
            <a:prstGeom prst="rect">
              <a:avLst/>
            </a:prstGeom>
            <a:noFill/>
            <a:ln w="9525">
              <a:noFill/>
            </a:ln>
          </p:spPr>
          <p:txBody>
            <a:bodyPr anchor="t">
              <a:spAutoFit/>
            </a:bodyPr>
            <a:p>
              <a:pPr lvl="0" indent="0"/>
              <a:r>
                <a:rPr lang="zh-CN" altLang="en-US" sz="3600" dirty="0">
                  <a:latin typeface="Arial" panose="020B0604020202020204" pitchFamily="34" charset="0"/>
                  <a:ea typeface="宋体" panose="02010600030101010101" pitchFamily="2" charset="-122"/>
                </a:rPr>
                <a:t>？</a:t>
              </a:r>
              <a:endParaRPr lang="zh-CN" altLang="en-US" sz="3600" dirty="0">
                <a:latin typeface="Arial" panose="020B0604020202020204" pitchFamily="34" charset="0"/>
                <a:ea typeface="宋体" panose="02010600030101010101" pitchFamily="2" charset="-122"/>
              </a:endParaRPr>
            </a:p>
          </p:txBody>
        </p:sp>
      </p:grpSp>
      <p:grpSp>
        <p:nvGrpSpPr>
          <p:cNvPr id="108549" name="组合 3"/>
          <p:cNvGrpSpPr/>
          <p:nvPr/>
        </p:nvGrpSpPr>
        <p:grpSpPr>
          <a:xfrm>
            <a:off x="6804025" y="1917700"/>
            <a:ext cx="2163763" cy="768350"/>
            <a:chOff x="0" y="0"/>
            <a:chExt cx="2163762" cy="768350"/>
          </a:xfrm>
        </p:grpSpPr>
        <p:sp>
          <p:nvSpPr>
            <p:cNvPr id="108550" name="TextBox 1"/>
            <p:cNvSpPr txBox="1"/>
            <p:nvPr/>
          </p:nvSpPr>
          <p:spPr>
            <a:xfrm>
              <a:off x="788987" y="0"/>
              <a:ext cx="604838" cy="768350"/>
            </a:xfrm>
            <a:prstGeom prst="rect">
              <a:avLst/>
            </a:prstGeom>
            <a:noFill/>
            <a:ln w="9525">
              <a:noFill/>
            </a:ln>
          </p:spPr>
          <p:txBody>
            <a:bodyPr anchor="t">
              <a:spAutoFit/>
            </a:bodyPr>
            <a:p>
              <a:pPr lvl="0" indent="0"/>
              <a:r>
                <a:rPr lang="en-US" altLang="x-none" sz="4400" dirty="0">
                  <a:solidFill>
                    <a:srgbClr val="FF0000"/>
                  </a:solidFill>
                  <a:latin typeface="Arial" panose="020B0604020202020204" pitchFamily="34" charset="0"/>
                  <a:ea typeface="宋体" panose="02010600030101010101" pitchFamily="2" charset="-122"/>
                </a:rPr>
                <a:t>=</a:t>
              </a:r>
              <a:endParaRPr lang="zh-CN" altLang="en-US" sz="4400" dirty="0">
                <a:solidFill>
                  <a:srgbClr val="FF0000"/>
                </a:solidFill>
                <a:latin typeface="Arial" panose="020B0604020202020204" pitchFamily="34" charset="0"/>
                <a:ea typeface="宋体" panose="02010600030101010101" pitchFamily="2" charset="-122"/>
              </a:endParaRPr>
            </a:p>
          </p:txBody>
        </p:sp>
        <p:sp>
          <p:nvSpPr>
            <p:cNvPr id="108551" name="矩形 3"/>
            <p:cNvSpPr/>
            <p:nvPr/>
          </p:nvSpPr>
          <p:spPr>
            <a:xfrm>
              <a:off x="0" y="131762"/>
              <a:ext cx="803275" cy="461963"/>
            </a:xfrm>
            <a:prstGeom prst="rect">
              <a:avLst/>
            </a:prstGeom>
            <a:noFill/>
            <a:ln w="9525">
              <a:noFill/>
            </a:ln>
          </p:spPr>
          <p:txBody>
            <a:bodyPr wrap="none" anchor="t">
              <a:spAutoFit/>
            </a:bodyPr>
            <a:p>
              <a:pPr lvl="0" indent="0"/>
              <a:r>
                <a:rPr lang="zh-CN" altLang="en-US" sz="2400" dirty="0">
                  <a:solidFill>
                    <a:srgbClr val="FF0000"/>
                  </a:solidFill>
                  <a:latin typeface="Arial" panose="020B0604020202020204" pitchFamily="34" charset="0"/>
                  <a:ea typeface="宋体" panose="02010600030101010101" pitchFamily="2" charset="-122"/>
                </a:rPr>
                <a:t>特色</a:t>
              </a:r>
              <a:endParaRPr lang="zh-CN" altLang="en-US" sz="2400" dirty="0">
                <a:latin typeface="Arial" panose="020B0604020202020204" pitchFamily="34" charset="0"/>
                <a:ea typeface="宋体" panose="02010600030101010101" pitchFamily="2" charset="-122"/>
              </a:endParaRPr>
            </a:p>
          </p:txBody>
        </p:sp>
        <p:sp>
          <p:nvSpPr>
            <p:cNvPr id="108552" name="矩形 4"/>
            <p:cNvSpPr/>
            <p:nvPr/>
          </p:nvSpPr>
          <p:spPr>
            <a:xfrm>
              <a:off x="1360487" y="122237"/>
              <a:ext cx="803275" cy="461963"/>
            </a:xfrm>
            <a:prstGeom prst="rect">
              <a:avLst/>
            </a:prstGeom>
            <a:noFill/>
            <a:ln w="9525">
              <a:noFill/>
            </a:ln>
          </p:spPr>
          <p:txBody>
            <a:bodyPr wrap="none" anchor="t">
              <a:spAutoFit/>
            </a:bodyPr>
            <a:p>
              <a:pPr lvl="0" indent="0">
                <a:spcBef>
                  <a:spcPct val="50000"/>
                </a:spcBef>
              </a:pPr>
              <a:r>
                <a:rPr lang="zh-CN" altLang="en-US" sz="2400" dirty="0">
                  <a:solidFill>
                    <a:srgbClr val="FF0000"/>
                  </a:solidFill>
                  <a:latin typeface="Arial" panose="020B0604020202020204" pitchFamily="34" charset="0"/>
                  <a:ea typeface="宋体" panose="02010600030101010101" pitchFamily="2" charset="-122"/>
                </a:rPr>
                <a:t>精品</a:t>
              </a:r>
              <a:endParaRPr lang="zh-CN" altLang="en-US" sz="2400" dirty="0">
                <a:solidFill>
                  <a:srgbClr val="FF0000"/>
                </a:solidFill>
                <a:latin typeface="Arial" panose="020B0604020202020204" pitchFamily="34" charset="0"/>
                <a:ea typeface="宋体" panose="02010600030101010101" pitchFamily="2" charset="-122"/>
              </a:endParaRPr>
            </a:p>
          </p:txBody>
        </p:sp>
      </p:grpSp>
      <p:sp>
        <p:nvSpPr>
          <p:cNvPr id="108553" name="TextBox 2"/>
          <p:cNvSpPr txBox="1"/>
          <p:nvPr/>
        </p:nvSpPr>
        <p:spPr>
          <a:xfrm>
            <a:off x="4645025" y="1493838"/>
            <a:ext cx="1692275" cy="461962"/>
          </a:xfrm>
          <a:prstGeom prst="rect">
            <a:avLst/>
          </a:prstGeom>
          <a:noFill/>
          <a:ln w="9525">
            <a:noFill/>
          </a:ln>
        </p:spPr>
        <p:txBody>
          <a:bodyPr anchor="t">
            <a:spAutoFit/>
          </a:bodyPr>
          <a:p>
            <a:pPr lvl="0" indent="0"/>
            <a:r>
              <a:rPr lang="zh-CN" altLang="en-US" sz="2400" dirty="0">
                <a:latin typeface="Arial" panose="020B0604020202020204" pitchFamily="34" charset="0"/>
                <a:ea typeface="宋体" panose="02010600030101010101" pitchFamily="2" charset="-122"/>
              </a:rPr>
              <a:t>文化  创意</a:t>
            </a:r>
            <a:endParaRPr lang="zh-CN" altLang="en-US" sz="2400" dirty="0">
              <a:latin typeface="Arial" panose="020B0604020202020204" pitchFamily="34" charset="0"/>
              <a:ea typeface="宋体" panose="02010600030101010101" pitchFamily="2" charset="-122"/>
            </a:endParaRPr>
          </a:p>
        </p:txBody>
      </p:sp>
      <p:sp>
        <p:nvSpPr>
          <p:cNvPr id="108554" name="TextBox 16"/>
          <p:cNvSpPr txBox="1"/>
          <p:nvPr/>
        </p:nvSpPr>
        <p:spPr>
          <a:xfrm>
            <a:off x="4645025" y="1917700"/>
            <a:ext cx="1909763" cy="461963"/>
          </a:xfrm>
          <a:prstGeom prst="rect">
            <a:avLst/>
          </a:prstGeom>
          <a:noFill/>
          <a:ln w="9525">
            <a:noFill/>
          </a:ln>
        </p:spPr>
        <p:txBody>
          <a:bodyPr anchor="t">
            <a:spAutoFit/>
          </a:bodyPr>
          <a:p>
            <a:pPr lvl="0" indent="0"/>
            <a:r>
              <a:rPr lang="zh-CN" altLang="en-US" sz="2400" dirty="0">
                <a:latin typeface="Arial" panose="020B0604020202020204" pitchFamily="34" charset="0"/>
                <a:ea typeface="宋体" panose="02010600030101010101" pitchFamily="2" charset="-122"/>
              </a:rPr>
              <a:t>品牌  </a:t>
            </a:r>
            <a:r>
              <a:rPr lang="en-US" altLang="x-none" sz="2400" dirty="0">
                <a:latin typeface="Arial" panose="020B0604020202020204" pitchFamily="34" charset="0"/>
                <a:ea typeface="宋体" panose="02010600030101010101" pitchFamily="2" charset="-122"/>
              </a:rPr>
              <a:t>……</a:t>
            </a:r>
            <a:endParaRPr lang="zh-CN" altLang="en-US" sz="2400" dirty="0">
              <a:latin typeface="Arial" panose="020B0604020202020204" pitchFamily="34" charset="0"/>
              <a:ea typeface="宋体" panose="02010600030101010101" pitchFamily="2" charset="-122"/>
            </a:endParaRPr>
          </a:p>
        </p:txBody>
      </p:sp>
      <p:sp>
        <p:nvSpPr>
          <p:cNvPr id="108555" name="TextBox 18"/>
          <p:cNvSpPr txBox="1"/>
          <p:nvPr/>
        </p:nvSpPr>
        <p:spPr>
          <a:xfrm>
            <a:off x="4645025" y="1125538"/>
            <a:ext cx="1870075" cy="461962"/>
          </a:xfrm>
          <a:prstGeom prst="rect">
            <a:avLst/>
          </a:prstGeom>
          <a:noFill/>
          <a:ln w="9525">
            <a:noFill/>
          </a:ln>
        </p:spPr>
        <p:txBody>
          <a:bodyPr anchor="t">
            <a:spAutoFit/>
          </a:bodyPr>
          <a:p>
            <a:pPr lvl="0" indent="0"/>
            <a:r>
              <a:rPr lang="zh-CN" altLang="en-US" sz="2400" dirty="0">
                <a:latin typeface="Arial" panose="020B0604020202020204" pitchFamily="34" charset="0"/>
                <a:ea typeface="宋体" panose="02010600030101010101" pitchFamily="2" charset="-122"/>
              </a:rPr>
              <a:t>科技  品质</a:t>
            </a:r>
            <a:endParaRPr lang="zh-CN" altLang="en-US" sz="2400" dirty="0">
              <a:latin typeface="Arial" panose="020B0604020202020204" pitchFamily="34" charset="0"/>
              <a:ea typeface="宋体" panose="02010600030101010101" pitchFamily="2" charset="-122"/>
            </a:endParaRPr>
          </a:p>
        </p:txBody>
      </p:sp>
      <p:pic>
        <p:nvPicPr>
          <p:cNvPr id="108556" name="Picture 10"/>
          <p:cNvPicPr>
            <a:picLocks noChangeAspect="1"/>
          </p:cNvPicPr>
          <p:nvPr/>
        </p:nvPicPr>
        <p:blipFill>
          <a:blip r:embed="rId2"/>
          <a:stretch>
            <a:fillRect/>
          </a:stretch>
        </p:blipFill>
        <p:spPr>
          <a:xfrm>
            <a:off x="1979613" y="1125538"/>
            <a:ext cx="1771650" cy="1304925"/>
          </a:xfrm>
          <a:prstGeom prst="rect">
            <a:avLst/>
          </a:prstGeom>
          <a:noFill/>
          <a:ln w="9525">
            <a:noFill/>
          </a:ln>
        </p:spPr>
      </p:pic>
      <p:pic>
        <p:nvPicPr>
          <p:cNvPr id="108557" name="Picture 6" descr="03"/>
          <p:cNvPicPr>
            <a:picLocks noChangeAspect="1"/>
          </p:cNvPicPr>
          <p:nvPr/>
        </p:nvPicPr>
        <p:blipFill>
          <a:blip r:embed="rId3"/>
          <a:stretch>
            <a:fillRect/>
          </a:stretch>
        </p:blipFill>
        <p:spPr>
          <a:xfrm>
            <a:off x="1908175" y="2565400"/>
            <a:ext cx="1709738" cy="1282700"/>
          </a:xfrm>
          <a:prstGeom prst="rect">
            <a:avLst/>
          </a:prstGeom>
          <a:noFill/>
          <a:ln w="9525">
            <a:noFill/>
          </a:ln>
        </p:spPr>
      </p:pic>
      <p:pic>
        <p:nvPicPr>
          <p:cNvPr id="108558" name="Picture 4" descr="早钟6号枇杷"/>
          <p:cNvPicPr>
            <a:picLocks noChangeAspect="1"/>
          </p:cNvPicPr>
          <p:nvPr/>
        </p:nvPicPr>
        <p:blipFill>
          <a:blip r:embed="rId4"/>
          <a:stretch>
            <a:fillRect/>
          </a:stretch>
        </p:blipFill>
        <p:spPr>
          <a:xfrm>
            <a:off x="107950" y="2565400"/>
            <a:ext cx="1709738" cy="1265238"/>
          </a:xfrm>
          <a:prstGeom prst="rect">
            <a:avLst/>
          </a:prstGeom>
          <a:noFill/>
          <a:ln w="9525">
            <a:noFill/>
          </a:ln>
        </p:spPr>
      </p:pic>
      <p:pic>
        <p:nvPicPr>
          <p:cNvPr id="108559" name="Picture 22" descr="c:\users\raoyelin\appdata\roaming\360se6\USERDA~1\Temp\CKEDIT~1.JPG"/>
          <p:cNvPicPr>
            <a:picLocks noChangeAspect="1"/>
          </p:cNvPicPr>
          <p:nvPr/>
        </p:nvPicPr>
        <p:blipFill>
          <a:blip r:embed="rId5"/>
          <a:stretch>
            <a:fillRect/>
          </a:stretch>
        </p:blipFill>
        <p:spPr>
          <a:xfrm>
            <a:off x="107950" y="1052513"/>
            <a:ext cx="1695450" cy="1385887"/>
          </a:xfrm>
          <a:prstGeom prst="rect">
            <a:avLst/>
          </a:prstGeom>
          <a:noFill/>
          <a:ln w="9525">
            <a:noFill/>
          </a:ln>
        </p:spPr>
      </p:pic>
      <p:pic>
        <p:nvPicPr>
          <p:cNvPr id="108560" name="Picture 26" descr="c:\users\raoyelin\appdata\roaming\360se6\USERDA~1\Temp\33BOOO~1.JPG"/>
          <p:cNvPicPr>
            <a:picLocks noChangeAspect="1"/>
          </p:cNvPicPr>
          <p:nvPr/>
        </p:nvPicPr>
        <p:blipFill>
          <a:blip r:embed="rId6"/>
          <a:stretch>
            <a:fillRect/>
          </a:stretch>
        </p:blipFill>
        <p:spPr>
          <a:xfrm>
            <a:off x="7021513" y="2636838"/>
            <a:ext cx="1754187" cy="1722437"/>
          </a:xfrm>
          <a:prstGeom prst="rect">
            <a:avLst/>
          </a:prstGeom>
          <a:noFill/>
          <a:ln w="9525">
            <a:noFill/>
          </a:ln>
        </p:spPr>
      </p:pic>
      <p:pic>
        <p:nvPicPr>
          <p:cNvPr id="108561" name="图片 92177" descr="IMG_20140606_142033"/>
          <p:cNvPicPr>
            <a:picLocks noChangeAspect="1"/>
          </p:cNvPicPr>
          <p:nvPr/>
        </p:nvPicPr>
        <p:blipFill>
          <a:blip r:embed="rId7"/>
          <a:stretch>
            <a:fillRect/>
          </a:stretch>
        </p:blipFill>
        <p:spPr>
          <a:xfrm>
            <a:off x="3708400" y="2565400"/>
            <a:ext cx="3219450" cy="4292600"/>
          </a:xfrm>
          <a:prstGeom prst="rect">
            <a:avLst/>
          </a:prstGeom>
          <a:noFill/>
          <a:ln w="9525">
            <a:noFill/>
          </a:ln>
        </p:spPr>
      </p:pic>
      <p:pic>
        <p:nvPicPr>
          <p:cNvPr id="108562" name="图片 92178" descr="IMG_20140606_153412"/>
          <p:cNvPicPr>
            <a:picLocks noChangeAspect="1"/>
          </p:cNvPicPr>
          <p:nvPr/>
        </p:nvPicPr>
        <p:blipFill>
          <a:blip r:embed="rId8"/>
          <a:stretch>
            <a:fillRect/>
          </a:stretch>
        </p:blipFill>
        <p:spPr>
          <a:xfrm>
            <a:off x="7021513" y="4652963"/>
            <a:ext cx="2016125" cy="2174875"/>
          </a:xfrm>
          <a:prstGeom prst="rect">
            <a:avLst/>
          </a:prstGeom>
          <a:noFill/>
          <a:ln w="9525">
            <a:noFill/>
          </a:ln>
        </p:spPr>
      </p:pic>
      <p:pic>
        <p:nvPicPr>
          <p:cNvPr id="108563" name="图片 92179" descr="IMG_20140530_105249"/>
          <p:cNvPicPr>
            <a:picLocks noChangeAspect="1"/>
          </p:cNvPicPr>
          <p:nvPr/>
        </p:nvPicPr>
        <p:blipFill>
          <a:blip r:embed="rId9"/>
          <a:stretch>
            <a:fillRect/>
          </a:stretch>
        </p:blipFill>
        <p:spPr>
          <a:xfrm>
            <a:off x="36513" y="3933825"/>
            <a:ext cx="3600450" cy="2943225"/>
          </a:xfrm>
          <a:prstGeom prst="rect">
            <a:avLst/>
          </a:prstGeom>
          <a:noFill/>
          <a:ln w="9525">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9569" name="图片 93185"/>
          <p:cNvPicPr>
            <a:picLocks noChangeAspect="1"/>
          </p:cNvPicPr>
          <p:nvPr/>
        </p:nvPicPr>
        <p:blipFill>
          <a:blip r:embed="rId1"/>
          <a:stretch>
            <a:fillRect/>
          </a:stretch>
        </p:blipFill>
        <p:spPr>
          <a:xfrm>
            <a:off x="34925" y="4725988"/>
            <a:ext cx="4271963" cy="2111375"/>
          </a:xfrm>
          <a:prstGeom prst="rect">
            <a:avLst/>
          </a:prstGeom>
          <a:noFill/>
          <a:ln w="9525">
            <a:noFill/>
          </a:ln>
        </p:spPr>
      </p:pic>
      <p:sp>
        <p:nvSpPr>
          <p:cNvPr id="109570" name="Rectangle 3"/>
          <p:cNvSpPr/>
          <p:nvPr/>
        </p:nvSpPr>
        <p:spPr>
          <a:xfrm>
            <a:off x="828675" y="333375"/>
            <a:ext cx="2990850" cy="460375"/>
          </a:xfrm>
          <a:prstGeom prst="rect">
            <a:avLst/>
          </a:prstGeom>
          <a:noFill/>
          <a:ln w="9525">
            <a:noFill/>
          </a:ln>
        </p:spPr>
        <p:txBody>
          <a:bodyPr anchor="t">
            <a:spAutoFit/>
          </a:bodyPr>
          <a:p>
            <a:pPr lvl="0" indent="0">
              <a:spcBef>
                <a:spcPct val="50000"/>
              </a:spcBef>
            </a:pPr>
            <a:r>
              <a:rPr lang="en-US" altLang="x-none" sz="2400" dirty="0">
                <a:latin typeface="黑体" panose="02010600030101010101" pitchFamily="1" charset="-122"/>
                <a:ea typeface="黑体" panose="02010600030101010101" pitchFamily="1" charset="-122"/>
              </a:rPr>
              <a:t>3</a:t>
            </a:r>
            <a:r>
              <a:rPr lang="zh-CN" altLang="en-US" sz="2400" dirty="0">
                <a:latin typeface="黑体" panose="02010600030101010101" pitchFamily="1" charset="-122"/>
                <a:ea typeface="黑体" panose="02010600030101010101" pitchFamily="1" charset="-122"/>
              </a:rPr>
              <a:t>、生态循环农业</a:t>
            </a:r>
            <a:endParaRPr lang="zh-CN" altLang="en-US" sz="2400" dirty="0">
              <a:latin typeface="黑体" panose="02010600030101010101" pitchFamily="1" charset="-122"/>
              <a:ea typeface="黑体" panose="02010600030101010101" pitchFamily="1" charset="-122"/>
            </a:endParaRPr>
          </a:p>
        </p:txBody>
      </p:sp>
      <p:pic>
        <p:nvPicPr>
          <p:cNvPr id="93188" name="Picture 3" descr="C:\Users\raoyelin\Desktop\红塔区种养结合.jpg"/>
          <p:cNvPicPr>
            <a:picLocks noChangeAspect="1"/>
          </p:cNvPicPr>
          <p:nvPr/>
        </p:nvPicPr>
        <p:blipFill>
          <a:blip r:embed="rId2"/>
          <a:stretch>
            <a:fillRect/>
          </a:stretch>
        </p:blipFill>
        <p:spPr>
          <a:xfrm>
            <a:off x="4356100" y="333375"/>
            <a:ext cx="4752975" cy="3260725"/>
          </a:xfrm>
          <a:prstGeom prst="rect">
            <a:avLst/>
          </a:prstGeom>
          <a:noFill/>
          <a:ln w="9525">
            <a:noFill/>
          </a:ln>
        </p:spPr>
      </p:pic>
      <p:pic>
        <p:nvPicPr>
          <p:cNvPr id="109572" name="图片 93188"/>
          <p:cNvPicPr>
            <a:picLocks noChangeAspect="1"/>
          </p:cNvPicPr>
          <p:nvPr/>
        </p:nvPicPr>
        <p:blipFill>
          <a:blip r:embed="rId3"/>
          <a:stretch>
            <a:fillRect/>
          </a:stretch>
        </p:blipFill>
        <p:spPr>
          <a:xfrm>
            <a:off x="4356100" y="3644900"/>
            <a:ext cx="4733925" cy="3141663"/>
          </a:xfrm>
          <a:prstGeom prst="rect">
            <a:avLst/>
          </a:prstGeom>
          <a:noFill/>
          <a:ln w="9525">
            <a:noFill/>
          </a:ln>
        </p:spPr>
      </p:pic>
      <p:pic>
        <p:nvPicPr>
          <p:cNvPr id="109573" name="图片 93189"/>
          <p:cNvPicPr>
            <a:picLocks noChangeAspect="1"/>
          </p:cNvPicPr>
          <p:nvPr/>
        </p:nvPicPr>
        <p:blipFill>
          <a:blip r:embed="rId4"/>
          <a:stretch>
            <a:fillRect/>
          </a:stretch>
        </p:blipFill>
        <p:spPr>
          <a:xfrm>
            <a:off x="36513" y="1052513"/>
            <a:ext cx="4262437" cy="2449512"/>
          </a:xfrm>
          <a:prstGeom prst="rect">
            <a:avLst/>
          </a:prstGeom>
          <a:noFill/>
          <a:ln w="9525">
            <a:noFill/>
          </a:ln>
        </p:spPr>
      </p:pic>
      <p:pic>
        <p:nvPicPr>
          <p:cNvPr id="109574" name="图片 93190"/>
          <p:cNvPicPr>
            <a:picLocks noChangeAspect="1"/>
          </p:cNvPicPr>
          <p:nvPr/>
        </p:nvPicPr>
        <p:blipFill>
          <a:blip r:embed="rId5"/>
          <a:stretch>
            <a:fillRect/>
          </a:stretch>
        </p:blipFill>
        <p:spPr>
          <a:xfrm>
            <a:off x="34925" y="3573463"/>
            <a:ext cx="4249738" cy="11223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circle(in)">
                                      <p:cBhvr>
                                        <p:cTn id="7" dur="1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3" name="Rectangle 3"/>
          <p:cNvSpPr/>
          <p:nvPr/>
        </p:nvSpPr>
        <p:spPr>
          <a:xfrm>
            <a:off x="889000" y="404813"/>
            <a:ext cx="2771775" cy="457200"/>
          </a:xfrm>
          <a:prstGeom prst="rect">
            <a:avLst/>
          </a:prstGeom>
          <a:noFill/>
          <a:ln w="9525">
            <a:noFill/>
          </a:ln>
        </p:spPr>
        <p:txBody>
          <a:bodyPr anchor="t">
            <a:spAutoFit/>
          </a:bodyPr>
          <a:p>
            <a:pPr lvl="0" indent="0">
              <a:spcBef>
                <a:spcPct val="50000"/>
              </a:spcBef>
            </a:pPr>
            <a:r>
              <a:rPr lang="en-US" altLang="x-none" sz="2400" dirty="0">
                <a:latin typeface="黑体" panose="02010600030101010101" pitchFamily="1" charset="-122"/>
                <a:ea typeface="黑体" panose="02010600030101010101" pitchFamily="1" charset="-122"/>
                <a:sym typeface="Arial" panose="020B0604020202020204" pitchFamily="34" charset="0"/>
              </a:rPr>
              <a:t>4</a:t>
            </a:r>
            <a:r>
              <a:rPr lang="zh-CN" altLang="en-US" sz="2400" dirty="0">
                <a:latin typeface="黑体" panose="02010600030101010101" pitchFamily="1" charset="-122"/>
                <a:ea typeface="黑体" panose="02010600030101010101" pitchFamily="1" charset="-122"/>
                <a:sym typeface="Arial" panose="020B0604020202020204" pitchFamily="34" charset="0"/>
              </a:rPr>
              <a:t>、休闲创意农业</a:t>
            </a:r>
            <a:endParaRPr lang="zh-CN" altLang="en-US" sz="2400" dirty="0">
              <a:latin typeface="黑体" panose="02010600030101010101" pitchFamily="1" charset="-122"/>
              <a:ea typeface="黑体" panose="02010600030101010101" pitchFamily="1" charset="-122"/>
              <a:sym typeface="Arial" panose="020B0604020202020204" pitchFamily="34" charset="0"/>
            </a:endParaRPr>
          </a:p>
        </p:txBody>
      </p:sp>
      <p:pic>
        <p:nvPicPr>
          <p:cNvPr id="110594" name="图片 94210"/>
          <p:cNvPicPr>
            <a:picLocks noChangeAspect="1"/>
          </p:cNvPicPr>
          <p:nvPr/>
        </p:nvPicPr>
        <p:blipFill>
          <a:blip r:embed="rId1"/>
          <a:stretch>
            <a:fillRect/>
          </a:stretch>
        </p:blipFill>
        <p:spPr>
          <a:xfrm>
            <a:off x="4500563" y="3933825"/>
            <a:ext cx="4611687" cy="2881313"/>
          </a:xfrm>
          <a:prstGeom prst="rect">
            <a:avLst/>
          </a:prstGeom>
          <a:noFill/>
          <a:ln w="9525">
            <a:noFill/>
          </a:ln>
        </p:spPr>
      </p:pic>
      <p:pic>
        <p:nvPicPr>
          <p:cNvPr id="110595" name="图片 94211" descr="采茶女jpg"/>
          <p:cNvPicPr>
            <a:picLocks noChangeAspect="1"/>
          </p:cNvPicPr>
          <p:nvPr/>
        </p:nvPicPr>
        <p:blipFill>
          <a:blip r:embed="rId2"/>
          <a:stretch>
            <a:fillRect/>
          </a:stretch>
        </p:blipFill>
        <p:spPr>
          <a:xfrm>
            <a:off x="5076825" y="1035050"/>
            <a:ext cx="3994150" cy="2994025"/>
          </a:xfrm>
          <a:prstGeom prst="rect">
            <a:avLst/>
          </a:prstGeom>
          <a:noFill/>
          <a:ln w="9525">
            <a:noFill/>
          </a:ln>
        </p:spPr>
      </p:pic>
      <p:pic>
        <p:nvPicPr>
          <p:cNvPr id="110596" name="图片 94212"/>
          <p:cNvPicPr>
            <a:picLocks noChangeAspect="1"/>
          </p:cNvPicPr>
          <p:nvPr/>
        </p:nvPicPr>
        <p:blipFill>
          <a:blip r:embed="rId3"/>
          <a:stretch>
            <a:fillRect/>
          </a:stretch>
        </p:blipFill>
        <p:spPr>
          <a:xfrm>
            <a:off x="107950" y="4294188"/>
            <a:ext cx="4248150" cy="2600325"/>
          </a:xfrm>
          <a:prstGeom prst="rect">
            <a:avLst/>
          </a:prstGeom>
          <a:noFill/>
          <a:ln w="9525">
            <a:noFill/>
          </a:ln>
        </p:spPr>
      </p:pic>
      <p:pic>
        <p:nvPicPr>
          <p:cNvPr id="110597" name="图片 94213" descr="1-20 (7)安县花城果香"/>
          <p:cNvPicPr>
            <a:picLocks noChangeAspect="1"/>
          </p:cNvPicPr>
          <p:nvPr/>
        </p:nvPicPr>
        <p:blipFill>
          <a:blip r:embed="rId4"/>
          <a:stretch>
            <a:fillRect/>
          </a:stretch>
        </p:blipFill>
        <p:spPr>
          <a:xfrm>
            <a:off x="107950" y="1052513"/>
            <a:ext cx="4679950" cy="3216275"/>
          </a:xfrm>
          <a:prstGeom prst="rect">
            <a:avLst/>
          </a:prstGeom>
          <a:noFill/>
          <a:ln w="9525">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11618"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三、现代农业与传统农业</a:t>
            </a:r>
            <a:endParaRPr lang="zh-CN" altLang="en-US" sz="2800" dirty="0">
              <a:solidFill>
                <a:schemeClr val="tx2"/>
              </a:solidFill>
              <a:latin typeface="Verdana" panose="020B0604030504040204" pitchFamily="2" charset="0"/>
              <a:ea typeface="黑体" panose="02010600030101010101" pitchFamily="1" charset="-122"/>
            </a:endParaRPr>
          </a:p>
        </p:txBody>
      </p:sp>
      <p:graphicFrame>
        <p:nvGraphicFramePr>
          <p:cNvPr id="95235" name="表格 95234"/>
          <p:cNvGraphicFramePr/>
          <p:nvPr/>
        </p:nvGraphicFramePr>
        <p:xfrm>
          <a:off x="107950" y="1844675"/>
          <a:ext cx="8856663" cy="4229100"/>
        </p:xfrm>
        <a:graphic>
          <a:graphicData uri="http://schemas.openxmlformats.org/drawingml/2006/table">
            <a:tbl>
              <a:tblPr/>
              <a:tblGrid>
                <a:gridCol w="1258888"/>
                <a:gridCol w="3729037"/>
                <a:gridCol w="3868738"/>
              </a:tblGrid>
              <a:tr h="549275">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defTabSz="1050925" eaLnBrk="1" hangingPunct="1">
                        <a:lnSpc>
                          <a:spcPts val="3600"/>
                        </a:lnSpc>
                        <a:spcBef>
                          <a:spcPct val="0"/>
                        </a:spcBef>
                        <a:buClr>
                          <a:srgbClr val="000000"/>
                        </a:buClr>
                        <a:buFont typeface="Arial" panose="020B0604020202020204" pitchFamily="34" charset="0"/>
                        <a:buNone/>
                      </a:pPr>
                      <a:endParaRPr lang="zh-CN" altLang="en-US" sz="2000" b="0">
                        <a:latin typeface="黑体" panose="02010600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1D528D"/>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solidFill>
                      <a:srgbClr val="FF9900">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1050925" eaLnBrk="1" hangingPunct="1">
                        <a:lnSpc>
                          <a:spcPts val="3600"/>
                        </a:lnSpc>
                        <a:spcBef>
                          <a:spcPct val="0"/>
                        </a:spcBef>
                        <a:buClr>
                          <a:srgbClr val="000000"/>
                        </a:buClr>
                        <a:buFont typeface="Arial" panose="020B0604020202020204" pitchFamily="34" charset="0"/>
                        <a:buNone/>
                      </a:pPr>
                      <a:r>
                        <a:rPr lang="zh-CN" altLang="en-US" sz="2000" b="0">
                          <a:latin typeface="黑体" panose="02010600030101010101" pitchFamily="1" charset="-122"/>
                          <a:ea typeface="黑体" panose="02010600030101010101" pitchFamily="1" charset="-122"/>
                          <a:sym typeface="Arial" panose="020B0604020202020204" pitchFamily="34" charset="0"/>
                        </a:rPr>
                        <a:t>现代农业 </a:t>
                      </a:r>
                      <a:endParaRPr lang="zh-CN" altLang="en-US" sz="2000" b="0">
                        <a:latin typeface="黑体" panose="02010600030101010101" pitchFamily="1" charset="-122"/>
                        <a:ea typeface="黑体" panose="02010600030101010101" pitchFamily="1" charset="-122"/>
                        <a:sym typeface="Arial" panose="020B0604020202020204" pitchFamily="34" charset="0"/>
                      </a:endParaRPr>
                    </a:p>
                  </a:txBody>
                  <a:tcPr vert="horz" anchor="t">
                    <a:lnL w="12700" cap="flat" cmpd="sng">
                      <a:solidFill>
                        <a:srgbClr val="1D528D"/>
                      </a:solidFill>
                      <a:prstDash val="solid"/>
                      <a:headEnd type="none" w="med" len="med"/>
                      <a:tailEnd type="none" w="med" len="med"/>
                    </a:lnL>
                    <a:lnR w="12700" cap="flat" cmpd="sng">
                      <a:solidFill>
                        <a:srgbClr val="1D528D"/>
                      </a:solidFill>
                      <a:prstDash val="solid"/>
                      <a:headEnd type="none" w="med" len="med"/>
                      <a:tailEnd type="none" w="med" len="med"/>
                    </a:lnR>
                    <a:lnT w="12700" cap="flat" cmpd="sng">
                      <a:solidFill>
                        <a:srgbClr val="1D528D"/>
                      </a:solidFill>
                      <a:prstDash val="solid"/>
                      <a:headEnd type="none" w="med" len="med"/>
                      <a:tailEnd type="none" w="med" len="med"/>
                    </a:lnT>
                    <a:lnB w="12700" cap="flat" cmpd="sng">
                      <a:solidFill>
                        <a:srgbClr val="1D528D"/>
                      </a:solidFill>
                      <a:prstDash val="solid"/>
                      <a:headEnd type="none" w="med" len="med"/>
                      <a:tailEnd type="none" w="med" len="med"/>
                    </a:lnB>
                    <a:lnTlToBr>
                      <a:noFill/>
                    </a:lnTlToBr>
                    <a:lnBlToTr>
                      <a:noFill/>
                    </a:lnBlToTr>
                    <a:solidFill>
                      <a:srgbClr val="FF9900">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1050925" eaLnBrk="1" hangingPunct="1">
                        <a:lnSpc>
                          <a:spcPts val="3600"/>
                        </a:lnSpc>
                        <a:spcBef>
                          <a:spcPct val="0"/>
                        </a:spcBef>
                        <a:buClr>
                          <a:srgbClr val="000000"/>
                        </a:buClr>
                        <a:buFont typeface="Arial" panose="020B0604020202020204" pitchFamily="34" charset="0"/>
                        <a:buNone/>
                      </a:pPr>
                      <a:r>
                        <a:rPr lang="zh-CN" altLang="en-US" sz="2000" b="0">
                          <a:latin typeface="黑体" panose="02010600030101010101" pitchFamily="1" charset="-122"/>
                          <a:ea typeface="黑体" panose="02010600030101010101" pitchFamily="1" charset="-122"/>
                          <a:sym typeface="Arial" panose="020B0604020202020204" pitchFamily="34" charset="0"/>
                        </a:rPr>
                        <a:t>传统农业 </a:t>
                      </a:r>
                      <a:endParaRPr lang="zh-CN" altLang="en-US" sz="2000" b="0">
                        <a:latin typeface="黑体" panose="02010600030101010101" pitchFamily="1" charset="-122"/>
                        <a:ea typeface="黑体" panose="02010600030101010101" pitchFamily="1" charset="-122"/>
                        <a:sym typeface="Arial" panose="020B0604020202020204" pitchFamily="34" charset="0"/>
                      </a:endParaRPr>
                    </a:p>
                  </a:txBody>
                  <a:tcPr vert="horz" anchor="t">
                    <a:lnL w="12700" cap="flat" cmpd="sng">
                      <a:solidFill>
                        <a:srgbClr val="1D528D"/>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solidFill>
                      <a:srgbClr val="FF9900">
                        <a:alpha val="100000"/>
                      </a:srgbClr>
                    </a:solidFill>
                  </a:tcPr>
                </a:tc>
              </a:tr>
              <a:tr h="549275">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defTabSz="1050925" eaLnBrk="1" hangingPunct="1">
                        <a:lnSpc>
                          <a:spcPts val="3600"/>
                        </a:lnSpc>
                        <a:spcBef>
                          <a:spcPct val="0"/>
                        </a:spcBef>
                        <a:buClr>
                          <a:srgbClr val="000000"/>
                        </a:buClr>
                        <a:buFont typeface="Arial" panose="020B0604020202020204" pitchFamily="34" charset="0"/>
                        <a:buNone/>
                      </a:pPr>
                      <a:r>
                        <a:rPr lang="zh-CN" altLang="en-US" sz="2000" b="0">
                          <a:latin typeface="楷体_GB2312" panose="02010609030101010101" pitchFamily="1" charset="-122"/>
                          <a:ea typeface="黑体" panose="02010600030101010101" pitchFamily="1" charset="-122"/>
                          <a:sym typeface="Arial" panose="020B0604020202020204" pitchFamily="34" charset="0"/>
                        </a:rPr>
                        <a:t>生产形式</a:t>
                      </a:r>
                      <a:endParaRPr lang="zh-CN" altLang="en-US" sz="2000" b="0">
                        <a:latin typeface="楷体_GB2312" panose="02010609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solidFill>
                      <a:schemeClr val="hlink">
                        <a:alpha val="100000"/>
                      </a:schemeClr>
                    </a:solidFill>
                  </a:tcPr>
                </a:tc>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1050925" eaLnBrk="1" hangingPunct="1">
                        <a:lnSpc>
                          <a:spcPts val="3600"/>
                        </a:lnSpc>
                        <a:spcBef>
                          <a:spcPct val="0"/>
                        </a:spcBef>
                        <a:buClr>
                          <a:srgbClr val="000000"/>
                        </a:buClr>
                        <a:buFont typeface="Arial" panose="020B0604020202020204" pitchFamily="34" charset="0"/>
                        <a:buNone/>
                      </a:pPr>
                      <a:r>
                        <a:rPr lang="zh-CN" altLang="en-US" sz="2000" b="0">
                          <a:latin typeface="黑体" panose="02010600030101010101" pitchFamily="1" charset="-122"/>
                          <a:ea typeface="黑体" panose="02010600030101010101" pitchFamily="1" charset="-122"/>
                          <a:sym typeface="Arial" panose="020B0604020202020204" pitchFamily="34" charset="0"/>
                        </a:rPr>
                        <a:t>高度市场化商品化经济 </a:t>
                      </a:r>
                      <a:endParaRPr lang="zh-CN" altLang="en-US" sz="2000" b="0">
                        <a:latin typeface="黑体" panose="02010600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1D528D"/>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1050925" eaLnBrk="1" hangingPunct="1">
                        <a:lnSpc>
                          <a:spcPts val="3600"/>
                        </a:lnSpc>
                        <a:spcBef>
                          <a:spcPct val="0"/>
                        </a:spcBef>
                        <a:buClr>
                          <a:srgbClr val="000000"/>
                        </a:buClr>
                        <a:buFont typeface="Arial" panose="020B0604020202020204" pitchFamily="34" charset="0"/>
                        <a:buNone/>
                      </a:pPr>
                      <a:r>
                        <a:rPr lang="zh-CN" altLang="en-US" sz="2000" b="0">
                          <a:latin typeface="黑体" panose="02010600030101010101" pitchFamily="1" charset="-122"/>
                          <a:ea typeface="黑体" panose="02010600030101010101" pitchFamily="1" charset="-122"/>
                          <a:sym typeface="Arial" panose="020B0604020202020204" pitchFamily="34" charset="0"/>
                        </a:rPr>
                        <a:t>自给自足型经济 </a:t>
                      </a:r>
                      <a:endParaRPr lang="zh-CN" altLang="en-US" sz="2000" b="0">
                        <a:latin typeface="黑体" panose="02010600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noFill/>
                  </a:tcPr>
                </a:tc>
              </a:tr>
              <a:tr h="549275">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defTabSz="1050925" eaLnBrk="1" hangingPunct="1">
                        <a:lnSpc>
                          <a:spcPts val="3600"/>
                        </a:lnSpc>
                        <a:spcBef>
                          <a:spcPct val="0"/>
                        </a:spcBef>
                        <a:buClr>
                          <a:srgbClr val="000000"/>
                        </a:buClr>
                        <a:buFont typeface="Arial" panose="020B0604020202020204" pitchFamily="34" charset="0"/>
                        <a:buNone/>
                      </a:pPr>
                      <a:r>
                        <a:rPr lang="zh-CN" altLang="en-US" sz="2000" b="0">
                          <a:latin typeface="楷体_GB2312" panose="02010609030101010101" pitchFamily="1" charset="-122"/>
                          <a:ea typeface="黑体" panose="02010600030101010101" pitchFamily="1" charset="-122"/>
                          <a:sym typeface="Arial" panose="020B0604020202020204" pitchFamily="34" charset="0"/>
                        </a:rPr>
                        <a:t>经营目标</a:t>
                      </a:r>
                      <a:endParaRPr lang="zh-CN" altLang="en-US" sz="2000" b="0">
                        <a:latin typeface="楷体_GB2312" panose="02010609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solidFill>
                      <a:schemeClr val="hlink">
                        <a:alpha val="100000"/>
                      </a:schemeClr>
                    </a:solidFill>
                  </a:tcPr>
                </a:tc>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1050925" eaLnBrk="1" hangingPunct="1">
                        <a:lnSpc>
                          <a:spcPts val="3600"/>
                        </a:lnSpc>
                        <a:spcBef>
                          <a:spcPct val="0"/>
                        </a:spcBef>
                        <a:buClr>
                          <a:srgbClr val="000000"/>
                        </a:buClr>
                        <a:buFont typeface="Arial" panose="020B0604020202020204" pitchFamily="34" charset="0"/>
                        <a:buNone/>
                      </a:pPr>
                      <a:r>
                        <a:rPr lang="zh-CN" altLang="en-US" sz="2000" b="0">
                          <a:latin typeface="黑体" panose="02010600030101010101" pitchFamily="1" charset="-122"/>
                          <a:ea typeface="黑体" panose="02010600030101010101" pitchFamily="1" charset="-122"/>
                          <a:sym typeface="Arial" panose="020B0604020202020204" pitchFamily="34" charset="0"/>
                        </a:rPr>
                        <a:t>追求利润最大化 </a:t>
                      </a:r>
                      <a:endParaRPr lang="zh-CN" altLang="en-US" sz="2000" b="0">
                        <a:latin typeface="黑体" panose="02010600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1050925" eaLnBrk="1" hangingPunct="1">
                        <a:lnSpc>
                          <a:spcPts val="3600"/>
                        </a:lnSpc>
                        <a:spcBef>
                          <a:spcPct val="0"/>
                        </a:spcBef>
                        <a:buClr>
                          <a:srgbClr val="000000"/>
                        </a:buClr>
                        <a:buFont typeface="Arial" panose="020B0604020202020204" pitchFamily="34" charset="0"/>
                        <a:buNone/>
                      </a:pPr>
                      <a:r>
                        <a:rPr lang="zh-CN" altLang="en-US" sz="2000" b="0">
                          <a:latin typeface="黑体" panose="02010600030101010101" pitchFamily="1" charset="-122"/>
                          <a:ea typeface="黑体" panose="02010600030101010101" pitchFamily="1" charset="-122"/>
                          <a:sym typeface="Arial" panose="020B0604020202020204" pitchFamily="34" charset="0"/>
                        </a:rPr>
                        <a:t>自身生存需要 </a:t>
                      </a:r>
                      <a:endParaRPr lang="zh-CN" altLang="en-US" sz="2000" b="0">
                        <a:latin typeface="黑体" panose="02010600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noFill/>
                  </a:tcPr>
                </a:tc>
              </a:tr>
              <a:tr h="549275">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defTabSz="1050925" eaLnBrk="1" hangingPunct="1">
                        <a:lnSpc>
                          <a:spcPts val="3600"/>
                        </a:lnSpc>
                        <a:spcBef>
                          <a:spcPct val="0"/>
                        </a:spcBef>
                        <a:buClr>
                          <a:srgbClr val="000000"/>
                        </a:buClr>
                        <a:buFont typeface="Arial" panose="020B0604020202020204" pitchFamily="34" charset="0"/>
                        <a:buNone/>
                      </a:pPr>
                      <a:r>
                        <a:rPr lang="zh-CN" altLang="en-US" sz="2000" b="0">
                          <a:latin typeface="楷体_GB2312" panose="02010609030101010101" pitchFamily="1" charset="-122"/>
                          <a:ea typeface="黑体" panose="02010600030101010101" pitchFamily="1" charset="-122"/>
                          <a:sym typeface="Arial" panose="020B0604020202020204" pitchFamily="34" charset="0"/>
                        </a:rPr>
                        <a:t>组织形式</a:t>
                      </a:r>
                      <a:endParaRPr lang="zh-CN" altLang="en-US" sz="2000" b="0">
                        <a:latin typeface="楷体_GB2312" panose="02010609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solidFill>
                      <a:schemeClr val="hlink">
                        <a:alpha val="100000"/>
                      </a:schemeClr>
                    </a:solidFill>
                  </a:tcPr>
                </a:tc>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1050925" eaLnBrk="1" hangingPunct="1">
                        <a:lnSpc>
                          <a:spcPts val="3600"/>
                        </a:lnSpc>
                        <a:spcBef>
                          <a:spcPct val="0"/>
                        </a:spcBef>
                        <a:buClr>
                          <a:srgbClr val="000000"/>
                        </a:buClr>
                        <a:buFont typeface="Arial" panose="020B0604020202020204" pitchFamily="34" charset="0"/>
                        <a:buNone/>
                      </a:pPr>
                      <a:r>
                        <a:rPr lang="zh-CN" altLang="en-US" sz="2000" b="0">
                          <a:latin typeface="黑体" panose="02010600030101010101" pitchFamily="1" charset="-122"/>
                          <a:ea typeface="黑体" panose="02010600030101010101" pitchFamily="1" charset="-122"/>
                          <a:sym typeface="Arial" panose="020B0604020202020204" pitchFamily="34" charset="0"/>
                        </a:rPr>
                        <a:t>规模化、产业化组织 </a:t>
                      </a:r>
                      <a:endParaRPr lang="zh-CN" altLang="en-US" sz="2000" b="0">
                        <a:latin typeface="黑体" panose="02010600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1050925" eaLnBrk="1" hangingPunct="1">
                        <a:lnSpc>
                          <a:spcPts val="3600"/>
                        </a:lnSpc>
                        <a:spcBef>
                          <a:spcPct val="0"/>
                        </a:spcBef>
                        <a:buClr>
                          <a:srgbClr val="000000"/>
                        </a:buClr>
                        <a:buFont typeface="Arial" panose="020B0604020202020204" pitchFamily="34" charset="0"/>
                        <a:buNone/>
                      </a:pPr>
                      <a:r>
                        <a:rPr lang="zh-CN" altLang="en-US" sz="2000" b="0">
                          <a:latin typeface="黑体" panose="02010600030101010101" pitchFamily="1" charset="-122"/>
                          <a:ea typeface="黑体" panose="02010600030101010101" pitchFamily="1" charset="-122"/>
                          <a:sym typeface="Arial" panose="020B0604020202020204" pitchFamily="34" charset="0"/>
                        </a:rPr>
                        <a:t>一家一户小生产 </a:t>
                      </a:r>
                      <a:endParaRPr lang="zh-CN" altLang="en-US" sz="2000" b="0">
                        <a:latin typeface="黑体" panose="02010600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noFill/>
                  </a:tcPr>
                </a:tc>
              </a:tr>
              <a:tr h="549275">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defTabSz="1050925" eaLnBrk="1" hangingPunct="1">
                        <a:lnSpc>
                          <a:spcPts val="3600"/>
                        </a:lnSpc>
                        <a:spcBef>
                          <a:spcPct val="0"/>
                        </a:spcBef>
                        <a:buClr>
                          <a:srgbClr val="000000"/>
                        </a:buClr>
                        <a:buFont typeface="Arial" panose="020B0604020202020204" pitchFamily="34" charset="0"/>
                        <a:buNone/>
                      </a:pPr>
                      <a:r>
                        <a:rPr lang="zh-CN" altLang="en-US" sz="2000" b="0">
                          <a:latin typeface="楷体_GB2312" panose="02010609030101010101" pitchFamily="1" charset="-122"/>
                          <a:ea typeface="黑体" panose="02010600030101010101" pitchFamily="1" charset="-122"/>
                          <a:sym typeface="Arial" panose="020B0604020202020204" pitchFamily="34" charset="0"/>
                        </a:rPr>
                        <a:t>技术含量</a:t>
                      </a:r>
                      <a:endParaRPr lang="zh-CN" altLang="en-US" sz="2000" b="0">
                        <a:latin typeface="楷体_GB2312" panose="02010609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solidFill>
                      <a:schemeClr val="hlink">
                        <a:alpha val="100000"/>
                      </a:schemeClr>
                    </a:solidFill>
                  </a:tcPr>
                </a:tc>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1050925" eaLnBrk="1" hangingPunct="1">
                        <a:lnSpc>
                          <a:spcPts val="3600"/>
                        </a:lnSpc>
                        <a:spcBef>
                          <a:spcPct val="0"/>
                        </a:spcBef>
                        <a:buClr>
                          <a:srgbClr val="000000"/>
                        </a:buClr>
                        <a:buFont typeface="Arial" panose="020B0604020202020204" pitchFamily="34" charset="0"/>
                        <a:buNone/>
                      </a:pPr>
                      <a:r>
                        <a:rPr lang="zh-CN" altLang="en-US" sz="2000" b="0">
                          <a:latin typeface="楷体_GB2312" panose="02010609030101010101" pitchFamily="1" charset="-122"/>
                          <a:ea typeface="黑体" panose="02010600030101010101" pitchFamily="1" charset="-122"/>
                          <a:sym typeface="Arial" panose="020B0604020202020204" pitchFamily="34" charset="0"/>
                        </a:rPr>
                        <a:t>集约经营，科技支撑作用明显</a:t>
                      </a:r>
                      <a:endParaRPr lang="zh-CN" altLang="en-US" sz="2000" b="0">
                        <a:latin typeface="楷体_GB2312" panose="02010609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1050925" eaLnBrk="1" hangingPunct="1">
                        <a:lnSpc>
                          <a:spcPts val="3600"/>
                        </a:lnSpc>
                        <a:spcBef>
                          <a:spcPct val="0"/>
                        </a:spcBef>
                        <a:buClr>
                          <a:srgbClr val="000000"/>
                        </a:buClr>
                        <a:buFont typeface="Arial" panose="020B0604020202020204" pitchFamily="34" charset="0"/>
                        <a:buNone/>
                      </a:pPr>
                      <a:r>
                        <a:rPr lang="zh-CN" altLang="en-US" sz="2000" b="0">
                          <a:latin typeface="楷体_GB2312" panose="02010609030101010101" pitchFamily="1" charset="-122"/>
                          <a:ea typeface="黑体" panose="02010600030101010101" pitchFamily="1" charset="-122"/>
                          <a:sym typeface="Arial" panose="020B0604020202020204" pitchFamily="34" charset="0"/>
                        </a:rPr>
                        <a:t>粗放经营，靠天吃饭</a:t>
                      </a:r>
                      <a:endParaRPr lang="zh-CN" altLang="en-US" sz="2000" b="0">
                        <a:latin typeface="楷体_GB2312" panose="02010609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noFill/>
                  </a:tcPr>
                </a:tc>
              </a:tr>
              <a:tr h="1482725">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defTabSz="1050925" eaLnBrk="1" hangingPunct="1">
                        <a:lnSpc>
                          <a:spcPts val="3600"/>
                        </a:lnSpc>
                        <a:spcBef>
                          <a:spcPct val="0"/>
                        </a:spcBef>
                        <a:buClr>
                          <a:srgbClr val="000000"/>
                        </a:buClr>
                        <a:buFont typeface="Arial" panose="020B0604020202020204" pitchFamily="34" charset="0"/>
                        <a:buNone/>
                      </a:pPr>
                      <a:endParaRPr lang="en-US" altLang="x-none" sz="2000" b="0" dirty="0">
                        <a:latin typeface="楷体_GB2312" panose="02010609030101010101" pitchFamily="1" charset="-122"/>
                        <a:ea typeface="黑体" panose="02010600030101010101" pitchFamily="1" charset="-122"/>
                        <a:sym typeface="Arial" panose="020B0604020202020204" pitchFamily="34" charset="0"/>
                      </a:endParaRPr>
                    </a:p>
                    <a:p>
                      <a:pPr marL="0" lvl="0" indent="0" defTabSz="1050925" eaLnBrk="1" hangingPunct="1">
                        <a:lnSpc>
                          <a:spcPts val="3600"/>
                        </a:lnSpc>
                        <a:spcBef>
                          <a:spcPct val="0"/>
                        </a:spcBef>
                        <a:buClr>
                          <a:srgbClr val="000000"/>
                        </a:buClr>
                        <a:buFont typeface="Arial" panose="020B0604020202020204" pitchFamily="34" charset="0"/>
                        <a:buNone/>
                      </a:pPr>
                      <a:r>
                        <a:rPr lang="zh-CN" altLang="en-US" sz="2000" b="0" dirty="0">
                          <a:latin typeface="楷体_GB2312" panose="02010609030101010101" pitchFamily="1" charset="-122"/>
                          <a:ea typeface="黑体" panose="02010600030101010101" pitchFamily="1" charset="-122"/>
                          <a:sym typeface="Arial" panose="020B0604020202020204" pitchFamily="34" charset="0"/>
                        </a:rPr>
                        <a:t>生产方式</a:t>
                      </a:r>
                      <a:endParaRPr lang="zh-CN" altLang="en-US" sz="2000" b="0" dirty="0">
                        <a:latin typeface="楷体_GB2312" panose="02010609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solidFill>
                      <a:schemeClr val="hlink">
                        <a:alpha val="100000"/>
                      </a:schemeClr>
                    </a:solidFill>
                  </a:tcPr>
                </a:tc>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1050925" eaLnBrk="1" hangingPunct="1">
                        <a:lnSpc>
                          <a:spcPts val="3600"/>
                        </a:lnSpc>
                        <a:spcBef>
                          <a:spcPct val="0"/>
                        </a:spcBef>
                        <a:buClr>
                          <a:srgbClr val="000000"/>
                        </a:buClr>
                        <a:buFont typeface="Arial" panose="020B0604020202020204" pitchFamily="34" charset="0"/>
                        <a:buNone/>
                      </a:pPr>
                      <a:r>
                        <a:rPr lang="zh-CN" altLang="en-US" sz="2000" b="0">
                          <a:latin typeface="黑体" panose="02010600030101010101" pitchFamily="1" charset="-122"/>
                          <a:ea typeface="黑体" panose="02010600030101010101" pitchFamily="1" charset="-122"/>
                          <a:sym typeface="Arial" panose="020B0604020202020204" pitchFamily="34" charset="0"/>
                        </a:rPr>
                        <a:t>大量使用机械、电力、化肥、农药，进行农产品精深加工，农业生态系统物质外循环 </a:t>
                      </a:r>
                      <a:endParaRPr lang="zh-CN" altLang="en-US" sz="2000" b="0">
                        <a:latin typeface="黑体" panose="02010600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
                          <a:schemeClr val="hlink"/>
                        </a:buClr>
                        <a:buFont typeface="Wingdings" panose="05000000000000000000" pitchFamily="2" charset="2"/>
                        <a:buChar char="v"/>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spcBef>
                          <a:spcPct val="20000"/>
                        </a:spcBef>
                        <a:spcAft>
                          <a:spcPct val="0"/>
                        </a:spcAft>
                        <a:buClr>
                          <a:schemeClr val="hlink"/>
                        </a:buClr>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0" fontAlgn="base" latinLnBrk="0" hangingPunct="0">
                        <a:spcBef>
                          <a:spcPct val="20000"/>
                        </a:spcBef>
                        <a:spcAft>
                          <a:spcPct val="0"/>
                        </a:spcAft>
                        <a:buClr>
                          <a:schemeClr val="hlink"/>
                        </a:buClr>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1050925" eaLnBrk="1" hangingPunct="1">
                        <a:lnSpc>
                          <a:spcPts val="3600"/>
                        </a:lnSpc>
                        <a:spcBef>
                          <a:spcPct val="0"/>
                        </a:spcBef>
                        <a:buClr>
                          <a:srgbClr val="000000"/>
                        </a:buClr>
                        <a:buFont typeface="Arial" panose="020B0604020202020204" pitchFamily="34" charset="0"/>
                        <a:buNone/>
                      </a:pPr>
                      <a:r>
                        <a:rPr lang="zh-CN" altLang="en-US" sz="2000" b="0">
                          <a:latin typeface="黑体" panose="02010600030101010101" pitchFamily="1" charset="-122"/>
                          <a:ea typeface="黑体" panose="02010600030101010101" pitchFamily="1" charset="-122"/>
                          <a:sym typeface="Arial" panose="020B0604020202020204" pitchFamily="34" charset="0"/>
                        </a:rPr>
                        <a:t>靠人畜力和简陋农具、农家肥等手段传统作业，农产品初加工，农业生态系统物质内循环 </a:t>
                      </a:r>
                      <a:endParaRPr lang="zh-CN" altLang="en-US" sz="2000" b="0">
                        <a:latin typeface="黑体" panose="02010600030101010101" pitchFamily="1" charset="-122"/>
                        <a:ea typeface="黑体" panose="02010600030101010101" pitchFamily="1" charset="-122"/>
                        <a:sym typeface="Arial" panose="020B0604020202020204" pitchFamily="34" charset="0"/>
                      </a:endParaRPr>
                    </a:p>
                  </a:txBody>
                  <a:tcPr vert="horz" anchor="t">
                    <a:lnL w="12700" cap="flat" cmpd="sng">
                      <a:solidFill>
                        <a:srgbClr val="0000FF"/>
                      </a:solidFill>
                      <a:prstDash val="solid"/>
                      <a:headEnd type="none" w="med" len="med"/>
                      <a:tailEnd type="none" w="med" len="med"/>
                    </a:lnL>
                    <a:lnR w="12700" cap="flat" cmpd="sng">
                      <a:solidFill>
                        <a:srgbClr val="0000FF"/>
                      </a:solidFill>
                      <a:prstDash val="solid"/>
                      <a:headEnd type="none" w="med" len="med"/>
                      <a:tailEnd type="none" w="med" len="med"/>
                    </a:lnR>
                    <a:lnT w="12700" cap="flat" cmpd="sng">
                      <a:solidFill>
                        <a:srgbClr val="0000FF"/>
                      </a:solidFill>
                      <a:prstDash val="solid"/>
                      <a:headEnd type="none" w="med" len="med"/>
                      <a:tailEnd type="none" w="med" len="med"/>
                    </a:lnT>
                    <a:lnB w="12700" cap="flat" cmpd="sng">
                      <a:solidFill>
                        <a:srgbClr val="0000FF"/>
                      </a:solidFill>
                      <a:prstDash val="solid"/>
                      <a:headEnd type="none" w="med" len="med"/>
                      <a:tailEnd type="none" w="med" len="med"/>
                    </a:lnB>
                    <a:lnTlToBr>
                      <a:noFill/>
                    </a:lnTlToBr>
                    <a:lnBlToTr>
                      <a:noFill/>
                    </a:lnBlToTr>
                    <a:noFill/>
                  </a:tcPr>
                </a:tc>
              </a:tr>
            </a:tbl>
          </a:graphicData>
        </a:graphic>
      </p:graphicFrame>
      <p:grpSp>
        <p:nvGrpSpPr>
          <p:cNvPr id="111655" name="AutoShape 21"/>
          <p:cNvGrpSpPr/>
          <p:nvPr/>
        </p:nvGrpSpPr>
        <p:grpSpPr>
          <a:xfrm>
            <a:off x="2401888" y="1116013"/>
            <a:ext cx="4638675" cy="603250"/>
            <a:chOff x="0" y="0"/>
            <a:chExt cx="2922" cy="380"/>
          </a:xfrm>
        </p:grpSpPr>
        <p:pic>
          <p:nvPicPr>
            <p:cNvPr id="111656" name="AutoShape 21"/>
            <p:cNvPicPr/>
            <p:nvPr/>
          </p:nvPicPr>
          <p:blipFill>
            <a:blip r:embed="rId1"/>
            <a:stretch>
              <a:fillRect/>
            </a:stretch>
          </p:blipFill>
          <p:spPr>
            <a:xfrm>
              <a:off x="0" y="0"/>
              <a:ext cx="2922" cy="380"/>
            </a:xfrm>
            <a:prstGeom prst="rect">
              <a:avLst/>
            </a:prstGeom>
            <a:noFill/>
            <a:ln w="9525">
              <a:noFill/>
            </a:ln>
          </p:spPr>
        </p:pic>
        <p:sp>
          <p:nvSpPr>
            <p:cNvPr id="111657" name="Text Box 41"/>
            <p:cNvSpPr txBox="1"/>
            <p:nvPr/>
          </p:nvSpPr>
          <p:spPr>
            <a:xfrm>
              <a:off x="60" y="60"/>
              <a:ext cx="2800" cy="259"/>
            </a:xfrm>
            <a:prstGeom prst="rect">
              <a:avLst/>
            </a:prstGeom>
            <a:noFill/>
            <a:ln w="9525">
              <a:noFill/>
            </a:ln>
          </p:spPr>
          <p:txBody>
            <a:bodyPr wrap="none" lIns="90170" tIns="46990" rIns="90170" bIns="46990" anchor="ctr"/>
            <a:p>
              <a:pPr lvl="0" indent="0" algn="ctr"/>
              <a:r>
                <a:rPr lang="zh-CN" altLang="en-US" sz="2400" dirty="0">
                  <a:solidFill>
                    <a:schemeClr val="bg1"/>
                  </a:solidFill>
                  <a:latin typeface="方正姚体" panose="02010601030101010101" pitchFamily="2" charset="-122"/>
                  <a:ea typeface="方正姚体" panose="02010601030101010101" pitchFamily="2" charset="-122"/>
                  <a:sym typeface="Arial" panose="020B0604020202020204" pitchFamily="34" charset="0"/>
                </a:rPr>
                <a:t>现代农业与传统农业的区别</a:t>
              </a:r>
              <a:endParaRPr lang="zh-CN" altLang="en-US" sz="2400" dirty="0">
                <a:solidFill>
                  <a:schemeClr val="bg1"/>
                </a:solidFill>
                <a:latin typeface="方正姚体" panose="02010601030101010101" pitchFamily="2" charset="-122"/>
                <a:ea typeface="方正姚体" panose="02010601030101010101" pitchFamily="2" charset="-122"/>
                <a:sym typeface="Arial" panose="020B0604020202020204" pitchFamily="34" charset="0"/>
              </a:endParaRPr>
            </a:p>
          </p:txBody>
        </p:sp>
      </p:gr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12642" name="Rectangle 2"/>
          <p:cNvSpPr>
            <a:spLocks noGrp="1"/>
          </p:cNvSpPr>
          <p:nvPr>
            <p:ph type="title"/>
          </p:nvPr>
        </p:nvSpPr>
        <p:spPr>
          <a:xfrm>
            <a:off x="468313" y="333375"/>
            <a:ext cx="4530725" cy="533400"/>
          </a:xfrm>
        </p:spPr>
        <p:txBody>
          <a:bodyPr wrap="square" lIns="105047" tIns="52520" rIns="105047" bIns="52520" anchor="ctr"/>
          <a:p>
            <a:pPr lvl="0" indent="0"/>
            <a:r>
              <a:rPr lang="zh-CN" altLang="en-US" sz="2800" dirty="0">
                <a:ea typeface="黑体" panose="02010600030101010101" pitchFamily="1" charset="-122"/>
                <a:sym typeface="Arial" panose="020B0604020202020204" pitchFamily="34" charset="0"/>
              </a:rPr>
              <a:t>三、现代农业与传统农业</a:t>
            </a:r>
            <a:endParaRPr lang="zh-CN" altLang="en-US" sz="2800" dirty="0">
              <a:ea typeface="黑体" panose="02010600030101010101" pitchFamily="1" charset="-122"/>
              <a:sym typeface="Arial" panose="020B0604020202020204" pitchFamily="34" charset="0"/>
            </a:endParaRPr>
          </a:p>
        </p:txBody>
      </p:sp>
      <p:grpSp>
        <p:nvGrpSpPr>
          <p:cNvPr id="112643" name="Group 3"/>
          <p:cNvGrpSpPr/>
          <p:nvPr/>
        </p:nvGrpSpPr>
        <p:grpSpPr>
          <a:xfrm>
            <a:off x="166688" y="2587625"/>
            <a:ext cx="4343400" cy="2959100"/>
            <a:chOff x="0" y="0"/>
            <a:chExt cx="6840" cy="4660"/>
          </a:xfrm>
        </p:grpSpPr>
        <p:pic>
          <p:nvPicPr>
            <p:cNvPr id="112644" name="Picture 4"/>
            <p:cNvPicPr>
              <a:picLocks noChangeAspect="1"/>
            </p:cNvPicPr>
            <p:nvPr/>
          </p:nvPicPr>
          <p:blipFill>
            <a:blip r:embed="rId1"/>
            <a:stretch>
              <a:fillRect/>
            </a:stretch>
          </p:blipFill>
          <p:spPr>
            <a:xfrm>
              <a:off x="0" y="0"/>
              <a:ext cx="6840" cy="4660"/>
            </a:xfrm>
            <a:prstGeom prst="rect">
              <a:avLst/>
            </a:prstGeom>
            <a:solidFill>
              <a:schemeClr val="bg1"/>
            </a:solidFill>
            <a:ln w="9525">
              <a:noFill/>
            </a:ln>
          </p:spPr>
        </p:pic>
        <p:sp>
          <p:nvSpPr>
            <p:cNvPr id="112645" name="Text Box 5"/>
            <p:cNvSpPr txBox="1"/>
            <p:nvPr/>
          </p:nvSpPr>
          <p:spPr>
            <a:xfrm>
              <a:off x="20" y="4047"/>
              <a:ext cx="1601" cy="571"/>
            </a:xfrm>
            <a:prstGeom prst="rect">
              <a:avLst/>
            </a:prstGeom>
            <a:solidFill>
              <a:schemeClr val="bg1"/>
            </a:solidFill>
            <a:ln w="9525">
              <a:noFill/>
            </a:ln>
          </p:spPr>
          <p:txBody>
            <a:bodyPr lIns="90170" tIns="46990" rIns="90170" bIns="46990" anchor="t">
              <a:spAutoFit/>
            </a:bodyPr>
            <a:p>
              <a:pPr lvl="0" indent="0"/>
              <a:r>
                <a:rPr lang="zh-CN" altLang="en-US" sz="1600" dirty="0">
                  <a:latin typeface="Arial" panose="020B0604020202020204" pitchFamily="34" charset="0"/>
                  <a:ea typeface="黑体" panose="02010600030101010101" pitchFamily="1" charset="-122"/>
                </a:rPr>
                <a:t>传统农业</a:t>
              </a:r>
              <a:endParaRPr lang="zh-CN" altLang="en-US" sz="1600" dirty="0">
                <a:latin typeface="Arial" panose="020B0604020202020204" pitchFamily="34" charset="0"/>
                <a:ea typeface="黑体" panose="02010600030101010101" pitchFamily="1" charset="-122"/>
              </a:endParaRPr>
            </a:p>
          </p:txBody>
        </p:sp>
      </p:grpSp>
      <p:grpSp>
        <p:nvGrpSpPr>
          <p:cNvPr id="112646" name="Group 6"/>
          <p:cNvGrpSpPr/>
          <p:nvPr/>
        </p:nvGrpSpPr>
        <p:grpSpPr>
          <a:xfrm>
            <a:off x="4633913" y="2587625"/>
            <a:ext cx="4343400" cy="2978150"/>
            <a:chOff x="0" y="0"/>
            <a:chExt cx="8050" cy="5068"/>
          </a:xfrm>
        </p:grpSpPr>
        <p:pic>
          <p:nvPicPr>
            <p:cNvPr id="112647" name="Picture 7"/>
            <p:cNvPicPr>
              <a:picLocks noChangeAspect="1"/>
            </p:cNvPicPr>
            <p:nvPr/>
          </p:nvPicPr>
          <p:blipFill>
            <a:blip r:embed="rId2"/>
            <a:stretch>
              <a:fillRect/>
            </a:stretch>
          </p:blipFill>
          <p:spPr>
            <a:xfrm>
              <a:off x="0" y="0"/>
              <a:ext cx="8051" cy="5068"/>
            </a:xfrm>
            <a:prstGeom prst="rect">
              <a:avLst/>
            </a:prstGeom>
            <a:solidFill>
              <a:schemeClr val="bg1"/>
            </a:solidFill>
            <a:ln w="9525">
              <a:noFill/>
            </a:ln>
          </p:spPr>
        </p:pic>
        <p:sp>
          <p:nvSpPr>
            <p:cNvPr id="112648" name="Text Box 8"/>
            <p:cNvSpPr txBox="1"/>
            <p:nvPr/>
          </p:nvSpPr>
          <p:spPr>
            <a:xfrm>
              <a:off x="6083" y="4431"/>
              <a:ext cx="1912" cy="628"/>
            </a:xfrm>
            <a:prstGeom prst="rect">
              <a:avLst/>
            </a:prstGeom>
            <a:solidFill>
              <a:schemeClr val="bg1"/>
            </a:solidFill>
            <a:ln w="9525">
              <a:noFill/>
            </a:ln>
          </p:spPr>
          <p:txBody>
            <a:bodyPr lIns="90170" tIns="46990" rIns="90170" bIns="46990" anchor="t">
              <a:spAutoFit/>
            </a:bodyPr>
            <a:p>
              <a:pPr lvl="0" indent="0"/>
              <a:r>
                <a:rPr lang="zh-CN" altLang="en-US" sz="1600" dirty="0">
                  <a:latin typeface="Arial" panose="020B0604020202020204" pitchFamily="34" charset="0"/>
                  <a:ea typeface="黑体" panose="02010600030101010101" pitchFamily="1" charset="-122"/>
                  <a:sym typeface="Arial" panose="020B0604020202020204" pitchFamily="34" charset="0"/>
                </a:rPr>
                <a:t>现代农业</a:t>
              </a:r>
              <a:endParaRPr lang="zh-CN" altLang="en-US" sz="1600" dirty="0">
                <a:latin typeface="Arial" panose="020B0604020202020204" pitchFamily="34" charset="0"/>
                <a:ea typeface="黑体" panose="02010600030101010101" pitchFamily="1" charset="-122"/>
                <a:sym typeface="Arial" panose="020B0604020202020204" pitchFamily="34" charset="0"/>
              </a:endParaRPr>
            </a:p>
          </p:txBody>
        </p:sp>
      </p:grpSp>
      <p:grpSp>
        <p:nvGrpSpPr>
          <p:cNvPr id="112649" name="AutoShape 21"/>
          <p:cNvGrpSpPr/>
          <p:nvPr/>
        </p:nvGrpSpPr>
        <p:grpSpPr>
          <a:xfrm>
            <a:off x="2401888" y="1543050"/>
            <a:ext cx="4638675" cy="609600"/>
            <a:chOff x="0" y="0"/>
            <a:chExt cx="2922" cy="384"/>
          </a:xfrm>
        </p:grpSpPr>
        <p:pic>
          <p:nvPicPr>
            <p:cNvPr id="112650" name="AutoShape 21"/>
            <p:cNvPicPr/>
            <p:nvPr/>
          </p:nvPicPr>
          <p:blipFill>
            <a:blip r:embed="rId3"/>
            <a:stretch>
              <a:fillRect/>
            </a:stretch>
          </p:blipFill>
          <p:spPr>
            <a:xfrm>
              <a:off x="0" y="0"/>
              <a:ext cx="2922" cy="384"/>
            </a:xfrm>
            <a:prstGeom prst="rect">
              <a:avLst/>
            </a:prstGeom>
            <a:noFill/>
            <a:ln w="9525">
              <a:noFill/>
            </a:ln>
          </p:spPr>
        </p:pic>
        <p:sp>
          <p:nvSpPr>
            <p:cNvPr id="112651" name="Text Box 11"/>
            <p:cNvSpPr txBox="1"/>
            <p:nvPr/>
          </p:nvSpPr>
          <p:spPr>
            <a:xfrm>
              <a:off x="60" y="63"/>
              <a:ext cx="2800" cy="259"/>
            </a:xfrm>
            <a:prstGeom prst="rect">
              <a:avLst/>
            </a:prstGeom>
            <a:noFill/>
            <a:ln w="9525">
              <a:noFill/>
            </a:ln>
          </p:spPr>
          <p:txBody>
            <a:bodyPr wrap="none" lIns="90170" tIns="46990" rIns="90170" bIns="46990" anchor="ctr"/>
            <a:p>
              <a:pPr lvl="0" indent="0" algn="ctr"/>
              <a:r>
                <a:rPr lang="zh-CN" altLang="en-US" sz="2400" dirty="0">
                  <a:solidFill>
                    <a:schemeClr val="bg1"/>
                  </a:solidFill>
                  <a:latin typeface="方正姚体" panose="02010601030101010101" pitchFamily="2" charset="-122"/>
                  <a:ea typeface="方正姚体" panose="02010601030101010101" pitchFamily="2" charset="-122"/>
                  <a:sym typeface="Arial" panose="020B0604020202020204" pitchFamily="34" charset="0"/>
                </a:rPr>
                <a:t>现代农业与传统农业的区别</a:t>
              </a:r>
              <a:endParaRPr lang="zh-CN" altLang="en-US" sz="2400" dirty="0">
                <a:solidFill>
                  <a:schemeClr val="bg1"/>
                </a:solidFill>
                <a:latin typeface="方正姚体" panose="02010601030101010101" pitchFamily="2" charset="-122"/>
                <a:ea typeface="方正姚体" panose="02010601030101010101" pitchFamily="2" charset="-122"/>
                <a:sym typeface="Arial" panose="020B0604020202020204" pitchFamily="34" charset="0"/>
              </a:endParaRPr>
            </a:p>
          </p:txBody>
        </p:sp>
      </p:grpSp>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1137" name="内容占位符 2"/>
          <p:cNvPicPr>
            <a:picLocks noGrp="1" noChangeAspect="1"/>
          </p:cNvPicPr>
          <p:nvPr>
            <p:ph idx="4294967295"/>
          </p:nvPr>
        </p:nvPicPr>
        <p:blipFill>
          <a:blip r:embed="rId1"/>
          <a:stretch>
            <a:fillRect/>
          </a:stretch>
        </p:blipFill>
        <p:spPr>
          <a:xfrm>
            <a:off x="539750" y="1474788"/>
            <a:ext cx="8207375" cy="2971800"/>
          </a:xfrm>
          <a:solidFill>
            <a:schemeClr val="lt1"/>
          </a:solidFill>
        </p:spPr>
      </p:pic>
      <p:cxnSp>
        <p:nvCxnSpPr>
          <p:cNvPr id="113666" name="直接连接符 16"/>
          <p:cNvCxnSpPr/>
          <p:nvPr/>
        </p:nvCxnSpPr>
        <p:spPr>
          <a:xfrm>
            <a:off x="755650" y="4941888"/>
            <a:ext cx="0" cy="0"/>
          </a:xfrm>
          <a:prstGeom prst="line">
            <a:avLst/>
          </a:prstGeom>
          <a:ln w="9525" cap="flat" cmpd="sng">
            <a:solidFill>
              <a:srgbClr val="1598D9"/>
            </a:solidFill>
            <a:prstDash val="solid"/>
            <a:round/>
            <a:headEnd type="none" w="med" len="med"/>
            <a:tailEnd type="none" w="med" len="med"/>
          </a:ln>
        </p:spPr>
      </p:cxnSp>
      <p:sp>
        <p:nvSpPr>
          <p:cNvPr id="113667"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chemeClr val="tx2"/>
                </a:solidFill>
                <a:latin typeface="Verdana" panose="020B0604030504040204" pitchFamily="2" charset="0"/>
                <a:ea typeface="黑体" panose="02010600030101010101" pitchFamily="1" charset="-122"/>
              </a:rPr>
              <a:t>三、现代农业：绵阳</a:t>
            </a:r>
            <a:endParaRPr lang="zh-CN" altLang="en-US" sz="2800" dirty="0">
              <a:solidFill>
                <a:schemeClr val="tx2"/>
              </a:solidFill>
              <a:latin typeface="Verdana" panose="020B0604030504040204" pitchFamily="2" charset="0"/>
              <a:ea typeface="黑体" panose="02010600030101010101" pitchFamily="1" charset="-122"/>
            </a:endParaRPr>
          </a:p>
        </p:txBody>
      </p:sp>
      <p:sp>
        <p:nvSpPr>
          <p:cNvPr id="97285" name="Rectangle 7"/>
          <p:cNvSpPr/>
          <p:nvPr/>
        </p:nvSpPr>
        <p:spPr>
          <a:xfrm>
            <a:off x="466725" y="3502025"/>
            <a:ext cx="7848600" cy="1371600"/>
          </a:xfrm>
          <a:prstGeom prst="rect">
            <a:avLst/>
          </a:prstGeom>
          <a:noFill/>
          <a:ln w="9525">
            <a:noFill/>
          </a:ln>
        </p:spPr>
        <p:txBody>
          <a:bodyPr wrap="square" anchor="t">
            <a:spAutoFit/>
          </a:bodyPr>
          <a:p>
            <a:pPr lvl="0" indent="0">
              <a:lnSpc>
                <a:spcPct val="140000"/>
              </a:lnSpc>
            </a:pPr>
            <a:r>
              <a:rPr lang="zh-CN" altLang="en-US" sz="2000" dirty="0">
                <a:solidFill>
                  <a:srgbClr val="FF0000"/>
                </a:solidFill>
                <a:latin typeface="宋体" panose="02010600030101010101" pitchFamily="2" charset="-122"/>
                <a:ea typeface="黑体" panose="02010600030101010101" pitchFamily="1" charset="-122"/>
                <a:sym typeface="Arial" panose="020B0604020202020204" pitchFamily="34" charset="0"/>
              </a:rPr>
              <a:t> 一核四带：</a:t>
            </a:r>
            <a:endParaRPr lang="zh-CN" altLang="en-US" sz="2000" dirty="0">
              <a:solidFill>
                <a:srgbClr val="FF0000"/>
              </a:solidFill>
              <a:latin typeface="宋体" panose="02010600030101010101" pitchFamily="2" charset="-122"/>
              <a:ea typeface="黑体" panose="02010600030101010101" pitchFamily="1" charset="-122"/>
              <a:sym typeface="Arial" panose="020B0604020202020204" pitchFamily="34" charset="0"/>
            </a:endParaRPr>
          </a:p>
          <a:p>
            <a:pPr lvl="0" indent="0">
              <a:lnSpc>
                <a:spcPct val="140000"/>
              </a:lnSpc>
            </a:pPr>
            <a:r>
              <a:rPr lang="zh-CN" altLang="en-US" sz="2000" dirty="0">
                <a:latin typeface="宋体" panose="02010600030101010101" pitchFamily="2" charset="-122"/>
                <a:ea typeface="黑体" panose="02010600030101010101" pitchFamily="1" charset="-122"/>
                <a:sym typeface="Arial" panose="020B0604020202020204" pitchFamily="34" charset="0"/>
              </a:rPr>
              <a:t>“一核”是以科技城为核心集中发展区</a:t>
            </a:r>
            <a:endParaRPr lang="zh-CN" altLang="en-US" sz="2000" dirty="0">
              <a:latin typeface="宋体" panose="02010600030101010101" pitchFamily="2" charset="-122"/>
              <a:ea typeface="黑体" panose="02010600030101010101" pitchFamily="1" charset="-122"/>
              <a:sym typeface="Arial" panose="020B0604020202020204" pitchFamily="34" charset="0"/>
            </a:endParaRPr>
          </a:p>
          <a:p>
            <a:pPr lvl="0" indent="0">
              <a:lnSpc>
                <a:spcPct val="140000"/>
              </a:lnSpc>
            </a:pPr>
            <a:r>
              <a:rPr lang="zh-CN" altLang="en-US" sz="2000" dirty="0">
                <a:latin typeface="宋体" panose="02010600030101010101" pitchFamily="2" charset="-122"/>
                <a:ea typeface="黑体" panose="02010600030101010101" pitchFamily="1" charset="-122"/>
                <a:sym typeface="Arial" panose="020B0604020202020204" pitchFamily="34" charset="0"/>
              </a:rPr>
              <a:t>“四带”是指绵安北、绵江平、绵三绵盐、绵梓产业带</a:t>
            </a:r>
            <a:endParaRPr lang="zh-CN" altLang="en-US" sz="2000" dirty="0">
              <a:latin typeface="宋体" panose="02010600030101010101" pitchFamily="2" charset="-122"/>
              <a:ea typeface="黑体" panose="02010600030101010101" pitchFamily="1"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7285">
                                            <p:txEl>
                                              <p:charRg st="0" end="7"/>
                                            </p:txEl>
                                          </p:spTgt>
                                        </p:tgtEl>
                                        <p:attrNameLst>
                                          <p:attrName>style.visibility</p:attrName>
                                        </p:attrNameLst>
                                      </p:cBhvr>
                                      <p:to>
                                        <p:strVal val="visible"/>
                                      </p:to>
                                    </p:set>
                                    <p:animEffect transition="in" filter="fade">
                                      <p:cBhvr>
                                        <p:cTn id="7" dur="2000"/>
                                        <p:tgtEl>
                                          <p:spTgt spid="97285">
                                            <p:txEl>
                                              <p:charRg st="0" end="7"/>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7285">
                                            <p:txEl>
                                              <p:charRg st="7" end="25"/>
                                            </p:txEl>
                                          </p:spTgt>
                                        </p:tgtEl>
                                        <p:attrNameLst>
                                          <p:attrName>style.visibility</p:attrName>
                                        </p:attrNameLst>
                                      </p:cBhvr>
                                      <p:to>
                                        <p:strVal val="visible"/>
                                      </p:to>
                                    </p:set>
                                    <p:animEffect transition="in" filter="fade">
                                      <p:cBhvr>
                                        <p:cTn id="11" dur="2000"/>
                                        <p:tgtEl>
                                          <p:spTgt spid="97285">
                                            <p:txEl>
                                              <p:charRg st="7" end="25"/>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7285">
                                            <p:txEl>
                                              <p:charRg st="25" end="50"/>
                                            </p:txEl>
                                          </p:spTgt>
                                        </p:tgtEl>
                                        <p:attrNameLst>
                                          <p:attrName>style.visibility</p:attrName>
                                        </p:attrNameLst>
                                      </p:cBhvr>
                                      <p:to>
                                        <p:strVal val="visible"/>
                                      </p:to>
                                    </p:set>
                                    <p:animEffect transition="in" filter="fade">
                                      <p:cBhvr>
                                        <p:cTn id="15" dur="2000"/>
                                        <p:tgtEl>
                                          <p:spTgt spid="97285">
                                            <p:txEl>
                                              <p:charRg st="25" end="5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14690" name="任意多边形 50"/>
          <p:cNvSpPr/>
          <p:nvPr/>
        </p:nvSpPr>
        <p:spPr>
          <a:xfrm rot="1723431">
            <a:off x="4448175" y="3289300"/>
            <a:ext cx="2546350" cy="1839913"/>
          </a:xfrm>
          <a:custGeom>
            <a:avLst/>
            <a:gdLst/>
            <a:ahLst/>
            <a:cxnLst>
              <a:cxn ang="0">
                <a:pos x="1642436" y="0"/>
              </a:cxn>
              <a:cxn ang="0">
                <a:pos x="2493340" y="788944"/>
              </a:cxn>
              <a:cxn ang="0">
                <a:pos x="2482857" y="1839913"/>
              </a:cxn>
              <a:cxn ang="0">
                <a:pos x="0" y="1284265"/>
              </a:cxn>
              <a:cxn ang="0">
                <a:pos x="1642436" y="0"/>
              </a:cxn>
            </a:cxnLst>
            <a:pathLst>
              <a:path w="2351321" h="1732770">
                <a:moveTo>
                  <a:pt x="1516639" y="0"/>
                </a:moveTo>
                <a:lnTo>
                  <a:pt x="2302371" y="743002"/>
                </a:lnTo>
                <a:cubicBezTo>
                  <a:pt x="2370314" y="1065730"/>
                  <a:pt x="2367934" y="1403106"/>
                  <a:pt x="2292691" y="1732770"/>
                </a:cubicBezTo>
                <a:lnTo>
                  <a:pt x="0" y="1209479"/>
                </a:lnTo>
                <a:lnTo>
                  <a:pt x="1516639" y="0"/>
                </a:lnTo>
                <a:close/>
              </a:path>
            </a:pathLst>
          </a:custGeom>
          <a:gradFill rotWithShape="1">
            <a:gsLst>
              <a:gs pos="0">
                <a:srgbClr val="003F77">
                  <a:alpha val="100000"/>
                </a:srgbClr>
              </a:gs>
              <a:gs pos="50000">
                <a:srgbClr val="005FAD">
                  <a:alpha val="100000"/>
                </a:srgbClr>
              </a:gs>
              <a:gs pos="100000">
                <a:srgbClr val="0072CE">
                  <a:alpha val="100000"/>
                </a:srgbClr>
              </a:gs>
            </a:gsLst>
            <a:lin ang="0" scaled="1"/>
            <a:tileRect/>
          </a:gradFill>
          <a:ln w="25400" cap="flat" cmpd="sng">
            <a:solidFill>
              <a:srgbClr val="FFFFFF"/>
            </a:solidFill>
            <a:prstDash val="solid"/>
            <a:round/>
            <a:headEnd type="none" w="med" len="med"/>
            <a:tailEnd type="none" w="med" len="med"/>
          </a:ln>
        </p:spPr>
        <p:txBody>
          <a:bodyPr/>
          <a:p>
            <a:endParaRPr lang="zh-CN" altLang="en-US"/>
          </a:p>
        </p:txBody>
      </p:sp>
      <p:sp>
        <p:nvSpPr>
          <p:cNvPr id="114691" name="任意多边形 51"/>
          <p:cNvSpPr/>
          <p:nvPr/>
        </p:nvSpPr>
        <p:spPr>
          <a:xfrm rot="1723431">
            <a:off x="1825625" y="1474788"/>
            <a:ext cx="5092700" cy="4991100"/>
          </a:xfrm>
          <a:custGeom>
            <a:avLst/>
            <a:gdLst/>
            <a:ahLst/>
            <a:cxnLst>
              <a:cxn ang="0">
                <a:pos x="5028856" y="3050861"/>
              </a:cxn>
              <a:cxn ang="0">
                <a:pos x="3651168" y="4743963"/>
              </a:cxn>
              <a:cxn ang="0">
                <a:pos x="2546350" y="2495550"/>
              </a:cxn>
              <a:cxn ang="0">
                <a:pos x="5028856" y="3050861"/>
              </a:cxn>
            </a:cxnLst>
            <a:pathLst>
              <a:path w="3413760" h="3413760">
                <a:moveTo>
                  <a:pt x="3370965" y="2086696"/>
                </a:moveTo>
                <a:cubicBezTo>
                  <a:pt x="3255378" y="2593118"/>
                  <a:pt x="2915472" y="3019346"/>
                  <a:pt x="2447467" y="3244726"/>
                </a:cubicBezTo>
                <a:lnTo>
                  <a:pt x="1706880" y="1706880"/>
                </a:lnTo>
                <a:lnTo>
                  <a:pt x="3370965" y="2086696"/>
                </a:lnTo>
                <a:close/>
              </a:path>
            </a:pathLst>
          </a:custGeom>
          <a:gradFill rotWithShape="1">
            <a:gsLst>
              <a:gs pos="0">
                <a:srgbClr val="770000">
                  <a:alpha val="100000"/>
                </a:srgbClr>
              </a:gs>
              <a:gs pos="50000">
                <a:srgbClr val="AD0000">
                  <a:alpha val="100000"/>
                </a:srgbClr>
              </a:gs>
              <a:gs pos="100000">
                <a:srgbClr val="CE0000">
                  <a:alpha val="100000"/>
                </a:srgbClr>
              </a:gs>
            </a:gsLst>
            <a:lin ang="5400000" scaled="1"/>
            <a:tileRect/>
          </a:gradFill>
          <a:ln w="25400" cap="flat" cmpd="sng">
            <a:solidFill>
              <a:srgbClr val="FFFFFF"/>
            </a:solidFill>
            <a:prstDash val="solid"/>
            <a:round/>
            <a:headEnd type="none" w="med" len="med"/>
            <a:tailEnd type="none" w="med" len="med"/>
          </a:ln>
        </p:spPr>
        <p:txBody>
          <a:bodyPr/>
          <a:p>
            <a:endParaRPr lang="zh-CN" altLang="en-US"/>
          </a:p>
        </p:txBody>
      </p:sp>
      <p:sp>
        <p:nvSpPr>
          <p:cNvPr id="114692" name="任意多边形 52"/>
          <p:cNvSpPr/>
          <p:nvPr/>
        </p:nvSpPr>
        <p:spPr>
          <a:xfrm rot="1723431">
            <a:off x="1825625" y="1474788"/>
            <a:ext cx="5092700" cy="4991100"/>
          </a:xfrm>
          <a:custGeom>
            <a:avLst/>
            <a:gdLst/>
            <a:ahLst/>
            <a:cxnLst>
              <a:cxn ang="0">
                <a:pos x="3651114" y="4743990"/>
              </a:cxn>
              <a:cxn ang="0">
                <a:pos x="1441529" y="4743963"/>
              </a:cxn>
              <a:cxn ang="0">
                <a:pos x="2546350" y="2495550"/>
              </a:cxn>
              <a:cxn ang="0">
                <a:pos x="3651114" y="4743990"/>
              </a:cxn>
            </a:cxnLst>
            <a:pathLst>
              <a:path w="3413760" h="3413760">
                <a:moveTo>
                  <a:pt x="2447430" y="3244744"/>
                </a:moveTo>
                <a:cubicBezTo>
                  <a:pt x="1979433" y="3470105"/>
                  <a:pt x="1434283" y="3470099"/>
                  <a:pt x="966292" y="3244726"/>
                </a:cubicBezTo>
                <a:lnTo>
                  <a:pt x="1706880" y="1706880"/>
                </a:lnTo>
                <a:lnTo>
                  <a:pt x="2447430" y="3244744"/>
                </a:lnTo>
                <a:close/>
              </a:path>
            </a:pathLst>
          </a:custGeom>
          <a:gradFill rotWithShape="1">
            <a:gsLst>
              <a:gs pos="0">
                <a:srgbClr val="591816">
                  <a:alpha val="100000"/>
                </a:srgbClr>
              </a:gs>
              <a:gs pos="50000">
                <a:srgbClr val="832725">
                  <a:alpha val="100000"/>
                </a:srgbClr>
              </a:gs>
              <a:gs pos="100000">
                <a:srgbClr val="9C302E">
                  <a:alpha val="100000"/>
                </a:srgbClr>
              </a:gs>
            </a:gsLst>
            <a:lin ang="5400000" scaled="1"/>
            <a:tileRect/>
          </a:gradFill>
          <a:ln w="25400" cap="flat" cmpd="sng">
            <a:solidFill>
              <a:srgbClr val="FFFFFF"/>
            </a:solidFill>
            <a:prstDash val="solid"/>
            <a:round/>
            <a:headEnd type="none" w="med" len="med"/>
            <a:tailEnd type="none" w="med" len="med"/>
          </a:ln>
        </p:spPr>
        <p:txBody>
          <a:bodyPr/>
          <a:p>
            <a:endParaRPr lang="zh-CN" altLang="en-US"/>
          </a:p>
        </p:txBody>
      </p:sp>
      <p:sp>
        <p:nvSpPr>
          <p:cNvPr id="114693" name="任意多边形 53"/>
          <p:cNvSpPr/>
          <p:nvPr/>
        </p:nvSpPr>
        <p:spPr>
          <a:xfrm rot="1723431">
            <a:off x="1825625" y="1474788"/>
            <a:ext cx="5092700" cy="4991100"/>
          </a:xfrm>
          <a:custGeom>
            <a:avLst/>
            <a:gdLst/>
            <a:ahLst/>
            <a:cxnLst>
              <a:cxn ang="0">
                <a:pos x="1441529" y="4743963"/>
              </a:cxn>
              <a:cxn ang="0">
                <a:pos x="63842" y="3050861"/>
              </a:cxn>
              <a:cxn ang="0">
                <a:pos x="2546350" y="2495550"/>
              </a:cxn>
              <a:cxn ang="0">
                <a:pos x="1441529" y="4743963"/>
              </a:cxn>
            </a:cxnLst>
            <a:pathLst>
              <a:path w="3413760" h="3413760">
                <a:moveTo>
                  <a:pt x="966292" y="3244726"/>
                </a:moveTo>
                <a:cubicBezTo>
                  <a:pt x="498287" y="3019347"/>
                  <a:pt x="158382" y="2593118"/>
                  <a:pt x="42795" y="2086696"/>
                </a:cubicBezTo>
                <a:lnTo>
                  <a:pt x="1706880" y="1706880"/>
                </a:lnTo>
                <a:lnTo>
                  <a:pt x="966292" y="3244726"/>
                </a:lnTo>
                <a:close/>
              </a:path>
            </a:pathLst>
          </a:custGeom>
          <a:gradFill rotWithShape="1">
            <a:gsLst>
              <a:gs pos="0">
                <a:srgbClr val="98551D">
                  <a:alpha val="100000"/>
                </a:srgbClr>
              </a:gs>
              <a:gs pos="50000">
                <a:srgbClr val="DB7C2E">
                  <a:alpha val="100000"/>
                </a:srgbClr>
              </a:gs>
              <a:gs pos="100000">
                <a:srgbClr val="FF9539">
                  <a:alpha val="100000"/>
                </a:srgbClr>
              </a:gs>
            </a:gsLst>
            <a:lin ang="0" scaled="1"/>
            <a:tileRect/>
          </a:gradFill>
          <a:ln w="25400" cap="flat" cmpd="sng">
            <a:solidFill>
              <a:srgbClr val="FFFFFF"/>
            </a:solidFill>
            <a:prstDash val="solid"/>
            <a:round/>
            <a:headEnd type="none" w="med" len="med"/>
            <a:tailEnd type="none" w="med" len="med"/>
          </a:ln>
        </p:spPr>
        <p:txBody>
          <a:bodyPr/>
          <a:p>
            <a:endParaRPr lang="zh-CN" altLang="en-US"/>
          </a:p>
        </p:txBody>
      </p:sp>
      <p:sp>
        <p:nvSpPr>
          <p:cNvPr id="114694" name="任意多边形 54"/>
          <p:cNvSpPr/>
          <p:nvPr/>
        </p:nvSpPr>
        <p:spPr>
          <a:xfrm rot="1723431">
            <a:off x="1825625" y="1474788"/>
            <a:ext cx="5092700" cy="4991100"/>
          </a:xfrm>
          <a:custGeom>
            <a:avLst/>
            <a:gdLst/>
            <a:ahLst/>
            <a:cxnLst>
              <a:cxn ang="0">
                <a:pos x="63842" y="3050860"/>
              </a:cxn>
              <a:cxn ang="0">
                <a:pos x="555533" y="939601"/>
              </a:cxn>
              <a:cxn ang="0">
                <a:pos x="2546350" y="2495550"/>
              </a:cxn>
              <a:cxn ang="0">
                <a:pos x="63842" y="3050860"/>
              </a:cxn>
            </a:cxnLst>
            <a:pathLst>
              <a:path w="3413760" h="3413760">
                <a:moveTo>
                  <a:pt x="42795" y="2086695"/>
                </a:moveTo>
                <a:cubicBezTo>
                  <a:pt x="-72792" y="1580274"/>
                  <a:pt x="48519" y="1048777"/>
                  <a:pt x="372387" y="642658"/>
                </a:cubicBezTo>
                <a:lnTo>
                  <a:pt x="1706880" y="1706880"/>
                </a:lnTo>
                <a:lnTo>
                  <a:pt x="42795" y="2086695"/>
                </a:lnTo>
                <a:close/>
              </a:path>
            </a:pathLst>
          </a:custGeom>
          <a:gradFill rotWithShape="1">
            <a:gsLst>
              <a:gs pos="0">
                <a:srgbClr val="745500">
                  <a:alpha val="100000"/>
                </a:srgbClr>
              </a:gs>
              <a:gs pos="50000">
                <a:srgbClr val="A97D00">
                  <a:alpha val="100000"/>
                </a:srgbClr>
              </a:gs>
              <a:gs pos="100000">
                <a:srgbClr val="CA9600">
                  <a:alpha val="100000"/>
                </a:srgbClr>
              </a:gs>
            </a:gsLst>
            <a:lin ang="18900000" scaled="1"/>
            <a:tileRect/>
          </a:gradFill>
          <a:ln w="25400" cap="flat" cmpd="sng">
            <a:solidFill>
              <a:srgbClr val="FFFFFF"/>
            </a:solidFill>
            <a:prstDash val="solid"/>
            <a:round/>
            <a:headEnd type="none" w="med" len="med"/>
            <a:tailEnd type="none" w="med" len="med"/>
          </a:ln>
        </p:spPr>
        <p:txBody>
          <a:bodyPr/>
          <a:p>
            <a:endParaRPr lang="zh-CN" altLang="en-US"/>
          </a:p>
        </p:txBody>
      </p:sp>
      <p:sp>
        <p:nvSpPr>
          <p:cNvPr id="114695" name="任意多边形 55"/>
          <p:cNvSpPr/>
          <p:nvPr/>
        </p:nvSpPr>
        <p:spPr>
          <a:xfrm rot="1723431">
            <a:off x="1825625" y="1474788"/>
            <a:ext cx="5092700" cy="4991100"/>
          </a:xfrm>
          <a:custGeom>
            <a:avLst/>
            <a:gdLst/>
            <a:ahLst/>
            <a:cxnLst>
              <a:cxn ang="0">
                <a:pos x="555533" y="939601"/>
              </a:cxn>
              <a:cxn ang="0">
                <a:pos x="2546350" y="0"/>
              </a:cxn>
              <a:cxn ang="0">
                <a:pos x="2546350" y="2495550"/>
              </a:cxn>
              <a:cxn ang="0">
                <a:pos x="555533" y="939601"/>
              </a:cxn>
            </a:cxnLst>
            <a:pathLst>
              <a:path w="3413760" h="3413760">
                <a:moveTo>
                  <a:pt x="372387" y="642658"/>
                </a:moveTo>
                <a:cubicBezTo>
                  <a:pt x="696256" y="236539"/>
                  <a:pt x="1187434" y="0"/>
                  <a:pt x="1706880" y="0"/>
                </a:cubicBezTo>
                <a:lnTo>
                  <a:pt x="1706880" y="1706880"/>
                </a:lnTo>
                <a:lnTo>
                  <a:pt x="372387" y="642658"/>
                </a:lnTo>
                <a:close/>
              </a:path>
            </a:pathLst>
          </a:custGeom>
          <a:gradFill rotWithShape="1">
            <a:gsLst>
              <a:gs pos="0">
                <a:srgbClr val="537E25">
                  <a:alpha val="100000"/>
                </a:srgbClr>
              </a:gs>
              <a:gs pos="50000">
                <a:srgbClr val="7AB73A">
                  <a:alpha val="100000"/>
                </a:srgbClr>
              </a:gs>
              <a:gs pos="100000">
                <a:srgbClr val="92DA46">
                  <a:alpha val="100000"/>
                </a:srgbClr>
              </a:gs>
            </a:gsLst>
            <a:lin ang="5400000" scaled="1"/>
            <a:tileRect/>
          </a:gradFill>
          <a:ln w="25400" cap="flat" cmpd="sng">
            <a:solidFill>
              <a:srgbClr val="FFFFFF"/>
            </a:solidFill>
            <a:prstDash val="solid"/>
            <a:round/>
            <a:headEnd type="none" w="med" len="med"/>
            <a:tailEnd type="none" w="med" len="med"/>
          </a:ln>
        </p:spPr>
        <p:txBody>
          <a:bodyPr/>
          <a:p>
            <a:endParaRPr lang="zh-CN" altLang="en-US"/>
          </a:p>
        </p:txBody>
      </p:sp>
      <p:sp>
        <p:nvSpPr>
          <p:cNvPr id="114696" name="椭圆 12"/>
          <p:cNvSpPr/>
          <p:nvPr/>
        </p:nvSpPr>
        <p:spPr>
          <a:xfrm rot="1723431">
            <a:off x="1779588" y="1411288"/>
            <a:ext cx="5262562" cy="5140325"/>
          </a:xfrm>
          <a:custGeom>
            <a:avLst/>
            <a:gdLst/>
            <a:ahLst/>
            <a:cxnLst>
              <a:cxn ang="0">
                <a:pos x="5216046" y="2096010"/>
              </a:cxn>
              <a:cxn ang="0">
                <a:pos x="5262562" y="2569649"/>
              </a:cxn>
              <a:cxn ang="0">
                <a:pos x="2631281" y="5140325"/>
              </a:cxn>
              <a:cxn ang="0">
                <a:pos x="0" y="2569649"/>
              </a:cxn>
              <a:cxn ang="0">
                <a:pos x="2610446" y="0"/>
              </a:cxn>
            </a:cxnLst>
            <a:pathLst>
              <a:path w="5207360" h="5206319">
                <a:moveTo>
                  <a:pt x="5161332" y="2122919"/>
                </a:moveTo>
                <a:cubicBezTo>
                  <a:pt x="5192196" y="2278169"/>
                  <a:pt x="5207360" y="2438633"/>
                  <a:pt x="5207360" y="2602639"/>
                </a:cubicBezTo>
                <a:cubicBezTo>
                  <a:pt x="5207360" y="4040612"/>
                  <a:pt x="4041653" y="5206319"/>
                  <a:pt x="2603680" y="5206319"/>
                </a:cubicBezTo>
                <a:cubicBezTo>
                  <a:pt x="1165707" y="5206319"/>
                  <a:pt x="0" y="4040612"/>
                  <a:pt x="0" y="2602639"/>
                </a:cubicBezTo>
                <a:cubicBezTo>
                  <a:pt x="0" y="1171547"/>
                  <a:pt x="1154578" y="10121"/>
                  <a:pt x="2583064" y="0"/>
                </a:cubicBezTo>
              </a:path>
            </a:pathLst>
          </a:custGeom>
          <a:noFill/>
          <a:ln w="25400" cap="flat" cmpd="sng">
            <a:solidFill>
              <a:srgbClr val="558ED5"/>
            </a:solidFill>
            <a:prstDash val="sysDash"/>
            <a:round/>
            <a:headEnd type="oval" w="med" len="med"/>
            <a:tailEnd type="stealth" w="lg" len="lg"/>
          </a:ln>
        </p:spPr>
        <p:txBody>
          <a:bodyPr/>
          <a:p>
            <a:endParaRPr lang="zh-CN" altLang="en-US"/>
          </a:p>
        </p:txBody>
      </p:sp>
      <p:sp>
        <p:nvSpPr>
          <p:cNvPr id="114697" name="椭圆 57"/>
          <p:cNvSpPr/>
          <p:nvPr/>
        </p:nvSpPr>
        <p:spPr>
          <a:xfrm>
            <a:off x="4054475" y="3575050"/>
            <a:ext cx="708025" cy="695325"/>
          </a:xfrm>
          <a:prstGeom prst="ellipse">
            <a:avLst/>
          </a:prstGeom>
          <a:solidFill>
            <a:srgbClr val="FFFFFF"/>
          </a:solidFill>
          <a:ln w="9525">
            <a:noFill/>
          </a:ln>
        </p:spPr>
        <p:txBody>
          <a:bodyPr anchor="ctr"/>
          <a:p>
            <a:pPr lvl="0" indent="0" algn="ctr"/>
            <a:endParaRPr lang="zh-CN" altLang="en-US" sz="2000" dirty="0">
              <a:solidFill>
                <a:srgbClr val="FFFFFF"/>
              </a:solidFill>
              <a:latin typeface="Arial" panose="020B0604020202020204" pitchFamily="34" charset="0"/>
              <a:ea typeface="宋体" panose="02010600030101010101" pitchFamily="2" charset="-122"/>
            </a:endParaRPr>
          </a:p>
        </p:txBody>
      </p:sp>
      <p:sp>
        <p:nvSpPr>
          <p:cNvPr id="114698" name="TextBox 58"/>
          <p:cNvSpPr txBox="1"/>
          <p:nvPr/>
        </p:nvSpPr>
        <p:spPr>
          <a:xfrm>
            <a:off x="4140200" y="3044825"/>
            <a:ext cx="568325" cy="436563"/>
          </a:xfrm>
          <a:prstGeom prst="rect">
            <a:avLst/>
          </a:prstGeom>
          <a:noFill/>
          <a:ln w="9525">
            <a:noFill/>
          </a:ln>
        </p:spPr>
        <p:txBody>
          <a:bodyPr anchor="t">
            <a:spAutoFit/>
          </a:bodyPr>
          <a:p>
            <a:pPr lvl="0" indent="0" algn="ctr">
              <a:lnSpc>
                <a:spcPct val="130000"/>
              </a:lnSpc>
            </a:pPr>
            <a:r>
              <a:rPr lang="en-US" altLang="x-none" sz="2000" dirty="0">
                <a:solidFill>
                  <a:srgbClr val="FFFFFF"/>
                </a:solidFill>
                <a:latin typeface="Arial" panose="020B0604020202020204" pitchFamily="34" charset="0"/>
                <a:ea typeface="微软雅黑" panose="020B0503020204020204" charset="-122"/>
              </a:rPr>
              <a:t>06</a:t>
            </a:r>
            <a:endParaRPr lang="en-US" altLang="x-none" sz="2000" dirty="0">
              <a:solidFill>
                <a:srgbClr val="FFFFFF"/>
              </a:solidFill>
              <a:latin typeface="Arial" panose="020B0604020202020204" pitchFamily="34" charset="0"/>
              <a:ea typeface="微软雅黑" panose="020B0503020204020204" charset="-122"/>
            </a:endParaRPr>
          </a:p>
        </p:txBody>
      </p:sp>
      <p:sp>
        <p:nvSpPr>
          <p:cNvPr id="114699" name="TextBox 59"/>
          <p:cNvSpPr txBox="1"/>
          <p:nvPr/>
        </p:nvSpPr>
        <p:spPr>
          <a:xfrm>
            <a:off x="3609975" y="3246438"/>
            <a:ext cx="568325" cy="436562"/>
          </a:xfrm>
          <a:prstGeom prst="rect">
            <a:avLst/>
          </a:prstGeom>
          <a:noFill/>
          <a:ln w="9525">
            <a:noFill/>
          </a:ln>
        </p:spPr>
        <p:txBody>
          <a:bodyPr anchor="t">
            <a:spAutoFit/>
          </a:bodyPr>
          <a:p>
            <a:pPr lvl="0" indent="0" algn="ctr">
              <a:lnSpc>
                <a:spcPct val="130000"/>
              </a:lnSpc>
            </a:pPr>
            <a:r>
              <a:rPr lang="en-US" altLang="x-none" sz="2000" dirty="0">
                <a:solidFill>
                  <a:srgbClr val="FFFFFF"/>
                </a:solidFill>
                <a:latin typeface="Arial" panose="020B0604020202020204" pitchFamily="34" charset="0"/>
                <a:ea typeface="微软雅黑" panose="020B0503020204020204" charset="-122"/>
              </a:rPr>
              <a:t>05</a:t>
            </a:r>
            <a:endParaRPr lang="en-US" altLang="x-none" sz="2000" dirty="0">
              <a:solidFill>
                <a:srgbClr val="FFFFFF"/>
              </a:solidFill>
              <a:latin typeface="Arial" panose="020B0604020202020204" pitchFamily="34" charset="0"/>
              <a:ea typeface="微软雅黑" panose="020B0503020204020204" charset="-122"/>
            </a:endParaRPr>
          </a:p>
        </p:txBody>
      </p:sp>
      <p:sp>
        <p:nvSpPr>
          <p:cNvPr id="114700" name="TextBox 60"/>
          <p:cNvSpPr txBox="1"/>
          <p:nvPr/>
        </p:nvSpPr>
        <p:spPr>
          <a:xfrm>
            <a:off x="3500438" y="3771900"/>
            <a:ext cx="569912" cy="436563"/>
          </a:xfrm>
          <a:prstGeom prst="rect">
            <a:avLst/>
          </a:prstGeom>
          <a:noFill/>
          <a:ln w="9525">
            <a:noFill/>
          </a:ln>
        </p:spPr>
        <p:txBody>
          <a:bodyPr anchor="t">
            <a:spAutoFit/>
          </a:bodyPr>
          <a:p>
            <a:pPr lvl="0" indent="0" algn="ctr">
              <a:lnSpc>
                <a:spcPct val="130000"/>
              </a:lnSpc>
            </a:pPr>
            <a:r>
              <a:rPr lang="en-US" altLang="x-none" sz="2000" dirty="0">
                <a:solidFill>
                  <a:srgbClr val="FFFFFF"/>
                </a:solidFill>
                <a:latin typeface="Arial" panose="020B0604020202020204" pitchFamily="34" charset="0"/>
                <a:ea typeface="微软雅黑" panose="020B0503020204020204" charset="-122"/>
              </a:rPr>
              <a:t>04</a:t>
            </a:r>
            <a:endParaRPr lang="en-US" altLang="x-none" sz="2000" dirty="0">
              <a:solidFill>
                <a:srgbClr val="FFFFFF"/>
              </a:solidFill>
              <a:latin typeface="Arial" panose="020B0604020202020204" pitchFamily="34" charset="0"/>
              <a:ea typeface="微软雅黑" panose="020B0503020204020204" charset="-122"/>
            </a:endParaRPr>
          </a:p>
        </p:txBody>
      </p:sp>
      <p:sp>
        <p:nvSpPr>
          <p:cNvPr id="114701" name="TextBox 61"/>
          <p:cNvSpPr txBox="1"/>
          <p:nvPr/>
        </p:nvSpPr>
        <p:spPr>
          <a:xfrm>
            <a:off x="3810000" y="4203700"/>
            <a:ext cx="568325" cy="438150"/>
          </a:xfrm>
          <a:prstGeom prst="rect">
            <a:avLst/>
          </a:prstGeom>
          <a:noFill/>
          <a:ln w="9525">
            <a:noFill/>
          </a:ln>
        </p:spPr>
        <p:txBody>
          <a:bodyPr anchor="t">
            <a:spAutoFit/>
          </a:bodyPr>
          <a:p>
            <a:pPr lvl="0" indent="0" algn="ctr">
              <a:lnSpc>
                <a:spcPct val="130000"/>
              </a:lnSpc>
            </a:pPr>
            <a:r>
              <a:rPr lang="en-US" altLang="x-none" sz="2000" dirty="0">
                <a:solidFill>
                  <a:srgbClr val="FFFFFF"/>
                </a:solidFill>
                <a:latin typeface="Arial" panose="020B0604020202020204" pitchFamily="34" charset="0"/>
                <a:ea typeface="微软雅黑" panose="020B0503020204020204" charset="-122"/>
              </a:rPr>
              <a:t>03</a:t>
            </a:r>
            <a:endParaRPr lang="en-US" altLang="x-none" sz="2000" dirty="0">
              <a:solidFill>
                <a:srgbClr val="FFFFFF"/>
              </a:solidFill>
              <a:latin typeface="Arial" panose="020B0604020202020204" pitchFamily="34" charset="0"/>
              <a:ea typeface="微软雅黑" panose="020B0503020204020204" charset="-122"/>
            </a:endParaRPr>
          </a:p>
        </p:txBody>
      </p:sp>
      <p:sp>
        <p:nvSpPr>
          <p:cNvPr id="114702" name="TextBox 62"/>
          <p:cNvSpPr txBox="1"/>
          <p:nvPr/>
        </p:nvSpPr>
        <p:spPr>
          <a:xfrm>
            <a:off x="4351338" y="4249738"/>
            <a:ext cx="566737" cy="438150"/>
          </a:xfrm>
          <a:prstGeom prst="rect">
            <a:avLst/>
          </a:prstGeom>
          <a:noFill/>
          <a:ln w="9525">
            <a:noFill/>
          </a:ln>
        </p:spPr>
        <p:txBody>
          <a:bodyPr anchor="t">
            <a:spAutoFit/>
          </a:bodyPr>
          <a:p>
            <a:pPr lvl="0" indent="0" algn="ctr">
              <a:lnSpc>
                <a:spcPct val="130000"/>
              </a:lnSpc>
            </a:pPr>
            <a:r>
              <a:rPr lang="en-US" altLang="x-none" sz="2000" dirty="0">
                <a:solidFill>
                  <a:srgbClr val="FFFFFF"/>
                </a:solidFill>
                <a:latin typeface="Arial" panose="020B0604020202020204" pitchFamily="34" charset="0"/>
                <a:ea typeface="微软雅黑" panose="020B0503020204020204" charset="-122"/>
              </a:rPr>
              <a:t>02</a:t>
            </a:r>
            <a:endParaRPr lang="en-US" altLang="x-none" sz="2000" dirty="0">
              <a:solidFill>
                <a:srgbClr val="FFFFFF"/>
              </a:solidFill>
              <a:latin typeface="Arial" panose="020B0604020202020204" pitchFamily="34" charset="0"/>
              <a:ea typeface="微软雅黑" panose="020B0503020204020204" charset="-122"/>
            </a:endParaRPr>
          </a:p>
        </p:txBody>
      </p:sp>
      <p:sp>
        <p:nvSpPr>
          <p:cNvPr id="114703" name="TextBox 63"/>
          <p:cNvSpPr txBox="1"/>
          <p:nvPr/>
        </p:nvSpPr>
        <p:spPr>
          <a:xfrm>
            <a:off x="4756150" y="3821113"/>
            <a:ext cx="566738" cy="438150"/>
          </a:xfrm>
          <a:prstGeom prst="rect">
            <a:avLst/>
          </a:prstGeom>
          <a:noFill/>
          <a:ln w="9525">
            <a:noFill/>
          </a:ln>
        </p:spPr>
        <p:txBody>
          <a:bodyPr anchor="t">
            <a:spAutoFit/>
          </a:bodyPr>
          <a:p>
            <a:pPr lvl="0" indent="0" algn="ctr">
              <a:lnSpc>
                <a:spcPct val="130000"/>
              </a:lnSpc>
            </a:pPr>
            <a:r>
              <a:rPr lang="en-US" altLang="x-none" sz="2000" dirty="0">
                <a:solidFill>
                  <a:srgbClr val="FFFFFF"/>
                </a:solidFill>
                <a:latin typeface="Arial" panose="020B0604020202020204" pitchFamily="34" charset="0"/>
                <a:ea typeface="微软雅黑" panose="020B0503020204020204" charset="-122"/>
              </a:rPr>
              <a:t>01</a:t>
            </a:r>
            <a:endParaRPr lang="en-US" altLang="x-none" sz="2000" dirty="0">
              <a:solidFill>
                <a:srgbClr val="FFFFFF"/>
              </a:solidFill>
              <a:latin typeface="Arial" panose="020B0604020202020204" pitchFamily="34" charset="0"/>
              <a:ea typeface="微软雅黑" panose="020B0503020204020204" charset="-122"/>
            </a:endParaRPr>
          </a:p>
        </p:txBody>
      </p:sp>
      <p:sp>
        <p:nvSpPr>
          <p:cNvPr id="114704" name="TextBox 64"/>
          <p:cNvSpPr txBox="1"/>
          <p:nvPr/>
        </p:nvSpPr>
        <p:spPr>
          <a:xfrm>
            <a:off x="2962275" y="4978400"/>
            <a:ext cx="1216025" cy="639763"/>
          </a:xfrm>
          <a:prstGeom prst="rect">
            <a:avLst/>
          </a:prstGeom>
          <a:noFill/>
          <a:ln w="9525">
            <a:noFill/>
          </a:ln>
        </p:spPr>
        <p:txBody>
          <a:bodyPr anchor="t">
            <a:spAutoFit/>
          </a:bodyPr>
          <a:p>
            <a:pPr lvl="0" indent="0" algn="just">
              <a:lnSpc>
                <a:spcPct val="90000"/>
              </a:lnSpc>
            </a:pPr>
            <a:r>
              <a:rPr lang="zh-CN" altLang="en-US" sz="2000" dirty="0">
                <a:solidFill>
                  <a:srgbClr val="FFFFFF"/>
                </a:solidFill>
                <a:latin typeface="微软雅黑" panose="020B0503020204020204" charset="-122"/>
                <a:ea typeface="微软雅黑" panose="020B0503020204020204" charset="-122"/>
                <a:sym typeface="Arial" panose="020B0604020202020204" pitchFamily="34" charset="0"/>
              </a:rPr>
              <a:t>强化农业科技支撑</a:t>
            </a:r>
            <a:endParaRPr lang="zh-CN" altLang="en-US" sz="2000" dirty="0">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114705" name="TextBox 65"/>
          <p:cNvSpPr txBox="1"/>
          <p:nvPr/>
        </p:nvSpPr>
        <p:spPr>
          <a:xfrm>
            <a:off x="2268538" y="2349500"/>
            <a:ext cx="1333500" cy="912813"/>
          </a:xfrm>
          <a:prstGeom prst="rect">
            <a:avLst/>
          </a:prstGeom>
          <a:noFill/>
          <a:ln w="9525">
            <a:noFill/>
          </a:ln>
        </p:spPr>
        <p:txBody>
          <a:bodyPr anchor="t">
            <a:spAutoFit/>
          </a:bodyPr>
          <a:p>
            <a:pPr lvl="0" indent="0" algn="just">
              <a:lnSpc>
                <a:spcPct val="90000"/>
              </a:lnSpc>
            </a:pPr>
            <a:r>
              <a:rPr lang="zh-CN" altLang="en-US" sz="2000" dirty="0">
                <a:solidFill>
                  <a:srgbClr val="FFFFFF"/>
                </a:solidFill>
                <a:latin typeface="微软雅黑" panose="020B0503020204020204" charset="-122"/>
                <a:ea typeface="微软雅黑" panose="020B0503020204020204" charset="-122"/>
              </a:rPr>
              <a:t>实施品牌农业发展战略</a:t>
            </a:r>
            <a:endParaRPr lang="zh-CN" altLang="en-US" sz="2000" dirty="0">
              <a:solidFill>
                <a:srgbClr val="FFFFFF"/>
              </a:solidFill>
              <a:latin typeface="微软雅黑" panose="020B0503020204020204" charset="-122"/>
              <a:ea typeface="微软雅黑" panose="020B0503020204020204" charset="-122"/>
            </a:endParaRPr>
          </a:p>
        </p:txBody>
      </p:sp>
      <p:sp>
        <p:nvSpPr>
          <p:cNvPr id="114706" name="TextBox 66"/>
          <p:cNvSpPr txBox="1"/>
          <p:nvPr/>
        </p:nvSpPr>
        <p:spPr>
          <a:xfrm>
            <a:off x="2022475" y="3617913"/>
            <a:ext cx="1209675" cy="912812"/>
          </a:xfrm>
          <a:prstGeom prst="rect">
            <a:avLst/>
          </a:prstGeom>
          <a:noFill/>
          <a:ln w="9525">
            <a:noFill/>
          </a:ln>
        </p:spPr>
        <p:txBody>
          <a:bodyPr anchor="t">
            <a:spAutoFit/>
          </a:bodyPr>
          <a:p>
            <a:pPr lvl="0" indent="0" algn="just">
              <a:lnSpc>
                <a:spcPct val="90000"/>
              </a:lnSpc>
            </a:pPr>
            <a:r>
              <a:rPr lang="zh-CN" altLang="en-US" sz="2000" dirty="0">
                <a:solidFill>
                  <a:srgbClr val="FFFFFF"/>
                </a:solidFill>
                <a:latin typeface="微软雅黑" panose="020B0503020204020204" charset="-122"/>
                <a:ea typeface="微软雅黑" panose="020B0503020204020204" charset="-122"/>
                <a:sym typeface="Arial" panose="020B0604020202020204" pitchFamily="34" charset="0"/>
              </a:rPr>
              <a:t>完善农业生产经营体系</a:t>
            </a:r>
            <a:endParaRPr lang="zh-CN" altLang="en-US" sz="2000" dirty="0">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114707" name="TextBox 67"/>
          <p:cNvSpPr txBox="1"/>
          <p:nvPr/>
        </p:nvSpPr>
        <p:spPr>
          <a:xfrm>
            <a:off x="3708400" y="1812925"/>
            <a:ext cx="1512888" cy="638175"/>
          </a:xfrm>
          <a:prstGeom prst="rect">
            <a:avLst/>
          </a:prstGeom>
          <a:noFill/>
          <a:ln w="9525">
            <a:noFill/>
          </a:ln>
        </p:spPr>
        <p:txBody>
          <a:bodyPr anchor="t">
            <a:spAutoFit/>
          </a:bodyPr>
          <a:p>
            <a:pPr lvl="0" indent="0" algn="just">
              <a:lnSpc>
                <a:spcPct val="90000"/>
              </a:lnSpc>
            </a:pPr>
            <a:r>
              <a:rPr lang="zh-CN" altLang="en-US" sz="2000" dirty="0">
                <a:solidFill>
                  <a:srgbClr val="FFFFFF"/>
                </a:solidFill>
                <a:latin typeface="微软雅黑" panose="020B0503020204020204" charset="-122"/>
                <a:ea typeface="微软雅黑" panose="020B0503020204020204" charset="-122"/>
                <a:sym typeface="Arial" panose="020B0604020202020204" pitchFamily="34" charset="0"/>
              </a:rPr>
              <a:t>拓展现代农业新功能</a:t>
            </a:r>
            <a:endParaRPr lang="zh-CN" altLang="en-US" sz="2000" dirty="0">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114708" name="TextBox 68"/>
          <p:cNvSpPr txBox="1"/>
          <p:nvPr/>
        </p:nvSpPr>
        <p:spPr>
          <a:xfrm>
            <a:off x="4284663" y="5157788"/>
            <a:ext cx="1439862" cy="912812"/>
          </a:xfrm>
          <a:prstGeom prst="rect">
            <a:avLst/>
          </a:prstGeom>
          <a:noFill/>
          <a:ln w="9525">
            <a:noFill/>
          </a:ln>
        </p:spPr>
        <p:txBody>
          <a:bodyPr anchor="t">
            <a:spAutoFit/>
          </a:bodyPr>
          <a:p>
            <a:pPr lvl="0" indent="0" algn="just">
              <a:lnSpc>
                <a:spcPct val="90000"/>
              </a:lnSpc>
            </a:pPr>
            <a:r>
              <a:rPr lang="zh-CN" altLang="en-US" sz="2000" dirty="0">
                <a:solidFill>
                  <a:srgbClr val="FFFFFF"/>
                </a:solidFill>
                <a:latin typeface="微软雅黑" panose="020B0503020204020204" charset="-122"/>
                <a:ea typeface="微软雅黑" panose="020B0503020204020204" charset="-122"/>
                <a:sym typeface="Arial" panose="020B0604020202020204" pitchFamily="34" charset="0"/>
              </a:rPr>
              <a:t>构建特色现代农业产业体系</a:t>
            </a:r>
            <a:endParaRPr lang="zh-CN" altLang="en-US" sz="2000" dirty="0">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114709" name="TextBox 69"/>
          <p:cNvSpPr txBox="1"/>
          <p:nvPr/>
        </p:nvSpPr>
        <p:spPr>
          <a:xfrm>
            <a:off x="5292725" y="3860800"/>
            <a:ext cx="1266825" cy="912813"/>
          </a:xfrm>
          <a:prstGeom prst="rect">
            <a:avLst/>
          </a:prstGeom>
          <a:noFill/>
          <a:ln w="9525">
            <a:noFill/>
          </a:ln>
        </p:spPr>
        <p:txBody>
          <a:bodyPr anchor="t">
            <a:spAutoFit/>
          </a:bodyPr>
          <a:p>
            <a:pPr lvl="0" indent="0" algn="just">
              <a:lnSpc>
                <a:spcPct val="90000"/>
              </a:lnSpc>
            </a:pPr>
            <a:r>
              <a:rPr lang="zh-CN" altLang="en-US" sz="2000" dirty="0">
                <a:solidFill>
                  <a:srgbClr val="FFFFFF"/>
                </a:solidFill>
                <a:latin typeface="微软雅黑" panose="020B0503020204020204" charset="-122"/>
                <a:ea typeface="微软雅黑" panose="020B0503020204020204" charset="-122"/>
                <a:sym typeface="Arial" panose="020B0604020202020204" pitchFamily="34" charset="0"/>
              </a:rPr>
              <a:t>加大农业基础设施建设</a:t>
            </a:r>
            <a:endParaRPr lang="zh-CN" altLang="en-US" sz="2000" dirty="0">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98326" name="TextBox 70"/>
          <p:cNvSpPr txBox="1"/>
          <p:nvPr/>
        </p:nvSpPr>
        <p:spPr>
          <a:xfrm>
            <a:off x="5221288" y="2636838"/>
            <a:ext cx="2487612" cy="566737"/>
          </a:xfrm>
          <a:prstGeom prst="rect">
            <a:avLst/>
          </a:prstGeom>
          <a:noFill/>
          <a:ln w="9525">
            <a:noFill/>
          </a:ln>
        </p:spPr>
        <p:txBody>
          <a:bodyPr anchor="t">
            <a:spAutoFit/>
          </a:bodyPr>
          <a:p>
            <a:pPr lvl="0" indent="0" algn="r">
              <a:lnSpc>
                <a:spcPct val="130000"/>
              </a:lnSpc>
            </a:pPr>
            <a:r>
              <a:rPr lang="zh-CN" altLang="en-US" sz="2400" dirty="0">
                <a:solidFill>
                  <a:srgbClr val="0070C0"/>
                </a:solidFill>
                <a:latin typeface="微软雅黑" panose="020B0503020204020204" charset="-122"/>
                <a:ea typeface="微软雅黑" panose="020B0503020204020204" charset="-122"/>
              </a:rPr>
              <a:t>现代农业着力点</a:t>
            </a:r>
            <a:endParaRPr lang="zh-CN" altLang="en-US" sz="2400" dirty="0">
              <a:solidFill>
                <a:srgbClr val="0070C0"/>
              </a:solidFill>
              <a:latin typeface="微软雅黑" panose="020B0503020204020204" charset="-122"/>
              <a:ea typeface="微软雅黑" panose="020B0503020204020204" charset="-122"/>
            </a:endParaRPr>
          </a:p>
        </p:txBody>
      </p:sp>
      <p:cxnSp>
        <p:nvCxnSpPr>
          <p:cNvPr id="114711" name="AutoShape 23"/>
          <p:cNvCxnSpPr/>
          <p:nvPr/>
        </p:nvCxnSpPr>
        <p:spPr>
          <a:xfrm>
            <a:off x="5219700" y="3189288"/>
            <a:ext cx="2449513" cy="23812"/>
          </a:xfrm>
          <a:prstGeom prst="straightConnector1">
            <a:avLst/>
          </a:prstGeom>
          <a:ln w="38100" cap="flat" cmpd="sng">
            <a:solidFill>
              <a:srgbClr val="0070C0"/>
            </a:solidFill>
            <a:prstDash val="solid"/>
            <a:round/>
            <a:headEnd type="none" w="med" len="med"/>
            <a:tailEnd type="none" w="med" len="med"/>
          </a:ln>
        </p:spPr>
      </p:cxnSp>
      <p:sp>
        <p:nvSpPr>
          <p:cNvPr id="114712"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rgbClr val="000000"/>
                </a:solidFill>
                <a:latin typeface="Verdana" panose="020B0604030504040204" pitchFamily="2" charset="0"/>
                <a:ea typeface="黑体" panose="02010600030101010101" pitchFamily="1" charset="-122"/>
              </a:rPr>
              <a:t>三、现代农业：绵阳</a:t>
            </a:r>
            <a:endParaRPr lang="zh-CN" altLang="en-US" sz="2800" dirty="0">
              <a:solidFill>
                <a:srgbClr val="000000"/>
              </a:solidFill>
              <a:latin typeface="Verdana" panose="020B0604030504040204" pitchFamily="2" charset="0"/>
              <a:ea typeface="黑体" panose="02010600030101010101" pitchFamily="1"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000" fill="hold"/>
                                        <p:tgtEl>
                                          <p:spTgt spid="983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6"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15714" name="Group 2"/>
          <p:cNvGrpSpPr/>
          <p:nvPr/>
        </p:nvGrpSpPr>
        <p:grpSpPr>
          <a:xfrm>
            <a:off x="809625" y="1870075"/>
            <a:ext cx="2809875" cy="1871663"/>
            <a:chOff x="0" y="0"/>
            <a:chExt cx="3403" cy="3115"/>
          </a:xfrm>
        </p:grpSpPr>
        <p:grpSp>
          <p:nvGrpSpPr>
            <p:cNvPr id="115715" name="Group 3"/>
            <p:cNvGrpSpPr/>
            <p:nvPr/>
          </p:nvGrpSpPr>
          <p:grpSpPr>
            <a:xfrm>
              <a:off x="0" y="0"/>
              <a:ext cx="3403" cy="3115"/>
              <a:chOff x="0" y="0"/>
              <a:chExt cx="2232248" cy="2232248"/>
            </a:xfrm>
          </p:grpSpPr>
          <p:sp>
            <p:nvSpPr>
              <p:cNvPr id="115716" name="泪滴形 9"/>
              <p:cNvSpPr/>
              <p:nvPr/>
            </p:nvSpPr>
            <p:spPr>
              <a:xfrm rot="5611519">
                <a:off x="0" y="0"/>
                <a:ext cx="2232248" cy="2232248"/>
              </a:xfrm>
              <a:custGeom>
                <a:avLst/>
                <a:gdLst/>
                <a:ahLst/>
                <a:cxnLst>
                  <a:cxn ang="0">
                    <a:pos x="0" y="1116124"/>
                  </a:cxn>
                  <a:cxn ang="0">
                    <a:pos x="1116124" y="0"/>
                  </a:cxn>
                  <a:cxn ang="0">
                    <a:pos x="2244280" y="-12032"/>
                  </a:cxn>
                  <a:cxn ang="0">
                    <a:pos x="2232248" y="1116124"/>
                  </a:cxn>
                  <a:cxn ang="0">
                    <a:pos x="1116124" y="2232248"/>
                  </a:cxn>
                  <a:cxn ang="0">
                    <a:pos x="0" y="1116124"/>
                  </a:cxn>
                </a:cxnLst>
                <a:pathLst>
                  <a:path w="2232248" h="2232248">
                    <a:moveTo>
                      <a:pt x="0" y="1116124"/>
                    </a:moveTo>
                    <a:cubicBezTo>
                      <a:pt x="0" y="499706"/>
                      <a:pt x="499706" y="0"/>
                      <a:pt x="1116124" y="0"/>
                    </a:cubicBezTo>
                    <a:cubicBezTo>
                      <a:pt x="1492176" y="0"/>
                      <a:pt x="1868228" y="-4011"/>
                      <a:pt x="2244280" y="-12032"/>
                    </a:cubicBezTo>
                    <a:cubicBezTo>
                      <a:pt x="2236259" y="364020"/>
                      <a:pt x="2232248" y="740072"/>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003F77">
                      <a:alpha val="100000"/>
                    </a:srgbClr>
                  </a:gs>
                  <a:gs pos="56000">
                    <a:srgbClr val="003F77">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Lst>
                <a:path path="rect">
                  <a:fillToRect l="50000" t="50000" r="50000" b="50000"/>
                </a:path>
                <a:tileRect/>
              </a:gradFill>
              <a:ln w="9525">
                <a:noFill/>
              </a:ln>
            </p:spPr>
            <p:txBody>
              <a:bodyPr/>
              <a:p>
                <a:endParaRPr lang="zh-CN" altLang="en-US"/>
              </a:p>
            </p:txBody>
          </p:sp>
          <p:grpSp>
            <p:nvGrpSpPr>
              <p:cNvPr id="115717" name="Group 5"/>
              <p:cNvGrpSpPr/>
              <p:nvPr/>
            </p:nvGrpSpPr>
            <p:grpSpPr>
              <a:xfrm>
                <a:off x="84378" y="63484"/>
                <a:ext cx="2090681" cy="2174376"/>
                <a:chOff x="0" y="0"/>
                <a:chExt cx="2023872" cy="1926336"/>
              </a:xfrm>
            </p:grpSpPr>
            <p:pic>
              <p:nvPicPr>
                <p:cNvPr id="115718" name="泪滴形 10"/>
                <p:cNvPicPr/>
                <p:nvPr/>
              </p:nvPicPr>
              <p:blipFill>
                <a:blip r:embed="rId1"/>
                <a:stretch>
                  <a:fillRect/>
                </a:stretch>
              </p:blipFill>
              <p:spPr>
                <a:xfrm>
                  <a:off x="0" y="0"/>
                  <a:ext cx="2023872" cy="1926336"/>
                </a:xfrm>
                <a:prstGeom prst="rect">
                  <a:avLst/>
                </a:prstGeom>
                <a:noFill/>
                <a:ln w="9525">
                  <a:noFill/>
                </a:ln>
              </p:spPr>
            </p:pic>
            <p:sp>
              <p:nvSpPr>
                <p:cNvPr id="115719" name="Text Box 11"/>
                <p:cNvSpPr txBox="1"/>
                <p:nvPr/>
              </p:nvSpPr>
              <p:spPr>
                <a:xfrm rot="5611519">
                  <a:off x="356804" y="215152"/>
                  <a:ext cx="1306532" cy="1427637"/>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nvGrpSpPr>
              <p:cNvPr id="115720" name="Group 8"/>
              <p:cNvGrpSpPr/>
              <p:nvPr/>
            </p:nvGrpSpPr>
            <p:grpSpPr>
              <a:xfrm>
                <a:off x="71784" y="56603"/>
                <a:ext cx="2115870" cy="2201900"/>
                <a:chOff x="0" y="0"/>
                <a:chExt cx="2048256" cy="1950720"/>
              </a:xfrm>
            </p:grpSpPr>
            <p:pic>
              <p:nvPicPr>
                <p:cNvPr id="115721" name="泪滴形 11"/>
                <p:cNvPicPr/>
                <p:nvPr/>
              </p:nvPicPr>
              <p:blipFill>
                <a:blip r:embed="rId2"/>
                <a:stretch>
                  <a:fillRect/>
                </a:stretch>
              </p:blipFill>
              <p:spPr>
                <a:xfrm>
                  <a:off x="0" y="0"/>
                  <a:ext cx="2048256" cy="1950720"/>
                </a:xfrm>
                <a:prstGeom prst="rect">
                  <a:avLst/>
                </a:prstGeom>
                <a:noFill/>
                <a:ln w="9525">
                  <a:noFill/>
                </a:ln>
              </p:spPr>
            </p:pic>
            <p:sp>
              <p:nvSpPr>
                <p:cNvPr id="115722" name="Text Box 14"/>
                <p:cNvSpPr txBox="1"/>
                <p:nvPr/>
              </p:nvSpPr>
              <p:spPr>
                <a:xfrm rot="5611519">
                  <a:off x="368997" y="224693"/>
                  <a:ext cx="1306532" cy="1427637"/>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sp>
          <p:nvSpPr>
            <p:cNvPr id="115723" name="矩形 1"/>
            <p:cNvSpPr/>
            <p:nvPr/>
          </p:nvSpPr>
          <p:spPr>
            <a:xfrm>
              <a:off x="198" y="922"/>
              <a:ext cx="2949" cy="1369"/>
            </a:xfrm>
            <a:prstGeom prst="rect">
              <a:avLst/>
            </a:prstGeom>
            <a:noFill/>
            <a:ln w="9525">
              <a:noFill/>
            </a:ln>
          </p:spPr>
          <p:txBody>
            <a:bodyPr anchor="t">
              <a:spAutoFit/>
            </a:bodyPr>
            <a:p>
              <a:pPr lvl="0" indent="0"/>
              <a:r>
                <a:rPr lang="zh-CN" altLang="en-US" sz="2400" dirty="0">
                  <a:solidFill>
                    <a:schemeClr val="bg1"/>
                  </a:solidFill>
                  <a:latin typeface="黑体" panose="02010600030101010101" pitchFamily="1" charset="-122"/>
                  <a:ea typeface="黑体" panose="02010600030101010101" pitchFamily="1" charset="-122"/>
                </a:rPr>
                <a:t>当前绵阳现代农业重点工作：</a:t>
              </a:r>
              <a:endParaRPr lang="zh-CN" altLang="en-US" sz="2400" dirty="0">
                <a:solidFill>
                  <a:schemeClr val="bg1"/>
                </a:solidFill>
                <a:latin typeface="黑体" panose="02010600030101010101" pitchFamily="1" charset="-122"/>
                <a:ea typeface="黑体" panose="02010600030101010101" pitchFamily="1" charset="-122"/>
              </a:endParaRPr>
            </a:p>
          </p:txBody>
        </p:sp>
      </p:grpSp>
      <p:grpSp>
        <p:nvGrpSpPr>
          <p:cNvPr id="115724" name="Group 12"/>
          <p:cNvGrpSpPr/>
          <p:nvPr/>
        </p:nvGrpSpPr>
        <p:grpSpPr>
          <a:xfrm>
            <a:off x="5292725" y="1289050"/>
            <a:ext cx="2287588" cy="1928813"/>
            <a:chOff x="0" y="0"/>
            <a:chExt cx="3425" cy="3107"/>
          </a:xfrm>
        </p:grpSpPr>
        <p:grpSp>
          <p:nvGrpSpPr>
            <p:cNvPr id="115725" name="Group 13"/>
            <p:cNvGrpSpPr/>
            <p:nvPr/>
          </p:nvGrpSpPr>
          <p:grpSpPr>
            <a:xfrm rot="5400000">
              <a:off x="159" y="-159"/>
              <a:ext cx="3107" cy="3425"/>
              <a:chOff x="0" y="0"/>
              <a:chExt cx="2232248" cy="2232248"/>
            </a:xfrm>
          </p:grpSpPr>
          <p:sp>
            <p:nvSpPr>
              <p:cNvPr id="115726" name="泪滴形 13"/>
              <p:cNvSpPr/>
              <p:nvPr/>
            </p:nvSpPr>
            <p:spPr>
              <a:xfrm rot="5611519">
                <a:off x="0" y="0"/>
                <a:ext cx="2232248" cy="2232248"/>
              </a:xfrm>
              <a:custGeom>
                <a:avLst/>
                <a:gdLst/>
                <a:ahLst/>
                <a:cxnLst>
                  <a:cxn ang="0">
                    <a:pos x="0" y="1116124"/>
                  </a:cxn>
                  <a:cxn ang="0">
                    <a:pos x="1116124" y="0"/>
                  </a:cxn>
                  <a:cxn ang="0">
                    <a:pos x="2244280" y="-12032"/>
                  </a:cxn>
                  <a:cxn ang="0">
                    <a:pos x="2232248" y="1116124"/>
                  </a:cxn>
                  <a:cxn ang="0">
                    <a:pos x="1116124" y="2232248"/>
                  </a:cxn>
                  <a:cxn ang="0">
                    <a:pos x="0" y="1116124"/>
                  </a:cxn>
                </a:cxnLst>
                <a:pathLst>
                  <a:path w="2232248" h="2232248">
                    <a:moveTo>
                      <a:pt x="0" y="1116124"/>
                    </a:moveTo>
                    <a:cubicBezTo>
                      <a:pt x="0" y="499706"/>
                      <a:pt x="499706" y="0"/>
                      <a:pt x="1116124" y="0"/>
                    </a:cubicBezTo>
                    <a:cubicBezTo>
                      <a:pt x="1492176" y="0"/>
                      <a:pt x="1868228" y="-4011"/>
                      <a:pt x="2244280" y="-12032"/>
                    </a:cubicBezTo>
                    <a:cubicBezTo>
                      <a:pt x="2236259" y="364020"/>
                      <a:pt x="2232248" y="740072"/>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E46C0A">
                      <a:alpha val="100000"/>
                    </a:srgbClr>
                  </a:gs>
                  <a:gs pos="56000">
                    <a:srgbClr val="E46C0A">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Lst>
                <a:path path="rect">
                  <a:fillToRect l="50000" t="50000" r="50000" b="50000"/>
                </a:path>
                <a:tileRect/>
              </a:gradFill>
              <a:ln w="9525">
                <a:noFill/>
              </a:ln>
            </p:spPr>
            <p:txBody>
              <a:bodyPr/>
              <a:p>
                <a:endParaRPr lang="zh-CN" altLang="en-US"/>
              </a:p>
            </p:txBody>
          </p:sp>
          <p:grpSp>
            <p:nvGrpSpPr>
              <p:cNvPr id="115727" name="Group 15"/>
              <p:cNvGrpSpPr/>
              <p:nvPr/>
            </p:nvGrpSpPr>
            <p:grpSpPr>
              <a:xfrm rot="-5400000">
                <a:off x="48875" y="97653"/>
                <a:ext cx="2159064" cy="2096143"/>
                <a:chOff x="0" y="0"/>
                <a:chExt cx="2103120" cy="1853184"/>
              </a:xfrm>
            </p:grpSpPr>
            <p:pic>
              <p:nvPicPr>
                <p:cNvPr id="115728" name="泪滴形 14"/>
                <p:cNvPicPr/>
                <p:nvPr/>
              </p:nvPicPr>
              <p:blipFill>
                <a:blip r:embed="rId3"/>
                <a:stretch>
                  <a:fillRect/>
                </a:stretch>
              </p:blipFill>
              <p:spPr>
                <a:xfrm>
                  <a:off x="0" y="0"/>
                  <a:ext cx="2103120" cy="1853184"/>
                </a:xfrm>
                <a:prstGeom prst="rect">
                  <a:avLst/>
                </a:prstGeom>
                <a:noFill/>
                <a:ln w="9525">
                  <a:noFill/>
                </a:ln>
              </p:spPr>
            </p:pic>
            <p:sp>
              <p:nvSpPr>
                <p:cNvPr id="115729" name="Text Box 19"/>
                <p:cNvSpPr txBox="1"/>
                <p:nvPr/>
              </p:nvSpPr>
              <p:spPr>
                <a:xfrm rot="-10588481">
                  <a:off x="366047" y="274139"/>
                  <a:ext cx="1436552" cy="1303828"/>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nvGrpSpPr>
              <p:cNvPr id="115730" name="Group 18"/>
              <p:cNvGrpSpPr/>
              <p:nvPr/>
            </p:nvGrpSpPr>
            <p:grpSpPr>
              <a:xfrm rot="-5400000">
                <a:off x="36504" y="90265"/>
                <a:ext cx="2184096" cy="2123724"/>
                <a:chOff x="0" y="0"/>
                <a:chExt cx="2127504" cy="1877568"/>
              </a:xfrm>
            </p:grpSpPr>
            <p:pic>
              <p:nvPicPr>
                <p:cNvPr id="115731" name="泪滴形 15"/>
                <p:cNvPicPr/>
                <p:nvPr/>
              </p:nvPicPr>
              <p:blipFill>
                <a:blip r:embed="rId4"/>
                <a:stretch>
                  <a:fillRect/>
                </a:stretch>
              </p:blipFill>
              <p:spPr>
                <a:xfrm>
                  <a:off x="0" y="0"/>
                  <a:ext cx="2127504" cy="1877568"/>
                </a:xfrm>
                <a:prstGeom prst="rect">
                  <a:avLst/>
                </a:prstGeom>
                <a:noFill/>
                <a:ln w="9525">
                  <a:noFill/>
                </a:ln>
              </p:spPr>
            </p:pic>
            <p:sp>
              <p:nvSpPr>
                <p:cNvPr id="115732" name="Text Box 22"/>
                <p:cNvSpPr txBox="1"/>
                <p:nvPr/>
              </p:nvSpPr>
              <p:spPr>
                <a:xfrm rot="-10588481">
                  <a:off x="380547" y="286332"/>
                  <a:ext cx="1436552" cy="1303828"/>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sp>
          <p:nvSpPr>
            <p:cNvPr id="115733" name="矩形 2"/>
            <p:cNvSpPr/>
            <p:nvPr/>
          </p:nvSpPr>
          <p:spPr>
            <a:xfrm>
              <a:off x="414" y="1135"/>
              <a:ext cx="2600" cy="1325"/>
            </a:xfrm>
            <a:prstGeom prst="rect">
              <a:avLst/>
            </a:prstGeom>
            <a:noFill/>
            <a:ln w="9525">
              <a:noFill/>
            </a:ln>
          </p:spPr>
          <p:txBody>
            <a:bodyPr wrap="square" anchor="t">
              <a:spAutoFit/>
            </a:bodyPr>
            <a:p>
              <a:pPr lvl="0" indent="0" algn="ctr"/>
              <a:r>
                <a:rPr lang="zh-CN" altLang="en-US" sz="2400" dirty="0">
                  <a:latin typeface="黑体" panose="02010600030101010101" pitchFamily="1" charset="-122"/>
                  <a:ea typeface="黑体" panose="02010600030101010101" pitchFamily="1" charset="-122"/>
                </a:rPr>
                <a:t>互联网</a:t>
              </a:r>
              <a:r>
                <a:rPr lang="en-US" altLang="x-none" sz="2400" dirty="0">
                  <a:latin typeface="黑体" panose="02010600030101010101" pitchFamily="1" charset="-122"/>
                  <a:ea typeface="黑体" panose="02010600030101010101" pitchFamily="1" charset="-122"/>
                </a:rPr>
                <a:t>+</a:t>
              </a:r>
              <a:endParaRPr lang="en-US" altLang="x-none" sz="2400" dirty="0">
                <a:latin typeface="黑体" panose="02010600030101010101" pitchFamily="1" charset="-122"/>
                <a:ea typeface="黑体" panose="02010600030101010101" pitchFamily="1" charset="-122"/>
              </a:endParaRPr>
            </a:p>
            <a:p>
              <a:pPr lvl="0" indent="0" algn="ctr"/>
              <a:r>
                <a:rPr lang="zh-CN" altLang="en-US" sz="2400" dirty="0">
                  <a:latin typeface="黑体" panose="02010600030101010101" pitchFamily="1" charset="-122"/>
                  <a:ea typeface="黑体" panose="02010600030101010101" pitchFamily="1" charset="-122"/>
                </a:rPr>
                <a:t>一号工程</a:t>
              </a:r>
              <a:endParaRPr lang="zh-CN" altLang="en-US" sz="2400" dirty="0">
                <a:latin typeface="黑体" panose="02010600030101010101" pitchFamily="1" charset="-122"/>
                <a:ea typeface="黑体" panose="02010600030101010101" pitchFamily="1" charset="-122"/>
              </a:endParaRPr>
            </a:p>
          </p:txBody>
        </p:sp>
      </p:grpSp>
      <p:grpSp>
        <p:nvGrpSpPr>
          <p:cNvPr id="115734" name="Group 32"/>
          <p:cNvGrpSpPr/>
          <p:nvPr/>
        </p:nvGrpSpPr>
        <p:grpSpPr>
          <a:xfrm rot="-9540000">
            <a:off x="5045075" y="3806825"/>
            <a:ext cx="2630488" cy="1990725"/>
            <a:chOff x="0" y="0"/>
            <a:chExt cx="3449" cy="2753"/>
          </a:xfrm>
        </p:grpSpPr>
        <p:grpSp>
          <p:nvGrpSpPr>
            <p:cNvPr id="115735" name="Group 33"/>
            <p:cNvGrpSpPr/>
            <p:nvPr/>
          </p:nvGrpSpPr>
          <p:grpSpPr>
            <a:xfrm rot="2340000" flipV="1">
              <a:off x="132" y="0"/>
              <a:ext cx="2892" cy="2753"/>
              <a:chOff x="0" y="0"/>
              <a:chExt cx="2232248" cy="2232248"/>
            </a:xfrm>
          </p:grpSpPr>
          <p:sp>
            <p:nvSpPr>
              <p:cNvPr id="115736" name="泪滴形 17"/>
              <p:cNvSpPr/>
              <p:nvPr/>
            </p:nvSpPr>
            <p:spPr>
              <a:xfrm rot="5611519">
                <a:off x="0" y="0"/>
                <a:ext cx="2232248" cy="2232248"/>
              </a:xfrm>
              <a:custGeom>
                <a:avLst/>
                <a:gdLst/>
                <a:ahLst/>
                <a:cxnLst>
                  <a:cxn ang="0">
                    <a:pos x="0" y="1116124"/>
                  </a:cxn>
                  <a:cxn ang="0">
                    <a:pos x="1116124" y="0"/>
                  </a:cxn>
                  <a:cxn ang="0">
                    <a:pos x="2244280" y="-12032"/>
                  </a:cxn>
                  <a:cxn ang="0">
                    <a:pos x="2232248" y="1116124"/>
                  </a:cxn>
                  <a:cxn ang="0">
                    <a:pos x="1116124" y="2232248"/>
                  </a:cxn>
                  <a:cxn ang="0">
                    <a:pos x="0" y="1116124"/>
                  </a:cxn>
                </a:cxnLst>
                <a:pathLst>
                  <a:path w="2232248" h="2232248">
                    <a:moveTo>
                      <a:pt x="0" y="1116124"/>
                    </a:moveTo>
                    <a:cubicBezTo>
                      <a:pt x="0" y="499706"/>
                      <a:pt x="499706" y="0"/>
                      <a:pt x="1116124" y="0"/>
                    </a:cubicBezTo>
                    <a:cubicBezTo>
                      <a:pt x="1492176" y="0"/>
                      <a:pt x="1868228" y="-4011"/>
                      <a:pt x="2244280" y="-12032"/>
                    </a:cubicBezTo>
                    <a:cubicBezTo>
                      <a:pt x="2236259" y="364020"/>
                      <a:pt x="2232248" y="740072"/>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5C9B1D">
                      <a:alpha val="100000"/>
                    </a:srgbClr>
                  </a:gs>
                  <a:gs pos="56000">
                    <a:srgbClr val="5C9B1D">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Lst>
                <a:path path="rect">
                  <a:fillToRect l="50000" t="50000" r="50000" b="50000"/>
                </a:path>
                <a:tileRect/>
              </a:gradFill>
              <a:ln w="9525">
                <a:noFill/>
              </a:ln>
            </p:spPr>
            <p:txBody>
              <a:bodyPr/>
              <a:p>
                <a:endParaRPr lang="zh-CN" altLang="en-US"/>
              </a:p>
            </p:txBody>
          </p:sp>
          <p:grpSp>
            <p:nvGrpSpPr>
              <p:cNvPr id="115737" name="Group 35"/>
              <p:cNvGrpSpPr/>
              <p:nvPr/>
            </p:nvGrpSpPr>
            <p:grpSpPr>
              <a:xfrm rot="401142" flipV="1">
                <a:off x="85058" y="66873"/>
                <a:ext cx="2155622" cy="2094314"/>
                <a:chOff x="0" y="0"/>
                <a:chExt cx="1773936" cy="1639824"/>
              </a:xfrm>
            </p:grpSpPr>
            <p:pic>
              <p:nvPicPr>
                <p:cNvPr id="115738" name="泪滴形 18"/>
                <p:cNvPicPr/>
                <p:nvPr/>
              </p:nvPicPr>
              <p:blipFill>
                <a:blip r:embed="rId5">
                  <a:lum contrast="-36003"/>
                </a:blip>
                <a:stretch>
                  <a:fillRect/>
                </a:stretch>
              </p:blipFill>
              <p:spPr>
                <a:xfrm>
                  <a:off x="0" y="0"/>
                  <a:ext cx="1773936" cy="1639824"/>
                </a:xfrm>
                <a:prstGeom prst="rect">
                  <a:avLst/>
                </a:prstGeom>
                <a:noFill/>
                <a:ln w="9525">
                  <a:noFill/>
                </a:ln>
              </p:spPr>
            </p:pic>
            <p:sp>
              <p:nvSpPr>
                <p:cNvPr id="115739" name="Text Box 27"/>
                <p:cNvSpPr txBox="1"/>
                <p:nvPr/>
              </p:nvSpPr>
              <p:spPr>
                <a:xfrm rot="5589622">
                  <a:off x="280767" y="211016"/>
                  <a:ext cx="1154725" cy="1213635"/>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nvGrpSpPr>
              <p:cNvPr id="115740" name="Group 38"/>
              <p:cNvGrpSpPr/>
              <p:nvPr/>
            </p:nvGrpSpPr>
            <p:grpSpPr>
              <a:xfrm rot="401142" flipV="1">
                <a:off x="69381" y="59034"/>
                <a:ext cx="2185253" cy="2125456"/>
                <a:chOff x="0" y="0"/>
                <a:chExt cx="1798320" cy="1664208"/>
              </a:xfrm>
            </p:grpSpPr>
            <p:pic>
              <p:nvPicPr>
                <p:cNvPr id="115741" name="泪滴形 19"/>
                <p:cNvPicPr/>
                <p:nvPr/>
              </p:nvPicPr>
              <p:blipFill>
                <a:blip r:embed="rId6">
                  <a:lum contrast="-36003"/>
                </a:blip>
                <a:stretch>
                  <a:fillRect/>
                </a:stretch>
              </p:blipFill>
              <p:spPr>
                <a:xfrm>
                  <a:off x="0" y="0"/>
                  <a:ext cx="1798320" cy="1664208"/>
                </a:xfrm>
                <a:prstGeom prst="rect">
                  <a:avLst/>
                </a:prstGeom>
                <a:noFill/>
                <a:ln w="9525">
                  <a:noFill/>
                </a:ln>
              </p:spPr>
            </p:pic>
            <p:sp>
              <p:nvSpPr>
                <p:cNvPr id="115742" name="Text Box 30"/>
                <p:cNvSpPr txBox="1"/>
                <p:nvPr/>
              </p:nvSpPr>
              <p:spPr>
                <a:xfrm rot="5589622">
                  <a:off x="293314" y="226280"/>
                  <a:ext cx="1154725" cy="1213635"/>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sp>
          <p:nvSpPr>
            <p:cNvPr id="115743" name="矩形 4"/>
            <p:cNvSpPr/>
            <p:nvPr/>
          </p:nvSpPr>
          <p:spPr>
            <a:xfrm rot="9540000">
              <a:off x="0" y="1200"/>
              <a:ext cx="3449" cy="590"/>
            </a:xfrm>
            <a:prstGeom prst="rect">
              <a:avLst/>
            </a:prstGeom>
            <a:noFill/>
            <a:ln w="9525">
              <a:noFill/>
            </a:ln>
          </p:spPr>
          <p:txBody>
            <a:bodyPr wrap="square" anchor="t">
              <a:spAutoFit/>
            </a:bodyPr>
            <a:p>
              <a:pPr lvl="0" indent="0" algn="ctr"/>
              <a:r>
                <a:rPr lang="zh-CN" altLang="en-US" sz="2200" dirty="0">
                  <a:latin typeface="黑体" panose="02010600030101010101" pitchFamily="1" charset="-122"/>
                  <a:ea typeface="黑体" panose="02010600030101010101" pitchFamily="1" charset="-122"/>
                </a:rPr>
                <a:t>生态循环农业</a:t>
              </a:r>
              <a:endParaRPr lang="zh-CN" altLang="en-US" sz="2200" dirty="0">
                <a:latin typeface="黑体" panose="02010600030101010101" pitchFamily="1" charset="-122"/>
                <a:ea typeface="黑体" panose="02010600030101010101" pitchFamily="1" charset="-122"/>
              </a:endParaRPr>
            </a:p>
          </p:txBody>
        </p:sp>
      </p:grpSp>
      <p:sp>
        <p:nvSpPr>
          <p:cNvPr id="115744"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rgbClr val="000000"/>
                </a:solidFill>
                <a:latin typeface="Verdana" panose="020B0604030504040204" pitchFamily="2" charset="0"/>
                <a:ea typeface="黑体" panose="02010600030101010101" pitchFamily="1" charset="-122"/>
              </a:rPr>
              <a:t>三、现代农业：绵阳</a:t>
            </a:r>
            <a:endParaRPr lang="zh-CN" altLang="en-US" sz="2800" dirty="0">
              <a:solidFill>
                <a:srgbClr val="000000"/>
              </a:solidFill>
              <a:latin typeface="Verdana" panose="020B0604030504040204" pitchFamily="2" charset="0"/>
              <a:ea typeface="黑体" panose="02010600030101010101" pitchFamily="1" charset="-122"/>
            </a:endParaRPr>
          </a:p>
        </p:txBody>
      </p:sp>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16738" name="Group 2"/>
          <p:cNvGrpSpPr/>
          <p:nvPr/>
        </p:nvGrpSpPr>
        <p:grpSpPr>
          <a:xfrm>
            <a:off x="809625" y="1870075"/>
            <a:ext cx="2809875" cy="1871663"/>
            <a:chOff x="0" y="0"/>
            <a:chExt cx="3403" cy="3115"/>
          </a:xfrm>
        </p:grpSpPr>
        <p:grpSp>
          <p:nvGrpSpPr>
            <p:cNvPr id="116739" name="Group 3"/>
            <p:cNvGrpSpPr/>
            <p:nvPr/>
          </p:nvGrpSpPr>
          <p:grpSpPr>
            <a:xfrm>
              <a:off x="0" y="0"/>
              <a:ext cx="3403" cy="3115"/>
              <a:chOff x="0" y="0"/>
              <a:chExt cx="2232248" cy="2232248"/>
            </a:xfrm>
          </p:grpSpPr>
          <p:sp>
            <p:nvSpPr>
              <p:cNvPr id="116740" name="泪滴形 9"/>
              <p:cNvSpPr/>
              <p:nvPr/>
            </p:nvSpPr>
            <p:spPr>
              <a:xfrm rot="5611519">
                <a:off x="0" y="0"/>
                <a:ext cx="2232248" cy="2232248"/>
              </a:xfrm>
              <a:custGeom>
                <a:avLst/>
                <a:gdLst/>
                <a:ahLst/>
                <a:cxnLst>
                  <a:cxn ang="0">
                    <a:pos x="0" y="1116124"/>
                  </a:cxn>
                  <a:cxn ang="0">
                    <a:pos x="1116124" y="0"/>
                  </a:cxn>
                  <a:cxn ang="0">
                    <a:pos x="2244280" y="-12032"/>
                  </a:cxn>
                  <a:cxn ang="0">
                    <a:pos x="2232248" y="1116124"/>
                  </a:cxn>
                  <a:cxn ang="0">
                    <a:pos x="1116124" y="2232248"/>
                  </a:cxn>
                  <a:cxn ang="0">
                    <a:pos x="0" y="1116124"/>
                  </a:cxn>
                </a:cxnLst>
                <a:pathLst>
                  <a:path w="2232248" h="2232248">
                    <a:moveTo>
                      <a:pt x="0" y="1116124"/>
                    </a:moveTo>
                    <a:cubicBezTo>
                      <a:pt x="0" y="499706"/>
                      <a:pt x="499706" y="0"/>
                      <a:pt x="1116124" y="0"/>
                    </a:cubicBezTo>
                    <a:cubicBezTo>
                      <a:pt x="1492176" y="0"/>
                      <a:pt x="1868228" y="-4011"/>
                      <a:pt x="2244280" y="-12032"/>
                    </a:cubicBezTo>
                    <a:cubicBezTo>
                      <a:pt x="2236259" y="364020"/>
                      <a:pt x="2232248" y="740072"/>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003F77">
                      <a:alpha val="100000"/>
                    </a:srgbClr>
                  </a:gs>
                  <a:gs pos="56000">
                    <a:srgbClr val="003F77">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 pos="100000">
                    <a:srgbClr val="00B0F0">
                      <a:alpha val="100000"/>
                    </a:srgbClr>
                  </a:gs>
                </a:gsLst>
                <a:path path="rect">
                  <a:fillToRect l="50000" t="50000" r="50000" b="50000"/>
                </a:path>
                <a:tileRect/>
              </a:gradFill>
              <a:ln w="9525">
                <a:noFill/>
              </a:ln>
            </p:spPr>
            <p:txBody>
              <a:bodyPr/>
              <a:p>
                <a:endParaRPr lang="zh-CN" altLang="en-US"/>
              </a:p>
            </p:txBody>
          </p:sp>
          <p:grpSp>
            <p:nvGrpSpPr>
              <p:cNvPr id="116741" name="Group 5"/>
              <p:cNvGrpSpPr/>
              <p:nvPr/>
            </p:nvGrpSpPr>
            <p:grpSpPr>
              <a:xfrm>
                <a:off x="84378" y="63484"/>
                <a:ext cx="2090681" cy="2174376"/>
                <a:chOff x="0" y="0"/>
                <a:chExt cx="2023872" cy="1926336"/>
              </a:xfrm>
            </p:grpSpPr>
            <p:pic>
              <p:nvPicPr>
                <p:cNvPr id="116742" name="泪滴形 10"/>
                <p:cNvPicPr/>
                <p:nvPr/>
              </p:nvPicPr>
              <p:blipFill>
                <a:blip r:embed="rId1"/>
                <a:stretch>
                  <a:fillRect/>
                </a:stretch>
              </p:blipFill>
              <p:spPr>
                <a:xfrm>
                  <a:off x="0" y="0"/>
                  <a:ext cx="2023872" cy="1926336"/>
                </a:xfrm>
                <a:prstGeom prst="rect">
                  <a:avLst/>
                </a:prstGeom>
                <a:noFill/>
                <a:ln w="9525">
                  <a:noFill/>
                </a:ln>
              </p:spPr>
            </p:pic>
            <p:sp>
              <p:nvSpPr>
                <p:cNvPr id="116743" name="Text Box 11"/>
                <p:cNvSpPr txBox="1"/>
                <p:nvPr/>
              </p:nvSpPr>
              <p:spPr>
                <a:xfrm rot="5611519">
                  <a:off x="356804" y="215152"/>
                  <a:ext cx="1306532" cy="1427637"/>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nvGrpSpPr>
              <p:cNvPr id="116744" name="Group 8"/>
              <p:cNvGrpSpPr/>
              <p:nvPr/>
            </p:nvGrpSpPr>
            <p:grpSpPr>
              <a:xfrm>
                <a:off x="71784" y="56603"/>
                <a:ext cx="2115870" cy="2201900"/>
                <a:chOff x="0" y="0"/>
                <a:chExt cx="2048256" cy="1950720"/>
              </a:xfrm>
            </p:grpSpPr>
            <p:pic>
              <p:nvPicPr>
                <p:cNvPr id="116745" name="泪滴形 11"/>
                <p:cNvPicPr/>
                <p:nvPr/>
              </p:nvPicPr>
              <p:blipFill>
                <a:blip r:embed="rId2"/>
                <a:stretch>
                  <a:fillRect/>
                </a:stretch>
              </p:blipFill>
              <p:spPr>
                <a:xfrm>
                  <a:off x="0" y="0"/>
                  <a:ext cx="2048256" cy="1950720"/>
                </a:xfrm>
                <a:prstGeom prst="rect">
                  <a:avLst/>
                </a:prstGeom>
                <a:noFill/>
                <a:ln w="9525">
                  <a:noFill/>
                </a:ln>
              </p:spPr>
            </p:pic>
            <p:sp>
              <p:nvSpPr>
                <p:cNvPr id="116746" name="Text Box 14"/>
                <p:cNvSpPr txBox="1"/>
                <p:nvPr/>
              </p:nvSpPr>
              <p:spPr>
                <a:xfrm rot="5611519">
                  <a:off x="368997" y="224693"/>
                  <a:ext cx="1306532" cy="1427637"/>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sp>
          <p:nvSpPr>
            <p:cNvPr id="116747" name="矩形 1"/>
            <p:cNvSpPr/>
            <p:nvPr/>
          </p:nvSpPr>
          <p:spPr>
            <a:xfrm>
              <a:off x="198" y="922"/>
              <a:ext cx="2949" cy="1369"/>
            </a:xfrm>
            <a:prstGeom prst="rect">
              <a:avLst/>
            </a:prstGeom>
            <a:noFill/>
            <a:ln w="9525">
              <a:noFill/>
            </a:ln>
          </p:spPr>
          <p:txBody>
            <a:bodyPr anchor="t">
              <a:spAutoFit/>
            </a:bodyPr>
            <a:p>
              <a:pPr lvl="0" indent="0"/>
              <a:r>
                <a:rPr lang="zh-CN" altLang="en-US" sz="2400" dirty="0">
                  <a:solidFill>
                    <a:schemeClr val="bg1"/>
                  </a:solidFill>
                  <a:latin typeface="黑体" panose="02010600030101010101" pitchFamily="1" charset="-122"/>
                  <a:ea typeface="黑体" panose="02010600030101010101" pitchFamily="1" charset="-122"/>
                </a:rPr>
                <a:t>当前绵阳现代农业重点工作：</a:t>
              </a:r>
              <a:endParaRPr lang="zh-CN" altLang="en-US" sz="2400" dirty="0">
                <a:solidFill>
                  <a:schemeClr val="bg1"/>
                </a:solidFill>
                <a:latin typeface="黑体" panose="02010600030101010101" pitchFamily="1" charset="-122"/>
                <a:ea typeface="黑体" panose="02010600030101010101" pitchFamily="1" charset="-122"/>
              </a:endParaRPr>
            </a:p>
          </p:txBody>
        </p:sp>
      </p:grpSp>
      <p:grpSp>
        <p:nvGrpSpPr>
          <p:cNvPr id="116748" name="Group 12"/>
          <p:cNvGrpSpPr/>
          <p:nvPr/>
        </p:nvGrpSpPr>
        <p:grpSpPr>
          <a:xfrm>
            <a:off x="5292725" y="1289050"/>
            <a:ext cx="2287588" cy="1928813"/>
            <a:chOff x="0" y="0"/>
            <a:chExt cx="3425" cy="3107"/>
          </a:xfrm>
        </p:grpSpPr>
        <p:grpSp>
          <p:nvGrpSpPr>
            <p:cNvPr id="116749" name="Group 13"/>
            <p:cNvGrpSpPr/>
            <p:nvPr/>
          </p:nvGrpSpPr>
          <p:grpSpPr>
            <a:xfrm rot="5400000">
              <a:off x="159" y="-159"/>
              <a:ext cx="3107" cy="3425"/>
              <a:chOff x="0" y="0"/>
              <a:chExt cx="2232248" cy="2232248"/>
            </a:xfrm>
          </p:grpSpPr>
          <p:sp>
            <p:nvSpPr>
              <p:cNvPr id="116750" name="泪滴形 13"/>
              <p:cNvSpPr/>
              <p:nvPr/>
            </p:nvSpPr>
            <p:spPr>
              <a:xfrm rot="5611519">
                <a:off x="0" y="0"/>
                <a:ext cx="2232248" cy="2232248"/>
              </a:xfrm>
              <a:custGeom>
                <a:avLst/>
                <a:gdLst/>
                <a:ahLst/>
                <a:cxnLst>
                  <a:cxn ang="0">
                    <a:pos x="0" y="1116124"/>
                  </a:cxn>
                  <a:cxn ang="0">
                    <a:pos x="1116124" y="0"/>
                  </a:cxn>
                  <a:cxn ang="0">
                    <a:pos x="2244280" y="-12032"/>
                  </a:cxn>
                  <a:cxn ang="0">
                    <a:pos x="2232248" y="1116124"/>
                  </a:cxn>
                  <a:cxn ang="0">
                    <a:pos x="1116124" y="2232248"/>
                  </a:cxn>
                  <a:cxn ang="0">
                    <a:pos x="0" y="1116124"/>
                  </a:cxn>
                </a:cxnLst>
                <a:pathLst>
                  <a:path w="2232248" h="2232248">
                    <a:moveTo>
                      <a:pt x="0" y="1116124"/>
                    </a:moveTo>
                    <a:cubicBezTo>
                      <a:pt x="0" y="499706"/>
                      <a:pt x="499706" y="0"/>
                      <a:pt x="1116124" y="0"/>
                    </a:cubicBezTo>
                    <a:cubicBezTo>
                      <a:pt x="1492176" y="0"/>
                      <a:pt x="1868228" y="-4011"/>
                      <a:pt x="2244280" y="-12032"/>
                    </a:cubicBezTo>
                    <a:cubicBezTo>
                      <a:pt x="2236259" y="364020"/>
                      <a:pt x="2232248" y="740072"/>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E46C0A">
                      <a:alpha val="100000"/>
                    </a:srgbClr>
                  </a:gs>
                  <a:gs pos="56000">
                    <a:srgbClr val="E46C0A">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Lst>
                <a:path path="rect">
                  <a:fillToRect l="50000" t="50000" r="50000" b="50000"/>
                </a:path>
                <a:tileRect/>
              </a:gradFill>
              <a:ln w="9525">
                <a:noFill/>
              </a:ln>
            </p:spPr>
            <p:txBody>
              <a:bodyPr/>
              <a:p>
                <a:endParaRPr lang="zh-CN" altLang="en-US"/>
              </a:p>
            </p:txBody>
          </p:sp>
          <p:grpSp>
            <p:nvGrpSpPr>
              <p:cNvPr id="116751" name="Group 15"/>
              <p:cNvGrpSpPr/>
              <p:nvPr/>
            </p:nvGrpSpPr>
            <p:grpSpPr>
              <a:xfrm rot="-5400000">
                <a:off x="48875" y="97653"/>
                <a:ext cx="2159064" cy="2096143"/>
                <a:chOff x="0" y="0"/>
                <a:chExt cx="2103120" cy="1853184"/>
              </a:xfrm>
            </p:grpSpPr>
            <p:pic>
              <p:nvPicPr>
                <p:cNvPr id="116752" name="泪滴形 14"/>
                <p:cNvPicPr/>
                <p:nvPr/>
              </p:nvPicPr>
              <p:blipFill>
                <a:blip r:embed="rId3"/>
                <a:stretch>
                  <a:fillRect/>
                </a:stretch>
              </p:blipFill>
              <p:spPr>
                <a:xfrm>
                  <a:off x="0" y="0"/>
                  <a:ext cx="2103120" cy="1853184"/>
                </a:xfrm>
                <a:prstGeom prst="rect">
                  <a:avLst/>
                </a:prstGeom>
                <a:noFill/>
                <a:ln w="9525">
                  <a:noFill/>
                </a:ln>
              </p:spPr>
            </p:pic>
            <p:sp>
              <p:nvSpPr>
                <p:cNvPr id="116753" name="Text Box 19"/>
                <p:cNvSpPr txBox="1"/>
                <p:nvPr/>
              </p:nvSpPr>
              <p:spPr>
                <a:xfrm rot="-10588481">
                  <a:off x="366047" y="274139"/>
                  <a:ext cx="1436552" cy="1303828"/>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nvGrpSpPr>
              <p:cNvPr id="116754" name="Group 18"/>
              <p:cNvGrpSpPr/>
              <p:nvPr/>
            </p:nvGrpSpPr>
            <p:grpSpPr>
              <a:xfrm rot="-5400000">
                <a:off x="36504" y="90265"/>
                <a:ext cx="2184096" cy="2123724"/>
                <a:chOff x="0" y="0"/>
                <a:chExt cx="2127504" cy="1877568"/>
              </a:xfrm>
            </p:grpSpPr>
            <p:pic>
              <p:nvPicPr>
                <p:cNvPr id="116755" name="泪滴形 15"/>
                <p:cNvPicPr/>
                <p:nvPr/>
              </p:nvPicPr>
              <p:blipFill>
                <a:blip r:embed="rId4"/>
                <a:stretch>
                  <a:fillRect/>
                </a:stretch>
              </p:blipFill>
              <p:spPr>
                <a:xfrm>
                  <a:off x="0" y="0"/>
                  <a:ext cx="2127504" cy="1877568"/>
                </a:xfrm>
                <a:prstGeom prst="rect">
                  <a:avLst/>
                </a:prstGeom>
                <a:noFill/>
                <a:ln w="9525">
                  <a:noFill/>
                </a:ln>
              </p:spPr>
            </p:pic>
            <p:sp>
              <p:nvSpPr>
                <p:cNvPr id="116756" name="Text Box 22"/>
                <p:cNvSpPr txBox="1"/>
                <p:nvPr/>
              </p:nvSpPr>
              <p:spPr>
                <a:xfrm rot="-10588481">
                  <a:off x="380547" y="286332"/>
                  <a:ext cx="1436552" cy="1303828"/>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sp>
          <p:nvSpPr>
            <p:cNvPr id="116757" name="矩形 2"/>
            <p:cNvSpPr/>
            <p:nvPr/>
          </p:nvSpPr>
          <p:spPr>
            <a:xfrm>
              <a:off x="414" y="1135"/>
              <a:ext cx="2600" cy="1325"/>
            </a:xfrm>
            <a:prstGeom prst="rect">
              <a:avLst/>
            </a:prstGeom>
            <a:noFill/>
            <a:ln w="9525">
              <a:noFill/>
            </a:ln>
          </p:spPr>
          <p:txBody>
            <a:bodyPr wrap="square" anchor="t">
              <a:spAutoFit/>
            </a:bodyPr>
            <a:p>
              <a:pPr lvl="0" indent="0" algn="ctr"/>
              <a:r>
                <a:rPr lang="zh-CN" altLang="en-US" sz="2400" dirty="0">
                  <a:latin typeface="黑体" panose="02010600030101010101" pitchFamily="1" charset="-122"/>
                  <a:ea typeface="黑体" panose="02010600030101010101" pitchFamily="1" charset="-122"/>
                </a:rPr>
                <a:t>互联网</a:t>
              </a:r>
              <a:r>
                <a:rPr lang="en-US" altLang="x-none" sz="2400" dirty="0">
                  <a:latin typeface="黑体" panose="02010600030101010101" pitchFamily="1" charset="-122"/>
                  <a:ea typeface="黑体" panose="02010600030101010101" pitchFamily="1" charset="-122"/>
                </a:rPr>
                <a:t>+</a:t>
              </a:r>
              <a:endParaRPr lang="en-US" altLang="x-none" sz="2400" dirty="0">
                <a:latin typeface="黑体" panose="02010600030101010101" pitchFamily="1" charset="-122"/>
                <a:ea typeface="黑体" panose="02010600030101010101" pitchFamily="1" charset="-122"/>
              </a:endParaRPr>
            </a:p>
            <a:p>
              <a:pPr lvl="0" indent="0" algn="ctr"/>
              <a:r>
                <a:rPr lang="zh-CN" altLang="en-US" sz="2400" dirty="0">
                  <a:latin typeface="黑体" panose="02010600030101010101" pitchFamily="1" charset="-122"/>
                  <a:ea typeface="黑体" panose="02010600030101010101" pitchFamily="1" charset="-122"/>
                </a:rPr>
                <a:t>一号工程</a:t>
              </a:r>
              <a:endParaRPr lang="zh-CN" altLang="en-US" sz="2400" dirty="0">
                <a:latin typeface="黑体" panose="02010600030101010101" pitchFamily="1" charset="-122"/>
                <a:ea typeface="黑体" panose="02010600030101010101" pitchFamily="1" charset="-122"/>
              </a:endParaRPr>
            </a:p>
          </p:txBody>
        </p:sp>
      </p:grpSp>
      <p:grpSp>
        <p:nvGrpSpPr>
          <p:cNvPr id="116758" name="Group 32"/>
          <p:cNvGrpSpPr/>
          <p:nvPr/>
        </p:nvGrpSpPr>
        <p:grpSpPr>
          <a:xfrm rot="-9540000">
            <a:off x="5045075" y="3806825"/>
            <a:ext cx="2630488" cy="1990725"/>
            <a:chOff x="0" y="0"/>
            <a:chExt cx="3449" cy="2753"/>
          </a:xfrm>
        </p:grpSpPr>
        <p:grpSp>
          <p:nvGrpSpPr>
            <p:cNvPr id="116759" name="Group 33"/>
            <p:cNvGrpSpPr/>
            <p:nvPr/>
          </p:nvGrpSpPr>
          <p:grpSpPr>
            <a:xfrm rot="2340000" flipV="1">
              <a:off x="132" y="0"/>
              <a:ext cx="2892" cy="2753"/>
              <a:chOff x="0" y="0"/>
              <a:chExt cx="2232248" cy="2232248"/>
            </a:xfrm>
          </p:grpSpPr>
          <p:sp>
            <p:nvSpPr>
              <p:cNvPr id="116760" name="泪滴形 17"/>
              <p:cNvSpPr/>
              <p:nvPr/>
            </p:nvSpPr>
            <p:spPr>
              <a:xfrm rot="5611519">
                <a:off x="0" y="0"/>
                <a:ext cx="2232248" cy="2232248"/>
              </a:xfrm>
              <a:custGeom>
                <a:avLst/>
                <a:gdLst/>
                <a:ahLst/>
                <a:cxnLst>
                  <a:cxn ang="0">
                    <a:pos x="0" y="1116124"/>
                  </a:cxn>
                  <a:cxn ang="0">
                    <a:pos x="1116124" y="0"/>
                  </a:cxn>
                  <a:cxn ang="0">
                    <a:pos x="2244280" y="-12032"/>
                  </a:cxn>
                  <a:cxn ang="0">
                    <a:pos x="2232248" y="1116124"/>
                  </a:cxn>
                  <a:cxn ang="0">
                    <a:pos x="1116124" y="2232248"/>
                  </a:cxn>
                  <a:cxn ang="0">
                    <a:pos x="0" y="1116124"/>
                  </a:cxn>
                </a:cxnLst>
                <a:pathLst>
                  <a:path w="2232248" h="2232248">
                    <a:moveTo>
                      <a:pt x="0" y="1116124"/>
                    </a:moveTo>
                    <a:cubicBezTo>
                      <a:pt x="0" y="499706"/>
                      <a:pt x="499706" y="0"/>
                      <a:pt x="1116124" y="0"/>
                    </a:cubicBezTo>
                    <a:cubicBezTo>
                      <a:pt x="1492176" y="0"/>
                      <a:pt x="1868228" y="-4011"/>
                      <a:pt x="2244280" y="-12032"/>
                    </a:cubicBezTo>
                    <a:cubicBezTo>
                      <a:pt x="2236259" y="364020"/>
                      <a:pt x="2232248" y="740072"/>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5C9B1D">
                      <a:alpha val="100000"/>
                    </a:srgbClr>
                  </a:gs>
                  <a:gs pos="56000">
                    <a:srgbClr val="5C9B1D">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 pos="100000">
                    <a:srgbClr val="D3FC04">
                      <a:alpha val="100000"/>
                    </a:srgbClr>
                  </a:gs>
                </a:gsLst>
                <a:path path="rect">
                  <a:fillToRect l="50000" t="50000" r="50000" b="50000"/>
                </a:path>
                <a:tileRect/>
              </a:gradFill>
              <a:ln w="9525">
                <a:noFill/>
              </a:ln>
            </p:spPr>
            <p:txBody>
              <a:bodyPr/>
              <a:p>
                <a:endParaRPr lang="zh-CN" altLang="en-US"/>
              </a:p>
            </p:txBody>
          </p:sp>
          <p:grpSp>
            <p:nvGrpSpPr>
              <p:cNvPr id="116761" name="Group 35"/>
              <p:cNvGrpSpPr/>
              <p:nvPr/>
            </p:nvGrpSpPr>
            <p:grpSpPr>
              <a:xfrm rot="401142" flipV="1">
                <a:off x="85058" y="66873"/>
                <a:ext cx="2155622" cy="2094314"/>
                <a:chOff x="0" y="0"/>
                <a:chExt cx="1773936" cy="1639824"/>
              </a:xfrm>
            </p:grpSpPr>
            <p:pic>
              <p:nvPicPr>
                <p:cNvPr id="116762" name="泪滴形 18"/>
                <p:cNvPicPr/>
                <p:nvPr/>
              </p:nvPicPr>
              <p:blipFill>
                <a:blip r:embed="rId5">
                  <a:lum contrast="-90002"/>
                </a:blip>
                <a:stretch>
                  <a:fillRect/>
                </a:stretch>
              </p:blipFill>
              <p:spPr>
                <a:xfrm>
                  <a:off x="0" y="0"/>
                  <a:ext cx="1773936" cy="1639824"/>
                </a:xfrm>
                <a:prstGeom prst="rect">
                  <a:avLst/>
                </a:prstGeom>
                <a:noFill/>
                <a:ln w="9525">
                  <a:noFill/>
                </a:ln>
              </p:spPr>
            </p:pic>
            <p:sp>
              <p:nvSpPr>
                <p:cNvPr id="116763" name="Text Box 27"/>
                <p:cNvSpPr txBox="1"/>
                <p:nvPr/>
              </p:nvSpPr>
              <p:spPr>
                <a:xfrm rot="5589622">
                  <a:off x="280767" y="211016"/>
                  <a:ext cx="1154725" cy="1213635"/>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nvGrpSpPr>
              <p:cNvPr id="116764" name="Group 38"/>
              <p:cNvGrpSpPr/>
              <p:nvPr/>
            </p:nvGrpSpPr>
            <p:grpSpPr>
              <a:xfrm rot="401142" flipV="1">
                <a:off x="69381" y="59034"/>
                <a:ext cx="2185253" cy="2125456"/>
                <a:chOff x="0" y="0"/>
                <a:chExt cx="1798320" cy="1664208"/>
              </a:xfrm>
            </p:grpSpPr>
            <p:pic>
              <p:nvPicPr>
                <p:cNvPr id="116765" name="泪滴形 19"/>
                <p:cNvPicPr/>
                <p:nvPr/>
              </p:nvPicPr>
              <p:blipFill>
                <a:blip r:embed="rId6">
                  <a:lum contrast="-90002"/>
                </a:blip>
                <a:stretch>
                  <a:fillRect/>
                </a:stretch>
              </p:blipFill>
              <p:spPr>
                <a:xfrm>
                  <a:off x="0" y="0"/>
                  <a:ext cx="1798320" cy="1664208"/>
                </a:xfrm>
                <a:prstGeom prst="rect">
                  <a:avLst/>
                </a:prstGeom>
                <a:noFill/>
                <a:ln w="9525">
                  <a:noFill/>
                </a:ln>
              </p:spPr>
            </p:pic>
            <p:sp>
              <p:nvSpPr>
                <p:cNvPr id="116766" name="Text Box 30"/>
                <p:cNvSpPr txBox="1"/>
                <p:nvPr/>
              </p:nvSpPr>
              <p:spPr>
                <a:xfrm rot="5589622">
                  <a:off x="293314" y="226280"/>
                  <a:ext cx="1154725" cy="1213635"/>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sp>
          <p:nvSpPr>
            <p:cNvPr id="116767" name="矩形 4"/>
            <p:cNvSpPr/>
            <p:nvPr/>
          </p:nvSpPr>
          <p:spPr>
            <a:xfrm rot="9540000">
              <a:off x="0" y="1200"/>
              <a:ext cx="3449" cy="590"/>
            </a:xfrm>
            <a:prstGeom prst="rect">
              <a:avLst/>
            </a:prstGeom>
            <a:noFill/>
            <a:ln w="9525">
              <a:noFill/>
            </a:ln>
          </p:spPr>
          <p:txBody>
            <a:bodyPr wrap="square" anchor="t">
              <a:spAutoFit/>
            </a:bodyPr>
            <a:p>
              <a:pPr lvl="0" indent="0" algn="ctr"/>
              <a:r>
                <a:rPr lang="zh-CN" altLang="en-US" sz="2200" dirty="0">
                  <a:latin typeface="黑体" panose="02010600030101010101" pitchFamily="1" charset="-122"/>
                  <a:ea typeface="黑体" panose="02010600030101010101" pitchFamily="1" charset="-122"/>
                </a:rPr>
                <a:t>生态循环农业</a:t>
              </a:r>
              <a:endParaRPr lang="zh-CN" altLang="en-US" sz="2200" dirty="0">
                <a:latin typeface="黑体" panose="02010600030101010101" pitchFamily="1" charset="-122"/>
                <a:ea typeface="黑体" panose="02010600030101010101" pitchFamily="1" charset="-122"/>
              </a:endParaRPr>
            </a:p>
          </p:txBody>
        </p:sp>
      </p:grpSp>
      <p:sp>
        <p:nvSpPr>
          <p:cNvPr id="116768"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rgbClr val="000000"/>
                </a:solidFill>
                <a:latin typeface="Verdana" panose="020B0604030504040204" pitchFamily="2" charset="0"/>
                <a:ea typeface="黑体" panose="02010600030101010101" pitchFamily="1" charset="-122"/>
              </a:rPr>
              <a:t>三、现代农业：绵阳</a:t>
            </a:r>
            <a:endParaRPr lang="zh-CN" altLang="en-US" sz="2800" dirty="0">
              <a:solidFill>
                <a:srgbClr val="000000"/>
              </a:solidFill>
              <a:latin typeface="Verdana" panose="020B0604030504040204" pitchFamily="2" charset="0"/>
              <a:ea typeface="黑体" panose="02010600030101010101" pitchFamily="1" charset="-122"/>
            </a:endParaRPr>
          </a:p>
        </p:txBody>
      </p:sp>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文本框 105474"/>
          <p:cNvSpPr txBox="1"/>
          <p:nvPr/>
        </p:nvSpPr>
        <p:spPr>
          <a:xfrm>
            <a:off x="1044575" y="1557338"/>
            <a:ext cx="5599113" cy="822325"/>
          </a:xfrm>
          <a:prstGeom prst="rect">
            <a:avLst/>
          </a:prstGeom>
          <a:noFill/>
          <a:ln w="9525">
            <a:noFill/>
          </a:ln>
        </p:spPr>
        <p:txBody>
          <a:bodyPr wrap="square" anchor="t">
            <a:spAutoFit/>
          </a:bodyPr>
          <a:p>
            <a:pPr lvl="0" indent="0"/>
            <a:r>
              <a:rPr lang="zh-CN" altLang="en-US" sz="2400" dirty="0">
                <a:latin typeface="Arial" panose="020B0604020202020204" pitchFamily="34" charset="0"/>
                <a:ea typeface="黑体" panose="02010600030101010101" pitchFamily="1" charset="-122"/>
              </a:rPr>
              <a:t>全国首批“三网融合”试点市、国家智慧城市试点市、国家信息消费试点市。</a:t>
            </a:r>
            <a:endParaRPr lang="zh-CN" altLang="en-US" sz="2400" dirty="0">
              <a:latin typeface="Arial" panose="020B0604020202020204" pitchFamily="34" charset="0"/>
              <a:ea typeface="黑体" panose="02010600030101010101" pitchFamily="1" charset="-122"/>
            </a:endParaRPr>
          </a:p>
        </p:txBody>
      </p:sp>
      <p:pic>
        <p:nvPicPr>
          <p:cNvPr id="101379" name="图片 105475"/>
          <p:cNvPicPr>
            <a:picLocks noChangeAspect="1"/>
          </p:cNvPicPr>
          <p:nvPr/>
        </p:nvPicPr>
        <p:blipFill>
          <a:blip r:embed="rId1"/>
          <a:stretch>
            <a:fillRect/>
          </a:stretch>
        </p:blipFill>
        <p:spPr>
          <a:xfrm>
            <a:off x="611188" y="3213100"/>
            <a:ext cx="2538412" cy="1949450"/>
          </a:xfrm>
          <a:prstGeom prst="rect">
            <a:avLst/>
          </a:prstGeom>
          <a:noFill/>
          <a:ln w="9525">
            <a:noFill/>
          </a:ln>
        </p:spPr>
      </p:pic>
      <p:pic>
        <p:nvPicPr>
          <p:cNvPr id="101380" name="图片 105476"/>
          <p:cNvPicPr>
            <a:picLocks noChangeAspect="1"/>
          </p:cNvPicPr>
          <p:nvPr/>
        </p:nvPicPr>
        <p:blipFill>
          <a:blip r:embed="rId2"/>
          <a:stretch>
            <a:fillRect/>
          </a:stretch>
        </p:blipFill>
        <p:spPr>
          <a:xfrm>
            <a:off x="3708400" y="3213100"/>
            <a:ext cx="2586038" cy="1958975"/>
          </a:xfrm>
          <a:prstGeom prst="rect">
            <a:avLst/>
          </a:prstGeom>
          <a:noFill/>
          <a:ln w="9525">
            <a:noFill/>
          </a:ln>
        </p:spPr>
      </p:pic>
      <p:sp>
        <p:nvSpPr>
          <p:cNvPr id="101381" name="文本框 105478"/>
          <p:cNvSpPr txBox="1"/>
          <p:nvPr/>
        </p:nvSpPr>
        <p:spPr>
          <a:xfrm>
            <a:off x="304800" y="5486400"/>
            <a:ext cx="8610600" cy="579438"/>
          </a:xfrm>
          <a:prstGeom prst="rect">
            <a:avLst/>
          </a:prstGeom>
          <a:noFill/>
          <a:ln w="9525">
            <a:noFill/>
          </a:ln>
        </p:spPr>
        <p:txBody>
          <a:bodyPr wrap="square" anchor="t">
            <a:spAutoFit/>
          </a:bodyPr>
          <a:p>
            <a:pPr lvl="0" indent="0"/>
            <a:r>
              <a:rPr lang="zh-CN" altLang="en-US" sz="3200" dirty="0">
                <a:latin typeface="Arial" panose="020B0604020202020204" pitchFamily="34" charset="0"/>
                <a:ea typeface="锐字云字库魏体1.0" panose="02010600030101010101" charset="-122"/>
              </a:rPr>
              <a:t>全力打造</a:t>
            </a:r>
            <a:r>
              <a:rPr lang="zh-CN" altLang="en-US" sz="3200" dirty="0">
                <a:solidFill>
                  <a:srgbClr val="CC0000"/>
                </a:solidFill>
                <a:latin typeface="Arial" panose="020B0604020202020204" pitchFamily="34" charset="0"/>
                <a:ea typeface="锐字云字库魏体1.0" panose="02010600030101010101" charset="-122"/>
              </a:rPr>
              <a:t>中国西部电商城，</a:t>
            </a:r>
            <a:r>
              <a:rPr lang="zh-CN" altLang="en-US" sz="3200" dirty="0">
                <a:latin typeface="Arial" panose="020B0604020202020204" pitchFamily="34" charset="0"/>
                <a:ea typeface="锐字云字库魏体1.0" panose="02010600030101010101" charset="-122"/>
              </a:rPr>
              <a:t>发展</a:t>
            </a:r>
            <a:r>
              <a:rPr lang="zh-CN" altLang="en-US" sz="3200" dirty="0">
                <a:solidFill>
                  <a:srgbClr val="CC0000"/>
                </a:solidFill>
                <a:latin typeface="Arial" panose="020B0604020202020204" pitchFamily="34" charset="0"/>
                <a:ea typeface="锐字云字库魏体1.0" panose="02010600030101010101" charset="-122"/>
              </a:rPr>
              <a:t>跨境电子商务。</a:t>
            </a:r>
            <a:endParaRPr lang="zh-CN" altLang="en-US" sz="3200" dirty="0">
              <a:solidFill>
                <a:srgbClr val="CC0000"/>
              </a:solidFill>
              <a:latin typeface="Arial" panose="020B0604020202020204" pitchFamily="34" charset="0"/>
              <a:ea typeface="锐字云字库魏体1.0" panose="02010600030101010101" charset="-122"/>
            </a:endParaRPr>
          </a:p>
        </p:txBody>
      </p:sp>
      <p:sp>
        <p:nvSpPr>
          <p:cNvPr id="117765" name="Rectangle 2"/>
          <p:cNvSpPr>
            <a:spLocks noGrp="1"/>
          </p:cNvSpPr>
          <p:nvPr/>
        </p:nvSpPr>
        <p:spPr>
          <a:xfrm>
            <a:off x="468313" y="333375"/>
            <a:ext cx="4530725" cy="533400"/>
          </a:xfrm>
          <a:prstGeom prst="rect">
            <a:avLst/>
          </a:prstGeom>
          <a:noFill/>
          <a:ln w="9525">
            <a:noFill/>
          </a:ln>
        </p:spPr>
        <p:txBody>
          <a:bodyPr lIns="105047" tIns="52520" rIns="105047" bIns="52520" anchor="ctr"/>
          <a:p>
            <a:pPr lvl="0" indent="0" eaLnBrk="0" hangingPunct="0"/>
            <a:r>
              <a:rPr lang="zh-CN" altLang="en-US" sz="2800" dirty="0">
                <a:solidFill>
                  <a:srgbClr val="000000"/>
                </a:solidFill>
                <a:latin typeface="Verdana" panose="020B0604030504040204" pitchFamily="2" charset="0"/>
                <a:ea typeface="黑体" panose="02010600030101010101" pitchFamily="1" charset="-122"/>
              </a:rPr>
              <a:t>三、现代农业：绵阳</a:t>
            </a:r>
            <a:endParaRPr lang="zh-CN" altLang="en-US" sz="2800" dirty="0">
              <a:solidFill>
                <a:srgbClr val="000000"/>
              </a:solidFill>
              <a:latin typeface="Verdana" panose="020B0604030504040204" pitchFamily="2" charset="0"/>
              <a:ea typeface="黑体" panose="02010600030101010101" pitchFamily="1" charset="-122"/>
            </a:endParaRPr>
          </a:p>
        </p:txBody>
      </p:sp>
      <p:grpSp>
        <p:nvGrpSpPr>
          <p:cNvPr id="117766" name="Group 12"/>
          <p:cNvGrpSpPr/>
          <p:nvPr/>
        </p:nvGrpSpPr>
        <p:grpSpPr>
          <a:xfrm>
            <a:off x="7061200" y="85725"/>
            <a:ext cx="1857375" cy="1244600"/>
            <a:chOff x="0" y="0"/>
            <a:chExt cx="3425" cy="3107"/>
          </a:xfrm>
        </p:grpSpPr>
        <p:grpSp>
          <p:nvGrpSpPr>
            <p:cNvPr id="117767" name="Group 13"/>
            <p:cNvGrpSpPr/>
            <p:nvPr/>
          </p:nvGrpSpPr>
          <p:grpSpPr>
            <a:xfrm rot="5400000">
              <a:off x="159" y="-159"/>
              <a:ext cx="3107" cy="3425"/>
              <a:chOff x="0" y="0"/>
              <a:chExt cx="2232248" cy="2232248"/>
            </a:xfrm>
          </p:grpSpPr>
          <p:sp>
            <p:nvSpPr>
              <p:cNvPr id="117768" name="泪滴形 13"/>
              <p:cNvSpPr/>
              <p:nvPr/>
            </p:nvSpPr>
            <p:spPr>
              <a:xfrm rot="5611519">
                <a:off x="0" y="0"/>
                <a:ext cx="2232248" cy="2232248"/>
              </a:xfrm>
              <a:custGeom>
                <a:avLst/>
                <a:gdLst/>
                <a:ahLst/>
                <a:cxnLst>
                  <a:cxn ang="0">
                    <a:pos x="0" y="1116124"/>
                  </a:cxn>
                  <a:cxn ang="0">
                    <a:pos x="1116124" y="0"/>
                  </a:cxn>
                  <a:cxn ang="0">
                    <a:pos x="2244280" y="-12032"/>
                  </a:cxn>
                  <a:cxn ang="0">
                    <a:pos x="2232248" y="1116124"/>
                  </a:cxn>
                  <a:cxn ang="0">
                    <a:pos x="1116124" y="2232248"/>
                  </a:cxn>
                  <a:cxn ang="0">
                    <a:pos x="0" y="1116124"/>
                  </a:cxn>
                </a:cxnLst>
                <a:pathLst>
                  <a:path w="2232248" h="2232248">
                    <a:moveTo>
                      <a:pt x="0" y="1116124"/>
                    </a:moveTo>
                    <a:cubicBezTo>
                      <a:pt x="0" y="499706"/>
                      <a:pt x="499706" y="0"/>
                      <a:pt x="1116124" y="0"/>
                    </a:cubicBezTo>
                    <a:cubicBezTo>
                      <a:pt x="1492176" y="0"/>
                      <a:pt x="1868228" y="-4011"/>
                      <a:pt x="2244280" y="-12032"/>
                    </a:cubicBezTo>
                    <a:cubicBezTo>
                      <a:pt x="2236259" y="364020"/>
                      <a:pt x="2232248" y="740072"/>
                      <a:pt x="2232248" y="1116124"/>
                    </a:cubicBezTo>
                    <a:cubicBezTo>
                      <a:pt x="2232248" y="1732542"/>
                      <a:pt x="1732542" y="2232248"/>
                      <a:pt x="1116124" y="2232248"/>
                    </a:cubicBezTo>
                    <a:cubicBezTo>
                      <a:pt x="499706" y="2232248"/>
                      <a:pt x="0" y="1732542"/>
                      <a:pt x="0" y="1116124"/>
                    </a:cubicBezTo>
                    <a:close/>
                  </a:path>
                </a:pathLst>
              </a:custGeom>
              <a:gradFill rotWithShape="1">
                <a:gsLst>
                  <a:gs pos="0">
                    <a:srgbClr val="E46C0A">
                      <a:alpha val="100000"/>
                    </a:srgbClr>
                  </a:gs>
                  <a:gs pos="56000">
                    <a:srgbClr val="E46C0A">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 pos="100000">
                    <a:srgbClr val="FFC000">
                      <a:alpha val="100000"/>
                    </a:srgbClr>
                  </a:gs>
                </a:gsLst>
                <a:path path="rect">
                  <a:fillToRect l="50000" t="50000" r="50000" b="50000"/>
                </a:path>
                <a:tileRect/>
              </a:gradFill>
              <a:ln w="9525">
                <a:noFill/>
              </a:ln>
            </p:spPr>
            <p:txBody>
              <a:bodyPr/>
              <a:p>
                <a:endParaRPr lang="zh-CN" altLang="en-US"/>
              </a:p>
            </p:txBody>
          </p:sp>
          <p:grpSp>
            <p:nvGrpSpPr>
              <p:cNvPr id="117769" name="Group 15"/>
              <p:cNvGrpSpPr/>
              <p:nvPr/>
            </p:nvGrpSpPr>
            <p:grpSpPr>
              <a:xfrm rot="-5400000">
                <a:off x="48875" y="97653"/>
                <a:ext cx="2159064" cy="2096143"/>
                <a:chOff x="0" y="0"/>
                <a:chExt cx="2103120" cy="1853184"/>
              </a:xfrm>
            </p:grpSpPr>
            <p:pic>
              <p:nvPicPr>
                <p:cNvPr id="117770" name="泪滴形 14"/>
                <p:cNvPicPr/>
                <p:nvPr/>
              </p:nvPicPr>
              <p:blipFill>
                <a:blip r:embed="rId3"/>
                <a:stretch>
                  <a:fillRect/>
                </a:stretch>
              </p:blipFill>
              <p:spPr>
                <a:xfrm>
                  <a:off x="0" y="0"/>
                  <a:ext cx="2103120" cy="1853184"/>
                </a:xfrm>
                <a:prstGeom prst="rect">
                  <a:avLst/>
                </a:prstGeom>
                <a:noFill/>
                <a:ln w="9525">
                  <a:noFill/>
                </a:ln>
              </p:spPr>
            </p:pic>
            <p:sp>
              <p:nvSpPr>
                <p:cNvPr id="117771" name="Text Box 19"/>
                <p:cNvSpPr txBox="1"/>
                <p:nvPr/>
              </p:nvSpPr>
              <p:spPr>
                <a:xfrm rot="-10588481">
                  <a:off x="366047" y="274139"/>
                  <a:ext cx="1436552" cy="1303828"/>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nvGrpSpPr>
              <p:cNvPr id="117772" name="Group 18"/>
              <p:cNvGrpSpPr/>
              <p:nvPr/>
            </p:nvGrpSpPr>
            <p:grpSpPr>
              <a:xfrm rot="-5400000">
                <a:off x="36504" y="90265"/>
                <a:ext cx="2184096" cy="2123724"/>
                <a:chOff x="0" y="0"/>
                <a:chExt cx="2127504" cy="1877568"/>
              </a:xfrm>
            </p:grpSpPr>
            <p:pic>
              <p:nvPicPr>
                <p:cNvPr id="117773" name="泪滴形 15"/>
                <p:cNvPicPr/>
                <p:nvPr/>
              </p:nvPicPr>
              <p:blipFill>
                <a:blip r:embed="rId4"/>
                <a:stretch>
                  <a:fillRect/>
                </a:stretch>
              </p:blipFill>
              <p:spPr>
                <a:xfrm>
                  <a:off x="0" y="0"/>
                  <a:ext cx="2127504" cy="1877568"/>
                </a:xfrm>
                <a:prstGeom prst="rect">
                  <a:avLst/>
                </a:prstGeom>
                <a:noFill/>
                <a:ln w="9525">
                  <a:noFill/>
                </a:ln>
              </p:spPr>
            </p:pic>
            <p:sp>
              <p:nvSpPr>
                <p:cNvPr id="117774" name="Text Box 22"/>
                <p:cNvSpPr txBox="1"/>
                <p:nvPr/>
              </p:nvSpPr>
              <p:spPr>
                <a:xfrm rot="-10588481">
                  <a:off x="380547" y="286332"/>
                  <a:ext cx="1436552" cy="1303828"/>
                </a:xfrm>
                <a:prstGeom prst="rect">
                  <a:avLst/>
                </a:prstGeom>
                <a:noFill/>
                <a:ln w="9525">
                  <a:noFill/>
                </a:ln>
              </p:spPr>
              <p:txBody>
                <a:bodyPr anchor="ctr"/>
                <a:p>
                  <a:pPr lvl="0" indent="0" algn="ctr"/>
                  <a:endParaRPr lang="zh-CN" altLang="en-US" dirty="0">
                    <a:solidFill>
                      <a:srgbClr val="FFFFFF"/>
                    </a:solidFill>
                    <a:latin typeface="Arial" panose="020B0604020202020204" pitchFamily="34" charset="0"/>
                    <a:ea typeface="宋体" panose="02010600030101010101" pitchFamily="2" charset="-122"/>
                  </a:endParaRPr>
                </a:p>
              </p:txBody>
            </p:sp>
          </p:grpSp>
        </p:grpSp>
        <p:sp>
          <p:nvSpPr>
            <p:cNvPr id="117775" name="矩形 2"/>
            <p:cNvSpPr/>
            <p:nvPr/>
          </p:nvSpPr>
          <p:spPr>
            <a:xfrm>
              <a:off x="323" y="616"/>
              <a:ext cx="2600" cy="2055"/>
            </a:xfrm>
            <a:prstGeom prst="rect">
              <a:avLst/>
            </a:prstGeom>
            <a:noFill/>
            <a:ln w="9525">
              <a:noFill/>
            </a:ln>
          </p:spPr>
          <p:txBody>
            <a:bodyPr wrap="square" anchor="t">
              <a:spAutoFit/>
            </a:bodyPr>
            <a:p>
              <a:pPr lvl="0" indent="0" algn="ctr"/>
              <a:r>
                <a:rPr lang="zh-CN" altLang="en-US" sz="2400" dirty="0">
                  <a:latin typeface="黑体" panose="02010600030101010101" pitchFamily="1" charset="-122"/>
                  <a:ea typeface="黑体" panose="02010600030101010101" pitchFamily="1" charset="-122"/>
                </a:rPr>
                <a:t>互联网</a:t>
              </a:r>
              <a:r>
                <a:rPr lang="en-US" altLang="x-none" sz="2400" dirty="0">
                  <a:latin typeface="黑体" panose="02010600030101010101" pitchFamily="1" charset="-122"/>
                  <a:ea typeface="黑体" panose="02010600030101010101" pitchFamily="1" charset="-122"/>
                </a:rPr>
                <a:t>+</a:t>
              </a:r>
              <a:endParaRPr lang="en-US" altLang="x-none" sz="2400" dirty="0">
                <a:latin typeface="黑体" panose="02010600030101010101" pitchFamily="1" charset="-122"/>
                <a:ea typeface="黑体" panose="02010600030101010101" pitchFamily="1" charset="-122"/>
              </a:endParaRPr>
            </a:p>
            <a:p>
              <a:pPr lvl="0" indent="0" algn="ctr"/>
              <a:r>
                <a:rPr lang="zh-CN" altLang="en-US" sz="2400" dirty="0">
                  <a:latin typeface="黑体" panose="02010600030101010101" pitchFamily="1" charset="-122"/>
                  <a:ea typeface="黑体" panose="02010600030101010101" pitchFamily="1" charset="-122"/>
                </a:rPr>
                <a:t>一号工程</a:t>
              </a:r>
              <a:endParaRPr lang="zh-CN" altLang="en-US" sz="2400" dirty="0">
                <a:latin typeface="黑体" panose="02010600030101010101" pitchFamily="1" charset="-122"/>
                <a:ea typeface="黑体" panose="02010600030101010101" pitchFamily="1" charset="-122"/>
              </a:endParaRPr>
            </a:p>
          </p:txBody>
        </p:sp>
      </p:grpSp>
      <p:pic>
        <p:nvPicPr>
          <p:cNvPr id="101393" name="图片 105477" descr="S061223002_b[1]"/>
          <p:cNvPicPr>
            <a:picLocks noChangeAspect="1"/>
          </p:cNvPicPr>
          <p:nvPr/>
        </p:nvPicPr>
        <p:blipFill>
          <a:blip r:embed="rId5"/>
          <a:stretch>
            <a:fillRect/>
          </a:stretch>
        </p:blipFill>
        <p:spPr>
          <a:xfrm>
            <a:off x="6877050" y="2925763"/>
            <a:ext cx="1539875" cy="23098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dissolve">
                                      <p:cBhvr>
                                        <p:cTn id="7" dur="500"/>
                                        <p:tgtEl>
                                          <p:spTgt spid="1013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1379"/>
                                        </p:tgtEl>
                                        <p:attrNameLst>
                                          <p:attrName>style.visibility</p:attrName>
                                        </p:attrNameLst>
                                      </p:cBhvr>
                                      <p:to>
                                        <p:strVal val="visible"/>
                                      </p:to>
                                    </p:set>
                                    <p:animEffect transition="in" filter="dissolve">
                                      <p:cBhvr>
                                        <p:cTn id="12" dur="500"/>
                                        <p:tgtEl>
                                          <p:spTgt spid="10137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1380"/>
                                        </p:tgtEl>
                                        <p:attrNameLst>
                                          <p:attrName>style.visibility</p:attrName>
                                        </p:attrNameLst>
                                      </p:cBhvr>
                                      <p:to>
                                        <p:strVal val="visible"/>
                                      </p:to>
                                    </p:set>
                                    <p:animEffect transition="in" filter="dissolve">
                                      <p:cBhvr>
                                        <p:cTn id="17" dur="500"/>
                                        <p:tgtEl>
                                          <p:spTgt spid="10138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1393"/>
                                        </p:tgtEl>
                                        <p:attrNameLst>
                                          <p:attrName>style.visibility</p:attrName>
                                        </p:attrNameLst>
                                      </p:cBhvr>
                                      <p:to>
                                        <p:strVal val="visible"/>
                                      </p:to>
                                    </p:set>
                                    <p:animEffect transition="in" filter="dissolve">
                                      <p:cBhvr>
                                        <p:cTn id="22" dur="500"/>
                                        <p:tgtEl>
                                          <p:spTgt spid="10139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1381"/>
                                        </p:tgtEl>
                                        <p:attrNameLst>
                                          <p:attrName>style.visibility</p:attrName>
                                        </p:attrNameLst>
                                      </p:cBhvr>
                                      <p:to>
                                        <p:strVal val="visible"/>
                                      </p:to>
                                    </p:set>
                                    <p:animEffect transition="in" filter="dissolve">
                                      <p:cBhvr>
                                        <p:cTn id="27" dur="500"/>
                                        <p:tgtEl>
                                          <p:spTgt spid="101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ldLvl="0"/>
      <p:bldP spid="101381" grpId="0" bldLvl="0"/>
    </p:bldLst>
  </p:timing>
</p:sld>
</file>

<file path=ppt/theme/theme1.xml><?xml version="1.0" encoding="utf-8"?>
<a:theme xmlns:a="http://schemas.openxmlformats.org/drawingml/2006/main" name="2_c029TGp_general_diagram_v2">
  <a:themeElements>
    <a:clrScheme name="">
      <a:dk1>
        <a:srgbClr val="1D528D"/>
      </a:dk1>
      <a:lt1>
        <a:srgbClr val="FFFFFF"/>
      </a:lt1>
      <a:dk2>
        <a:srgbClr val="000000"/>
      </a:dk2>
      <a:lt2>
        <a:srgbClr val="C0C0C0"/>
      </a:lt2>
      <a:accent1>
        <a:srgbClr val="1B9AD9"/>
      </a:accent1>
      <a:accent2>
        <a:srgbClr val="E4A04E"/>
      </a:accent2>
      <a:accent3>
        <a:srgbClr val="FFFFFF"/>
      </a:accent3>
      <a:accent4>
        <a:srgbClr val="174579"/>
      </a:accent4>
      <a:accent5>
        <a:srgbClr val="AACAE9"/>
      </a:accent5>
      <a:accent6>
        <a:srgbClr val="CC8F45"/>
      </a:accent6>
      <a:hlink>
        <a:srgbClr val="66CCFF"/>
      </a:hlink>
      <a:folHlink>
        <a:srgbClr val="969696"/>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3366"/>
        </a:dk1>
        <a:lt1>
          <a:srgbClr val="FFFFFF"/>
        </a:lt1>
        <a:dk2>
          <a:srgbClr val="000000"/>
        </a:dk2>
        <a:lt2>
          <a:srgbClr val="C0C0C0"/>
        </a:lt2>
        <a:accent1>
          <a:srgbClr val="3556A7"/>
        </a:accent1>
        <a:accent2>
          <a:srgbClr val="C78DD7"/>
        </a:accent2>
        <a:accent3>
          <a:srgbClr val="FFFFFF"/>
        </a:accent3>
        <a:accent4>
          <a:srgbClr val="002A57"/>
        </a:accent4>
        <a:accent5>
          <a:srgbClr val="AEB4D0"/>
        </a:accent5>
        <a:accent6>
          <a:srgbClr val="B27EC1"/>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
        <a:dk1>
          <a:srgbClr val="1D528D"/>
        </a:dk1>
        <a:lt1>
          <a:srgbClr val="FFFFFF"/>
        </a:lt1>
        <a:dk2>
          <a:srgbClr val="000000"/>
        </a:dk2>
        <a:lt2>
          <a:srgbClr val="C0C0C0"/>
        </a:lt2>
        <a:accent1>
          <a:srgbClr val="399D72"/>
        </a:accent1>
        <a:accent2>
          <a:srgbClr val="FF9900"/>
        </a:accent2>
        <a:accent3>
          <a:srgbClr val="FFFFFF"/>
        </a:accent3>
        <a:accent4>
          <a:srgbClr val="174579"/>
        </a:accent4>
        <a:accent5>
          <a:srgbClr val="AECCBC"/>
        </a:accent5>
        <a:accent6>
          <a:srgbClr val="E58900"/>
        </a:accent6>
        <a:hlink>
          <a:srgbClr val="9999FF"/>
        </a:hlink>
        <a:folHlink>
          <a:srgbClr val="969696"/>
        </a:folHlink>
      </a:clrScheme>
      <a:clrMap bg1="lt1" tx1="dk1" bg2="lt2" tx2="dk2" accent1="accent1" accent2="accent2" accent3="accent3" accent4="accent4" accent5="accent5" accent6="accent6" hlink="hlink" folHlink="folHlink"/>
    </a:extraClrScheme>
    <a:extraClrScheme>
      <a:clrScheme name="">
        <a:dk1>
          <a:srgbClr val="1D528D"/>
        </a:dk1>
        <a:lt1>
          <a:srgbClr val="FFFFFF"/>
        </a:lt1>
        <a:dk2>
          <a:srgbClr val="000000"/>
        </a:dk2>
        <a:lt2>
          <a:srgbClr val="C0C0C0"/>
        </a:lt2>
        <a:accent1>
          <a:srgbClr val="1B9AD9"/>
        </a:accent1>
        <a:accent2>
          <a:srgbClr val="E4A04E"/>
        </a:accent2>
        <a:accent3>
          <a:srgbClr val="FFFFFF"/>
        </a:accent3>
        <a:accent4>
          <a:srgbClr val="174579"/>
        </a:accent4>
        <a:accent5>
          <a:srgbClr val="AACAE9"/>
        </a:accent5>
        <a:accent6>
          <a:srgbClr val="CC8F45"/>
        </a:accent6>
        <a:hlink>
          <a:srgbClr val="66CCF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029TGp_general_diagram_v2">
  <a:themeElements>
    <a:clrScheme name="">
      <a:dk1>
        <a:srgbClr val="1D528D"/>
      </a:dk1>
      <a:lt1>
        <a:srgbClr val="FFFFFF"/>
      </a:lt1>
      <a:dk2>
        <a:srgbClr val="000000"/>
      </a:dk2>
      <a:lt2>
        <a:srgbClr val="C0C0C0"/>
      </a:lt2>
      <a:accent1>
        <a:srgbClr val="1B9AD9"/>
      </a:accent1>
      <a:accent2>
        <a:srgbClr val="E4A04E"/>
      </a:accent2>
      <a:accent3>
        <a:srgbClr val="FFFFFF"/>
      </a:accent3>
      <a:accent4>
        <a:srgbClr val="174579"/>
      </a:accent4>
      <a:accent5>
        <a:srgbClr val="AACAE9"/>
      </a:accent5>
      <a:accent6>
        <a:srgbClr val="CC8F45"/>
      </a:accent6>
      <a:hlink>
        <a:srgbClr val="66CCFF"/>
      </a:hlink>
      <a:folHlink>
        <a:srgbClr val="969696"/>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3366"/>
        </a:dk1>
        <a:lt1>
          <a:srgbClr val="FFFFFF"/>
        </a:lt1>
        <a:dk2>
          <a:srgbClr val="000000"/>
        </a:dk2>
        <a:lt2>
          <a:srgbClr val="C0C0C0"/>
        </a:lt2>
        <a:accent1>
          <a:srgbClr val="3556A7"/>
        </a:accent1>
        <a:accent2>
          <a:srgbClr val="C78DD7"/>
        </a:accent2>
        <a:accent3>
          <a:srgbClr val="FFFFFF"/>
        </a:accent3>
        <a:accent4>
          <a:srgbClr val="002A57"/>
        </a:accent4>
        <a:accent5>
          <a:srgbClr val="AEB4D0"/>
        </a:accent5>
        <a:accent6>
          <a:srgbClr val="B27EC1"/>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
        <a:dk1>
          <a:srgbClr val="1D528D"/>
        </a:dk1>
        <a:lt1>
          <a:srgbClr val="FFFFFF"/>
        </a:lt1>
        <a:dk2>
          <a:srgbClr val="000000"/>
        </a:dk2>
        <a:lt2>
          <a:srgbClr val="C0C0C0"/>
        </a:lt2>
        <a:accent1>
          <a:srgbClr val="399D72"/>
        </a:accent1>
        <a:accent2>
          <a:srgbClr val="FF9900"/>
        </a:accent2>
        <a:accent3>
          <a:srgbClr val="FFFFFF"/>
        </a:accent3>
        <a:accent4>
          <a:srgbClr val="174579"/>
        </a:accent4>
        <a:accent5>
          <a:srgbClr val="AECCBC"/>
        </a:accent5>
        <a:accent6>
          <a:srgbClr val="E58900"/>
        </a:accent6>
        <a:hlink>
          <a:srgbClr val="9999FF"/>
        </a:hlink>
        <a:folHlink>
          <a:srgbClr val="969696"/>
        </a:folHlink>
      </a:clrScheme>
      <a:clrMap bg1="lt1" tx1="dk1" bg2="lt2" tx2="dk2" accent1="accent1" accent2="accent2" accent3="accent3" accent4="accent4" accent5="accent5" accent6="accent6" hlink="hlink" folHlink="folHlink"/>
    </a:extraClrScheme>
    <a:extraClrScheme>
      <a:clrScheme name="">
        <a:dk1>
          <a:srgbClr val="1D528D"/>
        </a:dk1>
        <a:lt1>
          <a:srgbClr val="FFFFFF"/>
        </a:lt1>
        <a:dk2>
          <a:srgbClr val="000000"/>
        </a:dk2>
        <a:lt2>
          <a:srgbClr val="C0C0C0"/>
        </a:lt2>
        <a:accent1>
          <a:srgbClr val="1B9AD9"/>
        </a:accent1>
        <a:accent2>
          <a:srgbClr val="E4A04E"/>
        </a:accent2>
        <a:accent3>
          <a:srgbClr val="FFFFFF"/>
        </a:accent3>
        <a:accent4>
          <a:srgbClr val="174579"/>
        </a:accent4>
        <a:accent5>
          <a:srgbClr val="AACAE9"/>
        </a:accent5>
        <a:accent6>
          <a:srgbClr val="CC8F45"/>
        </a:accent6>
        <a:hlink>
          <a:srgbClr val="66CCF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029TGp_general_diagram_v2">
  <a:themeElements>
    <a:clrScheme name="">
      <a:dk1>
        <a:srgbClr val="1D528D"/>
      </a:dk1>
      <a:lt1>
        <a:srgbClr val="FFFFFF"/>
      </a:lt1>
      <a:dk2>
        <a:srgbClr val="000000"/>
      </a:dk2>
      <a:lt2>
        <a:srgbClr val="C0C0C0"/>
      </a:lt2>
      <a:accent1>
        <a:srgbClr val="1B9AD9"/>
      </a:accent1>
      <a:accent2>
        <a:srgbClr val="E4A04E"/>
      </a:accent2>
      <a:accent3>
        <a:srgbClr val="FFFFFF"/>
      </a:accent3>
      <a:accent4>
        <a:srgbClr val="174579"/>
      </a:accent4>
      <a:accent5>
        <a:srgbClr val="AACAE9"/>
      </a:accent5>
      <a:accent6>
        <a:srgbClr val="CC8F45"/>
      </a:accent6>
      <a:hlink>
        <a:srgbClr val="66CCFF"/>
      </a:hlink>
      <a:folHlink>
        <a:srgbClr val="969696"/>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3366"/>
        </a:dk1>
        <a:lt1>
          <a:srgbClr val="FFFFFF"/>
        </a:lt1>
        <a:dk2>
          <a:srgbClr val="000000"/>
        </a:dk2>
        <a:lt2>
          <a:srgbClr val="C0C0C0"/>
        </a:lt2>
        <a:accent1>
          <a:srgbClr val="3556A7"/>
        </a:accent1>
        <a:accent2>
          <a:srgbClr val="C78DD7"/>
        </a:accent2>
        <a:accent3>
          <a:srgbClr val="FFFFFF"/>
        </a:accent3>
        <a:accent4>
          <a:srgbClr val="002A57"/>
        </a:accent4>
        <a:accent5>
          <a:srgbClr val="AEB4D0"/>
        </a:accent5>
        <a:accent6>
          <a:srgbClr val="B27EC1"/>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
        <a:dk1>
          <a:srgbClr val="1D528D"/>
        </a:dk1>
        <a:lt1>
          <a:srgbClr val="FFFFFF"/>
        </a:lt1>
        <a:dk2>
          <a:srgbClr val="000000"/>
        </a:dk2>
        <a:lt2>
          <a:srgbClr val="C0C0C0"/>
        </a:lt2>
        <a:accent1>
          <a:srgbClr val="399D72"/>
        </a:accent1>
        <a:accent2>
          <a:srgbClr val="FF9900"/>
        </a:accent2>
        <a:accent3>
          <a:srgbClr val="FFFFFF"/>
        </a:accent3>
        <a:accent4>
          <a:srgbClr val="174579"/>
        </a:accent4>
        <a:accent5>
          <a:srgbClr val="AECCBC"/>
        </a:accent5>
        <a:accent6>
          <a:srgbClr val="E58900"/>
        </a:accent6>
        <a:hlink>
          <a:srgbClr val="9999FF"/>
        </a:hlink>
        <a:folHlink>
          <a:srgbClr val="969696"/>
        </a:folHlink>
      </a:clrScheme>
      <a:clrMap bg1="lt1" tx1="dk1" bg2="lt2" tx2="dk2" accent1="accent1" accent2="accent2" accent3="accent3" accent4="accent4" accent5="accent5" accent6="accent6" hlink="hlink" folHlink="folHlink"/>
    </a:extraClrScheme>
    <a:extraClrScheme>
      <a:clrScheme name="">
        <a:dk1>
          <a:srgbClr val="1D528D"/>
        </a:dk1>
        <a:lt1>
          <a:srgbClr val="FFFFFF"/>
        </a:lt1>
        <a:dk2>
          <a:srgbClr val="000000"/>
        </a:dk2>
        <a:lt2>
          <a:srgbClr val="C0C0C0"/>
        </a:lt2>
        <a:accent1>
          <a:srgbClr val="1B9AD9"/>
        </a:accent1>
        <a:accent2>
          <a:srgbClr val="E4A04E"/>
        </a:accent2>
        <a:accent3>
          <a:srgbClr val="FFFFFF"/>
        </a:accent3>
        <a:accent4>
          <a:srgbClr val="174579"/>
        </a:accent4>
        <a:accent5>
          <a:srgbClr val="AACAE9"/>
        </a:accent5>
        <a:accent6>
          <a:srgbClr val="CC8F45"/>
        </a:accent6>
        <a:hlink>
          <a:srgbClr val="66CCF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029TGp_general_diagram_v2">
  <a:themeElements>
    <a:clrScheme name="">
      <a:dk1>
        <a:srgbClr val="1D528D"/>
      </a:dk1>
      <a:lt1>
        <a:srgbClr val="FFFFFF"/>
      </a:lt1>
      <a:dk2>
        <a:srgbClr val="000000"/>
      </a:dk2>
      <a:lt2>
        <a:srgbClr val="C0C0C0"/>
      </a:lt2>
      <a:accent1>
        <a:srgbClr val="1B9AD9"/>
      </a:accent1>
      <a:accent2>
        <a:srgbClr val="E4A04E"/>
      </a:accent2>
      <a:accent3>
        <a:srgbClr val="FFFFFF"/>
      </a:accent3>
      <a:accent4>
        <a:srgbClr val="174579"/>
      </a:accent4>
      <a:accent5>
        <a:srgbClr val="AACAE9"/>
      </a:accent5>
      <a:accent6>
        <a:srgbClr val="CC8F45"/>
      </a:accent6>
      <a:hlink>
        <a:srgbClr val="66CCFF"/>
      </a:hlink>
      <a:folHlink>
        <a:srgbClr val="969696"/>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3366"/>
        </a:dk1>
        <a:lt1>
          <a:srgbClr val="FFFFFF"/>
        </a:lt1>
        <a:dk2>
          <a:srgbClr val="000000"/>
        </a:dk2>
        <a:lt2>
          <a:srgbClr val="C0C0C0"/>
        </a:lt2>
        <a:accent1>
          <a:srgbClr val="3556A7"/>
        </a:accent1>
        <a:accent2>
          <a:srgbClr val="C78DD7"/>
        </a:accent2>
        <a:accent3>
          <a:srgbClr val="FFFFFF"/>
        </a:accent3>
        <a:accent4>
          <a:srgbClr val="002A57"/>
        </a:accent4>
        <a:accent5>
          <a:srgbClr val="AEB4D0"/>
        </a:accent5>
        <a:accent6>
          <a:srgbClr val="B27EC1"/>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
        <a:dk1>
          <a:srgbClr val="1D528D"/>
        </a:dk1>
        <a:lt1>
          <a:srgbClr val="FFFFFF"/>
        </a:lt1>
        <a:dk2>
          <a:srgbClr val="000000"/>
        </a:dk2>
        <a:lt2>
          <a:srgbClr val="C0C0C0"/>
        </a:lt2>
        <a:accent1>
          <a:srgbClr val="399D72"/>
        </a:accent1>
        <a:accent2>
          <a:srgbClr val="FF9900"/>
        </a:accent2>
        <a:accent3>
          <a:srgbClr val="FFFFFF"/>
        </a:accent3>
        <a:accent4>
          <a:srgbClr val="174579"/>
        </a:accent4>
        <a:accent5>
          <a:srgbClr val="AECCBC"/>
        </a:accent5>
        <a:accent6>
          <a:srgbClr val="E58900"/>
        </a:accent6>
        <a:hlink>
          <a:srgbClr val="9999FF"/>
        </a:hlink>
        <a:folHlink>
          <a:srgbClr val="969696"/>
        </a:folHlink>
      </a:clrScheme>
      <a:clrMap bg1="lt1" tx1="dk1" bg2="lt2" tx2="dk2" accent1="accent1" accent2="accent2" accent3="accent3" accent4="accent4" accent5="accent5" accent6="accent6" hlink="hlink" folHlink="folHlink"/>
    </a:extraClrScheme>
    <a:extraClrScheme>
      <a:clrScheme name="">
        <a:dk1>
          <a:srgbClr val="1D528D"/>
        </a:dk1>
        <a:lt1>
          <a:srgbClr val="FFFFFF"/>
        </a:lt1>
        <a:dk2>
          <a:srgbClr val="000000"/>
        </a:dk2>
        <a:lt2>
          <a:srgbClr val="C0C0C0"/>
        </a:lt2>
        <a:accent1>
          <a:srgbClr val="1B9AD9"/>
        </a:accent1>
        <a:accent2>
          <a:srgbClr val="E4A04E"/>
        </a:accent2>
        <a:accent3>
          <a:srgbClr val="FFFFFF"/>
        </a:accent3>
        <a:accent4>
          <a:srgbClr val="174579"/>
        </a:accent4>
        <a:accent5>
          <a:srgbClr val="AACAE9"/>
        </a:accent5>
        <a:accent6>
          <a:srgbClr val="CC8F45"/>
        </a:accent6>
        <a:hlink>
          <a:srgbClr val="66CCF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029TGp_general_diagram_v2">
  <a:themeElements>
    <a:clrScheme name="">
      <a:dk1>
        <a:srgbClr val="1D528D"/>
      </a:dk1>
      <a:lt1>
        <a:srgbClr val="FFFFFF"/>
      </a:lt1>
      <a:dk2>
        <a:srgbClr val="000000"/>
      </a:dk2>
      <a:lt2>
        <a:srgbClr val="C0C0C0"/>
      </a:lt2>
      <a:accent1>
        <a:srgbClr val="1B9AD9"/>
      </a:accent1>
      <a:accent2>
        <a:srgbClr val="E4A04E"/>
      </a:accent2>
      <a:accent3>
        <a:srgbClr val="FFFFFF"/>
      </a:accent3>
      <a:accent4>
        <a:srgbClr val="174579"/>
      </a:accent4>
      <a:accent5>
        <a:srgbClr val="AACAE9"/>
      </a:accent5>
      <a:accent6>
        <a:srgbClr val="CC8F45"/>
      </a:accent6>
      <a:hlink>
        <a:srgbClr val="66CCFF"/>
      </a:hlink>
      <a:folHlink>
        <a:srgbClr val="969696"/>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3366"/>
        </a:dk1>
        <a:lt1>
          <a:srgbClr val="FFFFFF"/>
        </a:lt1>
        <a:dk2>
          <a:srgbClr val="000000"/>
        </a:dk2>
        <a:lt2>
          <a:srgbClr val="C0C0C0"/>
        </a:lt2>
        <a:accent1>
          <a:srgbClr val="3556A7"/>
        </a:accent1>
        <a:accent2>
          <a:srgbClr val="C78DD7"/>
        </a:accent2>
        <a:accent3>
          <a:srgbClr val="FFFFFF"/>
        </a:accent3>
        <a:accent4>
          <a:srgbClr val="002A57"/>
        </a:accent4>
        <a:accent5>
          <a:srgbClr val="AEB4D0"/>
        </a:accent5>
        <a:accent6>
          <a:srgbClr val="B27EC1"/>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
        <a:dk1>
          <a:srgbClr val="1D528D"/>
        </a:dk1>
        <a:lt1>
          <a:srgbClr val="FFFFFF"/>
        </a:lt1>
        <a:dk2>
          <a:srgbClr val="000000"/>
        </a:dk2>
        <a:lt2>
          <a:srgbClr val="C0C0C0"/>
        </a:lt2>
        <a:accent1>
          <a:srgbClr val="399D72"/>
        </a:accent1>
        <a:accent2>
          <a:srgbClr val="FF9900"/>
        </a:accent2>
        <a:accent3>
          <a:srgbClr val="FFFFFF"/>
        </a:accent3>
        <a:accent4>
          <a:srgbClr val="174579"/>
        </a:accent4>
        <a:accent5>
          <a:srgbClr val="AECCBC"/>
        </a:accent5>
        <a:accent6>
          <a:srgbClr val="E58900"/>
        </a:accent6>
        <a:hlink>
          <a:srgbClr val="9999FF"/>
        </a:hlink>
        <a:folHlink>
          <a:srgbClr val="969696"/>
        </a:folHlink>
      </a:clrScheme>
      <a:clrMap bg1="lt1" tx1="dk1" bg2="lt2" tx2="dk2" accent1="accent1" accent2="accent2" accent3="accent3" accent4="accent4" accent5="accent5" accent6="accent6" hlink="hlink" folHlink="folHlink"/>
    </a:extraClrScheme>
    <a:extraClrScheme>
      <a:clrScheme name="">
        <a:dk1>
          <a:srgbClr val="1D528D"/>
        </a:dk1>
        <a:lt1>
          <a:srgbClr val="FFFFFF"/>
        </a:lt1>
        <a:dk2>
          <a:srgbClr val="000000"/>
        </a:dk2>
        <a:lt2>
          <a:srgbClr val="C0C0C0"/>
        </a:lt2>
        <a:accent1>
          <a:srgbClr val="1B9AD9"/>
        </a:accent1>
        <a:accent2>
          <a:srgbClr val="E4A04E"/>
        </a:accent2>
        <a:accent3>
          <a:srgbClr val="FFFFFF"/>
        </a:accent3>
        <a:accent4>
          <a:srgbClr val="174579"/>
        </a:accent4>
        <a:accent5>
          <a:srgbClr val="AACAE9"/>
        </a:accent5>
        <a:accent6>
          <a:srgbClr val="CC8F45"/>
        </a:accent6>
        <a:hlink>
          <a:srgbClr val="66CCF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TG_Diagram_042</Template>
  <TotalTime>0</TotalTime>
  <Words>26540</Words>
  <Application>WPS 演示</Application>
  <PresentationFormat>在屏幕上显示</PresentationFormat>
  <Paragraphs>1779</Paragraphs>
  <Slides>171</Slides>
  <Notes>1</Notes>
  <HiddenSlides>0</HiddenSlides>
  <MMClips>0</MMClips>
  <ScaleCrop>false</ScaleCrop>
  <HeadingPairs>
    <vt:vector size="8" baseType="variant">
      <vt:variant>
        <vt:lpstr>已用的字体</vt:lpstr>
      </vt:variant>
      <vt:variant>
        <vt:i4>29</vt:i4>
      </vt:variant>
      <vt:variant>
        <vt:lpstr>主题</vt:lpstr>
      </vt:variant>
      <vt:variant>
        <vt:i4>5</vt:i4>
      </vt:variant>
      <vt:variant>
        <vt:lpstr>嵌入 OLE 服务器</vt:lpstr>
      </vt:variant>
      <vt:variant>
        <vt:i4>5</vt:i4>
      </vt:variant>
      <vt:variant>
        <vt:lpstr>幻灯片标题</vt:lpstr>
      </vt:variant>
      <vt:variant>
        <vt:i4>171</vt:i4>
      </vt:variant>
    </vt:vector>
  </HeadingPairs>
  <TitlesOfParts>
    <vt:vector size="210" baseType="lpstr">
      <vt:lpstr>Arial</vt:lpstr>
      <vt:lpstr>宋体</vt:lpstr>
      <vt:lpstr>Wingdings</vt:lpstr>
      <vt:lpstr>Verdana</vt:lpstr>
      <vt:lpstr>黑体</vt:lpstr>
      <vt:lpstr>Copperplate Gothic Bold</vt:lpstr>
      <vt:lpstr>幼圆</vt:lpstr>
      <vt:lpstr>方正小标宋简体</vt:lpstr>
      <vt:lpstr>方正楷体简体</vt:lpstr>
      <vt:lpstr>方正舒体</vt:lpstr>
      <vt:lpstr>楷体</vt:lpstr>
      <vt:lpstr>微软雅黑</vt:lpstr>
      <vt:lpstr>楷体_GB2312</vt:lpstr>
      <vt:lpstr>Calibri</vt:lpstr>
      <vt:lpstr>华文彩云</vt:lpstr>
      <vt:lpstr>方正黑体简体</vt:lpstr>
      <vt:lpstr>方正书宋简体</vt:lpstr>
      <vt:lpstr>仿宋_GB2312</vt:lpstr>
      <vt:lpstr>华文行楷</vt:lpstr>
      <vt:lpstr>隶书</vt:lpstr>
      <vt:lpstr>华文新魏</vt:lpstr>
      <vt:lpstr>仿宋</vt:lpstr>
      <vt:lpstr>Wingdings 2</vt:lpstr>
      <vt:lpstr>Trebuchet MS</vt:lpstr>
      <vt:lpstr>方正姚体</vt:lpstr>
      <vt:lpstr>锐字云字库魏体1.0</vt:lpstr>
      <vt:lpstr>锐字云字库粗黑体1.0</vt:lpstr>
      <vt:lpstr>Times New Roman</vt:lpstr>
      <vt:lpstr>经典行书简</vt:lpstr>
      <vt:lpstr>2_c029TGp_general_diagram_v2</vt:lpstr>
      <vt:lpstr>3_c029TGp_general_diagram_v2</vt:lpstr>
      <vt:lpstr>1_c029TGp_general_diagram_v2</vt:lpstr>
      <vt:lpstr>5_c029TGp_general_diagram_v2</vt:lpstr>
      <vt:lpstr>4_c029TGp_general_diagram_v2</vt:lpstr>
      <vt:lpstr>Excel.Chart.8</vt:lpstr>
      <vt:lpstr>Excel.Chart.8</vt:lpstr>
      <vt:lpstr>Excel.Chart.8</vt:lpstr>
      <vt:lpstr>Word.Document.8</vt:lpstr>
      <vt:lpstr>Photoshop.Image.7</vt:lpstr>
      <vt:lpstr>PowerPoint 演示文稿</vt:lpstr>
      <vt:lpstr>目录</vt:lpstr>
      <vt:lpstr>目录</vt:lpstr>
      <vt:lpstr>PowerPoint 演示文稿</vt:lpstr>
      <vt:lpstr>PowerPoint 演示文稿</vt:lpstr>
      <vt:lpstr>PowerPoint 演示文稿</vt:lpstr>
      <vt:lpstr>PowerPoint 演示文稿</vt:lpstr>
      <vt:lpstr>       “谁控制了粮食，谁就控制了所有的人民；谁控制了石油，谁就控制了所有的国家；谁控制了货币，谁就控制了整个世界。”                                                         ---- 美国前国务卿基辛格</vt:lpstr>
      <vt:lpstr>PowerPoint 演示文稿</vt:lpstr>
      <vt:lpstr>       “我年轻时在中国农村生活多年，亲身经历过吃不饱饭的艰难岁月。吃一顿饱饭可能很快就会忘记，但饥饿留下的印象永生难忘。”  </vt:lpstr>
      <vt:lpstr>“自己的饭碗主要要装自己生产的粮食”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农民增收实现“十三连快”</vt:lpstr>
      <vt:lpstr>PowerPoint 演示文稿</vt:lpstr>
      <vt:lpstr>农民增收实现“十三连快”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总之，当前农业正面临上、下、左、右四个方面的压力，形势不容乐观。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目录</vt:lpstr>
      <vt:lpstr>我们农民想的是什么?</vt:lpstr>
      <vt:lpstr>我们农民追求什么?</vt:lpstr>
      <vt:lpstr>哪些农民生活得好些?</vt:lpstr>
      <vt:lpstr>怎么才能有钱?</vt:lpstr>
      <vt:lpstr>找钱的方式?</vt:lpstr>
      <vt:lpstr>现代农业才是我们的选择?</vt:lpstr>
      <vt:lpstr>怎样发展现代农业?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 </vt:lpstr>
      <vt:lpstr>PowerPoint 演示文稿</vt:lpstr>
      <vt:lpstr>韩长赋部长在崇州市调研新型职业农民培育工作</vt:lpstr>
      <vt:lpstr>2013年新型职业农民提升培训</vt:lpstr>
      <vt:lpstr>绵阳市农业局在梓潼圣迪乐“两弹城”举办的2014年绵阳市新型职业农民提升培训二期培训班</vt:lpstr>
      <vt:lpstr>PowerPoint 演示文稿</vt:lpstr>
      <vt:lpstr>PowerPoint 演示文稿</vt:lpstr>
      <vt:lpstr>PowerPoint 演示文稿</vt:lpstr>
      <vt:lpstr>目录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三、现代农业与传统农业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绵阳三台</vt:lpstr>
      <vt:lpstr>绵阳北川</vt:lpstr>
      <vt:lpstr>PowerPoint 演示文稿</vt:lpstr>
      <vt:lpstr>PowerPoint 演示文稿</vt:lpstr>
      <vt:lpstr>绵阳.“食哈哈”</vt:lpstr>
      <vt:lpstr>绵阳.“菜鸽子”</vt:lpstr>
      <vt:lpstr>“互联网+农业”究竟怎么“+”？</vt:lpstr>
      <vt:lpstr>“互联网+农业”究竟“+”什么？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生态循环农业的概念</vt:lpstr>
      <vt:lpstr>2、循环农业：</vt:lpstr>
      <vt:lpstr>生态循环农业的背景、意义</vt:lpstr>
      <vt:lpstr>PowerPoint 演示文稿</vt:lpstr>
      <vt:lpstr>PowerPoint 演示文稿</vt:lpstr>
      <vt:lpstr>发展生态循环农业的背景、意义</vt:lpstr>
      <vt:lpstr>绵阳市发展生态循环农业总体思路</vt:lpstr>
      <vt:lpstr>PowerPoint 演示文稿</vt:lpstr>
      <vt:lpstr>绵阳市发展生态循环农业的总体思路</vt:lpstr>
      <vt:lpstr>一控、两减、三基本</vt:lpstr>
      <vt:lpstr>绵阳市发展生态循环农业的总体思路</vt:lpstr>
      <vt:lpstr>绵阳市发展生态循环农业的总体思路</vt:lpstr>
      <vt:lpstr>绵阳市发展生态循环农业的总体思路</vt:lpstr>
      <vt:lpstr>PowerPoint 演示文稿</vt:lpstr>
      <vt:lpstr>PowerPoint 演示文稿</vt:lpstr>
      <vt:lpstr>绵阳市发展生态循环农业的总体思路</vt:lpstr>
      <vt:lpstr> </vt:lpstr>
      <vt:lpstr>绵阳市发展生态循环农业的总体思路</vt:lpstr>
      <vt:lpstr>绵阳市发展生态循环农业的总体思路</vt:lpstr>
      <vt:lpstr>绵阳市发展生态循环农业的总体思路</vt:lpstr>
      <vt:lpstr>如何发展现代生态循环农业</vt:lpstr>
      <vt:lpstr>如何发展现代生态循环农业</vt:lpstr>
      <vt:lpstr>主要畜禽与猪单位的折算系数 </vt:lpstr>
      <vt:lpstr>PowerPoint 演示文稿</vt:lpstr>
      <vt:lpstr>如何发展现代生态循环农业</vt:lpstr>
      <vt:lpstr>PowerPoint 演示文稿</vt:lpstr>
      <vt:lpstr>PowerPoint 演示文稿</vt:lpstr>
      <vt:lpstr>如何发展现代生态循环农业</vt:lpstr>
      <vt:lpstr>生态循环农业主要模式简介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谢谢大家！</vt:lpstr>
    </vt:vector>
  </TitlesOfParts>
  <Company>Lenovo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Diagram</dc:title>
  <dc:creator>lele</dc:creator>
  <cp:lastModifiedBy>mynykj</cp:lastModifiedBy>
  <cp:revision>363</cp:revision>
  <dcterms:created xsi:type="dcterms:W3CDTF">2012-10-15T05:58:00Z</dcterms:created>
  <dcterms:modified xsi:type="dcterms:W3CDTF">2017-04-25T02:09:47Z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